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3"/>
  </p:notesMasterIdLst>
  <p:sldIdLst>
    <p:sldId id="256" r:id="rId2"/>
    <p:sldId id="257" r:id="rId3"/>
    <p:sldId id="258" r:id="rId4"/>
    <p:sldId id="259" r:id="rId5"/>
    <p:sldId id="273" r:id="rId6"/>
    <p:sldId id="274" r:id="rId7"/>
    <p:sldId id="272" r:id="rId8"/>
    <p:sldId id="278" r:id="rId9"/>
    <p:sldId id="279" r:id="rId10"/>
    <p:sldId id="260" r:id="rId11"/>
    <p:sldId id="262" r:id="rId12"/>
    <p:sldId id="264" r:id="rId13"/>
    <p:sldId id="265" r:id="rId14"/>
    <p:sldId id="276" r:id="rId15"/>
    <p:sldId id="266" r:id="rId16"/>
    <p:sldId id="275" r:id="rId17"/>
    <p:sldId id="277" r:id="rId18"/>
    <p:sldId id="280" r:id="rId19"/>
    <p:sldId id="281" r:id="rId20"/>
    <p:sldId id="268" r:id="rId21"/>
    <p:sldId id="270"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444" y="7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67DF6B89-BC95-4580-8D3B-7DBF0AD7092C}" type="datetimeFigureOut">
              <a:rPr lang="en-US" smtClean="0"/>
              <a:t>2/1/2024</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3C833735-6D74-4989-AF55-69B07BF46A84}" type="slidenum">
              <a:rPr lang="en-US" smtClean="0"/>
              <a:t>‹#›</a:t>
            </a:fld>
            <a:endParaRPr lang="en-US"/>
          </a:p>
        </p:txBody>
      </p:sp>
    </p:spTree>
    <p:extLst>
      <p:ext uri="{BB962C8B-B14F-4D97-AF65-F5344CB8AC3E}">
        <p14:creationId xmlns:p14="http://schemas.microsoft.com/office/powerpoint/2010/main" val="99119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1BD43AA-2374-4666-98C7-70B96DEA8616}" type="datetime1">
              <a:rPr lang="en-US"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EF633C-397B-4ADC-8990-580AD2E4E91A}" type="datetime1">
              <a:rPr lang="en-US"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D7677F0-AD81-4C19-8270-4FA6D9908612}" type="datetime1">
              <a:rPr lang="en-US"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D759DEC-2B7E-49EF-922F-2D5E3F2898C1}" type="datetime1">
              <a:rPr lang="en-US"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2814A3-72A7-4955-B92E-BFB72E639926}" type="datetime1">
              <a:rPr lang="en-US"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9600" y="1536192"/>
            <a:ext cx="3657600" cy="4590288"/>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24329D-B14C-4B1D-84C6-0E2FC09FBCF4}" type="datetime1">
              <a:rPr lang="en-US" smtClean="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F266DA-BDFC-46C3-9FE1-59008DAA3B40}" type="datetime1">
              <a:rPr lang="en-US" smtClean="0"/>
              <a:t>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3054B99-7257-489E-9E0B-860E17932C98}" type="datetime1">
              <a:rPr lang="en-US" smtClean="0"/>
              <a:t>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930D9-2D74-4377-AD66-AA3546CA582A}" type="datetime1">
              <a:rPr lang="en-US" smtClean="0"/>
              <a:t>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93DDA2D-996B-4A5E-B601-FDB4348C6E21}" type="datetime1">
              <a:rPr lang="en-US" smtClean="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6D7D0F-3A27-45D3-AB4A-EEE967871401}"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Picture Placeholder 2"/>
          <p:cNvSpPr>
            <a:spLocks noGrp="1"/>
          </p:cNvSpPr>
          <p:nvPr>
            <p:ph type="pic" idx="1"/>
          </p:nvPr>
        </p:nvSpPr>
        <p:spPr>
          <a:xfrm>
            <a:off x="0" y="0"/>
            <a:ext cx="8458200" cy="5486400"/>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C08DBEF4-AB3E-4416-B915-FD55617A9298}" type="datetime1">
              <a:rPr lang="en-US" smtClean="0"/>
              <a:t>2/1/2024</a:t>
            </a:fld>
            <a:endParaRPr lang="en-US" dirty="0"/>
          </a:p>
        </p:txBody>
      </p:sp>
      <p:sp>
        <p:nvSpPr>
          <p:cNvPr id="9" name="Slide Number Placeholder 8"/>
          <p:cNvSpPr>
            <a:spLocks noGrp="1"/>
          </p:cNvSpPr>
          <p:nvPr>
            <p:ph type="sldNum" sz="quarter" idx="11"/>
          </p:nvPr>
        </p:nvSpPr>
        <p:spPr/>
        <p:txBody>
          <a:bodyPr/>
          <a:lstStyle/>
          <a:p>
            <a:fld id="{786D7D0F-3A27-45D3-AB4A-EEE967871401}"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86D7D0F-3A27-45D3-AB4A-EEE967871401}"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DCE3B5E-87A1-4FFD-9E77-DE7F922BC303}" type="datetime1">
              <a:rPr lang="en-US" smtClean="0"/>
              <a:t>2/1/2024</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roducts3.ssigroup.com/ProviderRegistration/regist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carehealthplan.org/Claims/Claims-Processing.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nstamed.com/eraeft" TargetMode="External"/><Relationship Id="rId2" Type="http://schemas.openxmlformats.org/officeDocument/2006/relationships/hyperlink" Target="https://register.instamed.com/eraeft" TargetMode="External"/><Relationship Id="rId1" Type="http://schemas.openxmlformats.org/officeDocument/2006/relationships/slideLayout" Target="../slideLayouts/slideLayout2.xml"/><Relationship Id="rId4" Type="http://schemas.openxmlformats.org/officeDocument/2006/relationships/hyperlink" Target="tel:+1-866-945-799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carehealthplan.org/Files/Resources/PROVIDER-DOCS/iCare_Provider_Portal_Guide.pdf" TargetMode="External"/><Relationship Id="rId2" Type="http://schemas.openxmlformats.org/officeDocument/2006/relationships/hyperlink" Target="mailto:ProviderRelationsSpecialist@iCareHealthPlan.org" TargetMode="External"/><Relationship Id="rId1" Type="http://schemas.openxmlformats.org/officeDocument/2006/relationships/slideLayout" Target="../slideLayouts/slideLayout2.xml"/><Relationship Id="rId5" Type="http://schemas.openxmlformats.org/officeDocument/2006/relationships/hyperlink" Target="mailto:provideroutreach@icarehealthplan.org" TargetMode="External"/><Relationship Id="rId4" Type="http://schemas.openxmlformats.org/officeDocument/2006/relationships/hyperlink" Target="mailto:ProviderOutreach@iCareHealthPlan.org?subject=Question%20about%20the%20iCare%20Provider%20Portal%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hyperlink" Target="https://www.forwardhealth.wi.gov/WIPortal/" TargetMode="External"/><Relationship Id="rId1" Type="http://schemas.openxmlformats.org/officeDocument/2006/relationships/slideLayout" Target="../slideLayouts/slideLayout2.xml"/><Relationship Id="rId4" Type="http://schemas.openxmlformats.org/officeDocument/2006/relationships/hyperlink" Target="https://www.cms.gov/Medicare/Medicare-Fee-for-Service-Payment/SNFPPS/PDPM.htm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department-providerservices@icarehealthpla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care-wi.org/provide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orwardhealth.wi.gov/kw/pdf/2021-2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4162-DB01-4059-A83F-D9DAA732532A}"/>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645E87EB-1845-4E1F-B7E6-2A316847120F}"/>
              </a:ext>
            </a:extLst>
          </p:cNvPr>
          <p:cNvSpPr>
            <a:spLocks noGrp="1"/>
          </p:cNvSpPr>
          <p:nvPr>
            <p:ph type="subTitle" idx="1"/>
          </p:nvPr>
        </p:nvSpPr>
        <p:spPr/>
        <p:txBody>
          <a:bodyPr>
            <a:normAutofit fontScale="85000" lnSpcReduction="10000"/>
          </a:bodyPr>
          <a:lstStyle/>
          <a:p>
            <a:r>
              <a:rPr lang="en-US" sz="2900" i="1" dirty="0"/>
              <a:t>iCare</a:t>
            </a:r>
            <a:r>
              <a:rPr lang="en-US" sz="2900" dirty="0"/>
              <a:t> Guide for Skilled Nursing Facilities</a:t>
            </a:r>
            <a:br>
              <a:rPr lang="en-US" sz="2900" dirty="0"/>
            </a:br>
            <a:r>
              <a:rPr lang="en-US" sz="2900" dirty="0"/>
              <a:t>CLAIMS PROCESSING OVERVIEW</a:t>
            </a:r>
          </a:p>
          <a:p>
            <a:endParaRPr lang="en-US" dirty="0"/>
          </a:p>
          <a:p>
            <a:endParaRPr lang="en-US" dirty="0"/>
          </a:p>
          <a:p>
            <a:endParaRPr lang="en-US" sz="1000" dirty="0"/>
          </a:p>
        </p:txBody>
      </p:sp>
      <p:sp>
        <p:nvSpPr>
          <p:cNvPr id="4" name="Slide Number Placeholder 3">
            <a:extLst>
              <a:ext uri="{FF2B5EF4-FFF2-40B4-BE49-F238E27FC236}">
                <a16:creationId xmlns:a16="http://schemas.microsoft.com/office/drawing/2014/main" id="{9E674729-5763-405D-914A-074862DCF2C4}"/>
              </a:ext>
            </a:extLst>
          </p:cNvPr>
          <p:cNvSpPr>
            <a:spLocks noGrp="1"/>
          </p:cNvSpPr>
          <p:nvPr>
            <p:ph type="sldNum" sz="quarter" idx="12"/>
          </p:nvPr>
        </p:nvSpPr>
        <p:spPr/>
        <p:txBody>
          <a:bodyPr/>
          <a:lstStyle/>
          <a:p>
            <a:fld id="{786D7D0F-3A27-45D3-AB4A-EEE967871401}" type="slidenum">
              <a:rPr lang="en-US" smtClean="0"/>
              <a:t>1</a:t>
            </a:fld>
            <a:endParaRPr lang="en-US" dirty="0"/>
          </a:p>
        </p:txBody>
      </p:sp>
      <p:pic>
        <p:nvPicPr>
          <p:cNvPr id="5" name="Picture 4">
            <a:extLst>
              <a:ext uri="{FF2B5EF4-FFF2-40B4-BE49-F238E27FC236}">
                <a16:creationId xmlns:a16="http://schemas.microsoft.com/office/drawing/2014/main" id="{07691CE8-B520-4495-ACB4-9E3D5A052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930" y="1219200"/>
            <a:ext cx="4572000" cy="2057400"/>
          </a:xfrm>
          <a:prstGeom prst="rect">
            <a:avLst/>
          </a:prstGeom>
        </p:spPr>
      </p:pic>
      <p:sp>
        <p:nvSpPr>
          <p:cNvPr id="6" name="Date Placeholder 5">
            <a:extLst>
              <a:ext uri="{FF2B5EF4-FFF2-40B4-BE49-F238E27FC236}">
                <a16:creationId xmlns:a16="http://schemas.microsoft.com/office/drawing/2014/main" id="{863B459E-AAE0-4B2D-BF0C-56DF6CB6C28B}"/>
              </a:ext>
            </a:extLst>
          </p:cNvPr>
          <p:cNvSpPr>
            <a:spLocks noGrp="1"/>
          </p:cNvSpPr>
          <p:nvPr>
            <p:ph type="dt" sz="half" idx="10"/>
          </p:nvPr>
        </p:nvSpPr>
        <p:spPr/>
        <p:txBody>
          <a:bodyPr/>
          <a:lstStyle/>
          <a:p>
            <a:r>
              <a:rPr lang="en-US" dirty="0"/>
              <a:t>Revised: January 2024</a:t>
            </a:r>
          </a:p>
        </p:txBody>
      </p:sp>
      <p:sp>
        <p:nvSpPr>
          <p:cNvPr id="8" name="TextBox 7">
            <a:extLst>
              <a:ext uri="{FF2B5EF4-FFF2-40B4-BE49-F238E27FC236}">
                <a16:creationId xmlns:a16="http://schemas.microsoft.com/office/drawing/2014/main" id="{A2050604-0CC4-9906-88F3-F5079A222A9B}"/>
              </a:ext>
            </a:extLst>
          </p:cNvPr>
          <p:cNvSpPr txBox="1"/>
          <p:nvPr/>
        </p:nvSpPr>
        <p:spPr>
          <a:xfrm>
            <a:off x="3972197" y="3164959"/>
            <a:ext cx="4572000" cy="307777"/>
          </a:xfrm>
          <a:prstGeom prst="rect">
            <a:avLst/>
          </a:prstGeom>
          <a:noFill/>
        </p:spPr>
        <p:txBody>
          <a:bodyPr wrap="square">
            <a:spAutoFit/>
          </a:bodyPr>
          <a:lstStyle/>
          <a:p>
            <a:r>
              <a:rPr lang="en-US" sz="1400" dirty="0">
                <a:effectLst/>
                <a:latin typeface="Open Sans" panose="020B0606030504020204" pitchFamily="34" charset="0"/>
                <a:ea typeface="Open Sans" panose="020B0606030504020204" pitchFamily="34" charset="0"/>
                <a:cs typeface="Open Sans" panose="020B0606030504020204" pitchFamily="34" charset="0"/>
              </a:rPr>
              <a:t>a Humana Inc, subsidiary</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8582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A5C2-5D8C-4AFE-B0E5-2D95ECCD6B8F}"/>
              </a:ext>
            </a:extLst>
          </p:cNvPr>
          <p:cNvSpPr>
            <a:spLocks noGrp="1"/>
          </p:cNvSpPr>
          <p:nvPr>
            <p:ph type="title"/>
          </p:nvPr>
        </p:nvSpPr>
        <p:spPr/>
        <p:txBody>
          <a:bodyPr/>
          <a:lstStyle/>
          <a:p>
            <a:r>
              <a:rPr lang="en-US" sz="3600"/>
              <a:t>Clean Claim  </a:t>
            </a:r>
            <a:r>
              <a:rPr lang="en-US" sz="3600" dirty="0"/>
              <a:t>Guidelines – UB04 </a:t>
            </a:r>
          </a:p>
        </p:txBody>
      </p:sp>
      <p:sp>
        <p:nvSpPr>
          <p:cNvPr id="4" name="Slide Number Placeholder 3">
            <a:extLst>
              <a:ext uri="{FF2B5EF4-FFF2-40B4-BE49-F238E27FC236}">
                <a16:creationId xmlns:a16="http://schemas.microsoft.com/office/drawing/2014/main" id="{A2468077-646C-4CE6-A89A-F43ED17B4744}"/>
              </a:ext>
            </a:extLst>
          </p:cNvPr>
          <p:cNvSpPr>
            <a:spLocks noGrp="1"/>
          </p:cNvSpPr>
          <p:nvPr>
            <p:ph type="sldNum" sz="quarter" idx="12"/>
          </p:nvPr>
        </p:nvSpPr>
        <p:spPr/>
        <p:txBody>
          <a:bodyPr/>
          <a:lstStyle/>
          <a:p>
            <a:fld id="{786D7D0F-3A27-45D3-AB4A-EEE967871401}" type="slidenum">
              <a:rPr lang="en-US" smtClean="0"/>
              <a:t>10</a:t>
            </a:fld>
            <a:endParaRPr lang="en-US" dirty="0"/>
          </a:p>
        </p:txBody>
      </p:sp>
      <p:graphicFrame>
        <p:nvGraphicFramePr>
          <p:cNvPr id="13" name="Content Placeholder 12">
            <a:extLst>
              <a:ext uri="{FF2B5EF4-FFF2-40B4-BE49-F238E27FC236}">
                <a16:creationId xmlns:a16="http://schemas.microsoft.com/office/drawing/2014/main" id="{B03B9CB8-82F1-4A5B-B6B3-3293F65BBB23}"/>
              </a:ext>
            </a:extLst>
          </p:cNvPr>
          <p:cNvGraphicFramePr>
            <a:graphicFrameLocks noGrp="1" noChangeAspect="1"/>
          </p:cNvGraphicFramePr>
          <p:nvPr>
            <p:ph idx="1"/>
            <p:extLst>
              <p:ext uri="{D42A27DB-BD31-4B8C-83A1-F6EECF244321}">
                <p14:modId xmlns:p14="http://schemas.microsoft.com/office/powerpoint/2010/main" val="2802264333"/>
              </p:ext>
            </p:extLst>
          </p:nvPr>
        </p:nvGraphicFramePr>
        <p:xfrm>
          <a:off x="1874520" y="1127761"/>
          <a:ext cx="5029199" cy="5273040"/>
        </p:xfrm>
        <a:graphic>
          <a:graphicData uri="http://schemas.openxmlformats.org/presentationml/2006/ole">
            <mc:AlternateContent xmlns:mc="http://schemas.openxmlformats.org/markup-compatibility/2006">
              <mc:Choice xmlns:v="urn:schemas-microsoft-com:vml" Requires="v">
                <p:oleObj name="Acrobat Document" r:id="rId2" imgW="5829298" imgH="7543753" progId="AcroExch.Document.DC">
                  <p:embed/>
                </p:oleObj>
              </mc:Choice>
              <mc:Fallback>
                <p:oleObj name="Acrobat Document" r:id="rId2" imgW="5829298" imgH="7543753" progId="AcroExch.Document.DC">
                  <p:embed/>
                  <p:pic>
                    <p:nvPicPr>
                      <p:cNvPr id="0" name=""/>
                      <p:cNvPicPr/>
                      <p:nvPr/>
                    </p:nvPicPr>
                    <p:blipFill>
                      <a:blip r:embed="rId3"/>
                      <a:stretch>
                        <a:fillRect/>
                      </a:stretch>
                    </p:blipFill>
                    <p:spPr>
                      <a:xfrm>
                        <a:off x="1874520" y="1127761"/>
                        <a:ext cx="5029199" cy="5273040"/>
                      </a:xfrm>
                      <a:prstGeom prst="rect">
                        <a:avLst/>
                      </a:prstGeom>
                    </p:spPr>
                  </p:pic>
                </p:oleObj>
              </mc:Fallback>
            </mc:AlternateContent>
          </a:graphicData>
        </a:graphic>
      </p:graphicFrame>
    </p:spTree>
    <p:extLst>
      <p:ext uri="{BB962C8B-B14F-4D97-AF65-F5344CB8AC3E}">
        <p14:creationId xmlns:p14="http://schemas.microsoft.com/office/powerpoint/2010/main" val="194722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D9ED-7B24-4C0F-BA30-941C80E11BCD}"/>
              </a:ext>
            </a:extLst>
          </p:cNvPr>
          <p:cNvSpPr>
            <a:spLocks noGrp="1"/>
          </p:cNvSpPr>
          <p:nvPr>
            <p:ph type="title"/>
          </p:nvPr>
        </p:nvSpPr>
        <p:spPr/>
        <p:txBody>
          <a:bodyPr/>
          <a:lstStyle/>
          <a:p>
            <a:r>
              <a:rPr lang="en-US" dirty="0"/>
              <a:t>UB04 Example</a:t>
            </a:r>
          </a:p>
        </p:txBody>
      </p:sp>
      <p:sp>
        <p:nvSpPr>
          <p:cNvPr id="4" name="Slide Number Placeholder 3">
            <a:extLst>
              <a:ext uri="{FF2B5EF4-FFF2-40B4-BE49-F238E27FC236}">
                <a16:creationId xmlns:a16="http://schemas.microsoft.com/office/drawing/2014/main" id="{2FC37ED1-1669-46EB-99C6-DD0FBD52274B}"/>
              </a:ext>
            </a:extLst>
          </p:cNvPr>
          <p:cNvSpPr>
            <a:spLocks noGrp="1"/>
          </p:cNvSpPr>
          <p:nvPr>
            <p:ph type="sldNum" sz="quarter" idx="12"/>
          </p:nvPr>
        </p:nvSpPr>
        <p:spPr/>
        <p:txBody>
          <a:bodyPr/>
          <a:lstStyle/>
          <a:p>
            <a:fld id="{786D7D0F-3A27-45D3-AB4A-EEE967871401}" type="slidenum">
              <a:rPr lang="en-US" smtClean="0"/>
              <a:t>11</a:t>
            </a:fld>
            <a:endParaRPr lang="en-US" dirty="0"/>
          </a:p>
        </p:txBody>
      </p:sp>
      <p:pic>
        <p:nvPicPr>
          <p:cNvPr id="7" name="Content Placeholder 6" descr="A picture containing timeline&#10;&#10;Description automatically generated">
            <a:extLst>
              <a:ext uri="{FF2B5EF4-FFF2-40B4-BE49-F238E27FC236}">
                <a16:creationId xmlns:a16="http://schemas.microsoft.com/office/drawing/2014/main" id="{8F312E29-AB54-4E98-9BF3-F5C70AB42E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19614"/>
            <a:ext cx="7620000" cy="2961771"/>
          </a:xfrm>
        </p:spPr>
      </p:pic>
    </p:spTree>
    <p:extLst>
      <p:ext uri="{BB962C8B-B14F-4D97-AF65-F5344CB8AC3E}">
        <p14:creationId xmlns:p14="http://schemas.microsoft.com/office/powerpoint/2010/main" val="419676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3A59-2E65-4873-B363-5AB4905227F5}"/>
              </a:ext>
            </a:extLst>
          </p:cNvPr>
          <p:cNvSpPr>
            <a:spLocks noGrp="1"/>
          </p:cNvSpPr>
          <p:nvPr>
            <p:ph type="title"/>
          </p:nvPr>
        </p:nvSpPr>
        <p:spPr/>
        <p:txBody>
          <a:bodyPr/>
          <a:lstStyle/>
          <a:p>
            <a:r>
              <a:rPr lang="en-US" dirty="0"/>
              <a:t>Therapy Physical, Occupational and  Speech</a:t>
            </a:r>
          </a:p>
        </p:txBody>
      </p:sp>
      <p:sp>
        <p:nvSpPr>
          <p:cNvPr id="3" name="Content Placeholder 2">
            <a:extLst>
              <a:ext uri="{FF2B5EF4-FFF2-40B4-BE49-F238E27FC236}">
                <a16:creationId xmlns:a16="http://schemas.microsoft.com/office/drawing/2014/main" id="{69AE1CD7-4F26-4A48-8505-3C5D69EAC9F4}"/>
              </a:ext>
            </a:extLst>
          </p:cNvPr>
          <p:cNvSpPr>
            <a:spLocks noGrp="1"/>
          </p:cNvSpPr>
          <p:nvPr>
            <p:ph idx="1"/>
          </p:nvPr>
        </p:nvSpPr>
        <p:spPr>
          <a:xfrm>
            <a:off x="457200" y="1908314"/>
            <a:ext cx="7620000" cy="4492486"/>
          </a:xfrm>
        </p:spPr>
        <p:txBody>
          <a:bodyPr/>
          <a:lstStyle/>
          <a:p>
            <a:r>
              <a:rPr lang="en-US" sz="2800" dirty="0"/>
              <a:t>Medicare and Dual Eligible – Therapies are included in the SNF stay and billed on UB</a:t>
            </a:r>
          </a:p>
          <a:p>
            <a:endParaRPr lang="en-US" dirty="0"/>
          </a:p>
          <a:p>
            <a:pPr marL="114300" indent="0">
              <a:buNone/>
            </a:pPr>
            <a:endParaRPr lang="en-US" sz="2800" dirty="0"/>
          </a:p>
          <a:p>
            <a:r>
              <a:rPr lang="en-US" sz="2800" dirty="0"/>
              <a:t>Medicaid – Therapies are </a:t>
            </a:r>
            <a:r>
              <a:rPr lang="en-US" sz="2800" b="1" dirty="0"/>
              <a:t>payable separately</a:t>
            </a:r>
            <a:r>
              <a:rPr lang="en-US" sz="2800" dirty="0"/>
              <a:t> and </a:t>
            </a:r>
            <a:r>
              <a:rPr lang="en-US" sz="2800" b="1" dirty="0"/>
              <a:t>billed on separate HCFA Form</a:t>
            </a:r>
          </a:p>
          <a:p>
            <a:pPr lvl="1"/>
            <a:r>
              <a:rPr lang="en-US" sz="2600" dirty="0"/>
              <a:t>Claims should be submitted with the rendering therapist name and NPI</a:t>
            </a:r>
          </a:p>
          <a:p>
            <a:endParaRPr lang="en-US" dirty="0"/>
          </a:p>
        </p:txBody>
      </p:sp>
      <p:sp>
        <p:nvSpPr>
          <p:cNvPr id="4" name="Slide Number Placeholder 3">
            <a:extLst>
              <a:ext uri="{FF2B5EF4-FFF2-40B4-BE49-F238E27FC236}">
                <a16:creationId xmlns:a16="http://schemas.microsoft.com/office/drawing/2014/main" id="{95F341BD-15FC-445E-9FE2-14F47E234AAB}"/>
              </a:ext>
            </a:extLst>
          </p:cNvPr>
          <p:cNvSpPr>
            <a:spLocks noGrp="1"/>
          </p:cNvSpPr>
          <p:nvPr>
            <p:ph type="sldNum" sz="quarter" idx="12"/>
          </p:nvPr>
        </p:nvSpPr>
        <p:spPr/>
        <p:txBody>
          <a:bodyPr/>
          <a:lstStyle/>
          <a:p>
            <a:fld id="{786D7D0F-3A27-45D3-AB4A-EEE967871401}" type="slidenum">
              <a:rPr lang="en-US" smtClean="0"/>
              <a:t>12</a:t>
            </a:fld>
            <a:endParaRPr lang="en-US" dirty="0"/>
          </a:p>
        </p:txBody>
      </p:sp>
    </p:spTree>
    <p:extLst>
      <p:ext uri="{BB962C8B-B14F-4D97-AF65-F5344CB8AC3E}">
        <p14:creationId xmlns:p14="http://schemas.microsoft.com/office/powerpoint/2010/main" val="245914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6F1A-D7F6-41F6-9452-4254279D0AF5}"/>
              </a:ext>
            </a:extLst>
          </p:cNvPr>
          <p:cNvSpPr>
            <a:spLocks noGrp="1"/>
          </p:cNvSpPr>
          <p:nvPr>
            <p:ph type="title"/>
          </p:nvPr>
        </p:nvSpPr>
        <p:spPr/>
        <p:txBody>
          <a:bodyPr/>
          <a:lstStyle/>
          <a:p>
            <a:r>
              <a:rPr lang="en-US" dirty="0"/>
              <a:t>Claim Submission – Medicaid Therapies </a:t>
            </a:r>
          </a:p>
        </p:txBody>
      </p:sp>
      <p:sp>
        <p:nvSpPr>
          <p:cNvPr id="3" name="Content Placeholder 2">
            <a:extLst>
              <a:ext uri="{FF2B5EF4-FFF2-40B4-BE49-F238E27FC236}">
                <a16:creationId xmlns:a16="http://schemas.microsoft.com/office/drawing/2014/main" id="{EE050C2F-1337-4A0F-A37E-81F8317A43DA}"/>
              </a:ext>
            </a:extLst>
          </p:cNvPr>
          <p:cNvSpPr>
            <a:spLocks noGrp="1"/>
          </p:cNvSpPr>
          <p:nvPr>
            <p:ph idx="1"/>
          </p:nvPr>
        </p:nvSpPr>
        <p:spPr/>
        <p:txBody>
          <a:bodyPr>
            <a:normAutofit fontScale="55000" lnSpcReduction="20000"/>
          </a:bodyPr>
          <a:lstStyle/>
          <a:p>
            <a:r>
              <a:rPr lang="en-US" i="1" dirty="0"/>
              <a:t>i</a:t>
            </a:r>
            <a:r>
              <a:rPr lang="en-US" dirty="0"/>
              <a:t>Care has determined that Medicaid covered therapy services provided in a skilled nursing facility must be billed in the following manner to be considered for payment. </a:t>
            </a:r>
          </a:p>
          <a:p>
            <a:r>
              <a:rPr lang="en-US" dirty="0"/>
              <a:t>Claims must be submitted on a CMS 1500 form. </a:t>
            </a:r>
          </a:p>
          <a:p>
            <a:r>
              <a:rPr lang="en-US" dirty="0"/>
              <a:t>The rendering provider on the CMS 1500 form must be a provider qualified to provide therapy service. </a:t>
            </a:r>
          </a:p>
          <a:p>
            <a:r>
              <a:rPr lang="en-US" dirty="0"/>
              <a:t>Providers may submit claims for these services under the nursing home NPI, but should refer to the appropriate service areas for more information about covered services, service limitations under the BadgerCare Plus Benchmark Plan, prior authorization guidelines, and claim submission instructions. ( ForwardHealth Topic 3215) </a:t>
            </a:r>
          </a:p>
          <a:p>
            <a:r>
              <a:rPr lang="en-US" dirty="0"/>
              <a:t>When the rendering provider is employed by, or under contract to, a therapy group, therapy clinic, speech and hearing clinic, or nursing home, the billing provider number of the group, clinic, or nursing home must be indicated on the claim. A performing provider number must be indicated. (ForwardHealth Topic 2765) </a:t>
            </a:r>
          </a:p>
          <a:p>
            <a:r>
              <a:rPr lang="en-US" dirty="0"/>
              <a:t>When the rendering provider is employed by or under contract to a rehabilitation agency, the billing provider number of the rehabilitation agency must be indicated on the claim. A rendering provider number should not be indicated (ForwardHealth Topic 2762) </a:t>
            </a:r>
          </a:p>
          <a:p>
            <a:r>
              <a:rPr lang="en-US" dirty="0"/>
              <a:t>Claims can contain the services from only one rendering provider per claim form. </a:t>
            </a:r>
          </a:p>
          <a:p>
            <a:r>
              <a:rPr lang="en-US" dirty="0"/>
              <a:t> Claims for PT, OT, and SLP services require the referring physician's name and NPI. </a:t>
            </a:r>
          </a:p>
          <a:p>
            <a:r>
              <a:rPr lang="en-US" dirty="0"/>
              <a:t>An example of claims with an explanation of the required fields is attached for your reference. More information is available at Forward Health (www.forwardhealth.wi.gov). </a:t>
            </a:r>
          </a:p>
          <a:p>
            <a:r>
              <a:rPr lang="en-US" dirty="0"/>
              <a:t>In order for us to process these claims efficiently, please send us a roster of the therapists that will bill under your NPI. Please include the therapist name, credential and NPI number</a:t>
            </a:r>
          </a:p>
          <a:p>
            <a:endParaRPr lang="en-US" dirty="0"/>
          </a:p>
        </p:txBody>
      </p:sp>
      <p:sp>
        <p:nvSpPr>
          <p:cNvPr id="4" name="Slide Number Placeholder 3">
            <a:extLst>
              <a:ext uri="{FF2B5EF4-FFF2-40B4-BE49-F238E27FC236}">
                <a16:creationId xmlns:a16="http://schemas.microsoft.com/office/drawing/2014/main" id="{1AF76D62-FECB-439D-BD74-AF5359FE4A34}"/>
              </a:ext>
            </a:extLst>
          </p:cNvPr>
          <p:cNvSpPr>
            <a:spLocks noGrp="1"/>
          </p:cNvSpPr>
          <p:nvPr>
            <p:ph type="sldNum" sz="quarter" idx="12"/>
          </p:nvPr>
        </p:nvSpPr>
        <p:spPr/>
        <p:txBody>
          <a:bodyPr/>
          <a:lstStyle/>
          <a:p>
            <a:fld id="{786D7D0F-3A27-45D3-AB4A-EEE967871401}" type="slidenum">
              <a:rPr lang="en-US" smtClean="0"/>
              <a:t>13</a:t>
            </a:fld>
            <a:endParaRPr lang="en-US" dirty="0"/>
          </a:p>
        </p:txBody>
      </p:sp>
    </p:spTree>
    <p:extLst>
      <p:ext uri="{BB962C8B-B14F-4D97-AF65-F5344CB8AC3E}">
        <p14:creationId xmlns:p14="http://schemas.microsoft.com/office/powerpoint/2010/main" val="137529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1269-4D3F-4628-BEF8-328E96E1D5AF}"/>
              </a:ext>
            </a:extLst>
          </p:cNvPr>
          <p:cNvSpPr>
            <a:spLocks noGrp="1"/>
          </p:cNvSpPr>
          <p:nvPr>
            <p:ph type="title"/>
          </p:nvPr>
        </p:nvSpPr>
        <p:spPr/>
        <p:txBody>
          <a:bodyPr/>
          <a:lstStyle/>
          <a:p>
            <a:r>
              <a:rPr lang="en-US" dirty="0"/>
              <a:t>Transportation</a:t>
            </a:r>
          </a:p>
        </p:txBody>
      </p:sp>
      <p:sp>
        <p:nvSpPr>
          <p:cNvPr id="3" name="Content Placeholder 2">
            <a:extLst>
              <a:ext uri="{FF2B5EF4-FFF2-40B4-BE49-F238E27FC236}">
                <a16:creationId xmlns:a16="http://schemas.microsoft.com/office/drawing/2014/main" id="{7A5657C5-4550-445B-A233-0B084C3F3592}"/>
              </a:ext>
            </a:extLst>
          </p:cNvPr>
          <p:cNvSpPr>
            <a:spLocks noGrp="1"/>
          </p:cNvSpPr>
          <p:nvPr>
            <p:ph idx="1"/>
          </p:nvPr>
        </p:nvSpPr>
        <p:spPr/>
        <p:txBody>
          <a:bodyPr/>
          <a:lstStyle/>
          <a:p>
            <a:r>
              <a:rPr lang="en-US" dirty="0"/>
              <a:t>Non-Emergency transportation is not payable separately.</a:t>
            </a:r>
          </a:p>
          <a:p>
            <a:endParaRPr lang="en-US" dirty="0"/>
          </a:p>
          <a:p>
            <a:pPr marL="342900" marR="0" lvl="0" indent="-342900">
              <a:spcBef>
                <a:spcPts val="0"/>
              </a:spcBef>
              <a:spcAft>
                <a:spcPts val="0"/>
              </a:spcAft>
              <a:buFont typeface="Symbol" panose="05050102010706020507" pitchFamily="18" charset="2"/>
              <a:buChar char=""/>
            </a:pPr>
            <a:r>
              <a:rPr lang="en-US" sz="1800" dirty="0">
                <a:effectLst/>
                <a:latin typeface="Open Sans" panose="020B0606030504020204" pitchFamily="34" charset="0"/>
                <a:ea typeface="Times New Roman" panose="02020603050405020304" pitchFamily="18" charset="0"/>
              </a:rPr>
              <a:t>Emergency medical transport by an ambulance from a SNF to the Hospital is a covered benefit.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Open Sans" panose="020B0606030504020204" pitchFamily="34" charset="0"/>
                <a:ea typeface="Times New Roman" panose="02020603050405020304" pitchFamily="18" charset="0"/>
              </a:rPr>
              <a:t>When the member is release from the hospital back to the SNF ambulance transportation is not a covered benefit</a:t>
            </a:r>
            <a:endParaRPr lang="en-US" sz="1800" dirty="0">
              <a:effectLst/>
              <a:latin typeface="Calibri" panose="020F0502020204030204" pitchFamily="34" charset="0"/>
              <a:ea typeface="Calibri" panose="020F0502020204030204" pitchFamily="34" charset="0"/>
            </a:endParaRPr>
          </a:p>
          <a:p>
            <a:pPr marL="114300" indent="0">
              <a:buNone/>
            </a:pPr>
            <a:endParaRPr lang="en-US" dirty="0"/>
          </a:p>
        </p:txBody>
      </p:sp>
      <p:sp>
        <p:nvSpPr>
          <p:cNvPr id="4" name="Slide Number Placeholder 3">
            <a:extLst>
              <a:ext uri="{FF2B5EF4-FFF2-40B4-BE49-F238E27FC236}">
                <a16:creationId xmlns:a16="http://schemas.microsoft.com/office/drawing/2014/main" id="{7F60CCAF-285A-4150-BFDA-03C6B1D12D3E}"/>
              </a:ext>
            </a:extLst>
          </p:cNvPr>
          <p:cNvSpPr>
            <a:spLocks noGrp="1"/>
          </p:cNvSpPr>
          <p:nvPr>
            <p:ph type="sldNum" sz="quarter" idx="12"/>
          </p:nvPr>
        </p:nvSpPr>
        <p:spPr/>
        <p:txBody>
          <a:bodyPr/>
          <a:lstStyle/>
          <a:p>
            <a:fld id="{786D7D0F-3A27-45D3-AB4A-EEE967871401}" type="slidenum">
              <a:rPr lang="en-US" smtClean="0"/>
              <a:t>14</a:t>
            </a:fld>
            <a:endParaRPr lang="en-US" dirty="0"/>
          </a:p>
        </p:txBody>
      </p:sp>
    </p:spTree>
    <p:extLst>
      <p:ext uri="{BB962C8B-B14F-4D97-AF65-F5344CB8AC3E}">
        <p14:creationId xmlns:p14="http://schemas.microsoft.com/office/powerpoint/2010/main" val="83068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FCBC-6203-4AD5-B9CD-0C3CCE0982A2}"/>
              </a:ext>
            </a:extLst>
          </p:cNvPr>
          <p:cNvSpPr>
            <a:spLocks noGrp="1"/>
          </p:cNvSpPr>
          <p:nvPr>
            <p:ph type="title"/>
          </p:nvPr>
        </p:nvSpPr>
        <p:spPr/>
        <p:txBody>
          <a:bodyPr/>
          <a:lstStyle/>
          <a:p>
            <a:r>
              <a:rPr lang="en-US" b="1" dirty="0"/>
              <a:t>Claims Filing Limits</a:t>
            </a:r>
            <a:endParaRPr lang="en-US" dirty="0"/>
          </a:p>
        </p:txBody>
      </p:sp>
      <p:sp>
        <p:nvSpPr>
          <p:cNvPr id="3" name="Content Placeholder 2">
            <a:extLst>
              <a:ext uri="{FF2B5EF4-FFF2-40B4-BE49-F238E27FC236}">
                <a16:creationId xmlns:a16="http://schemas.microsoft.com/office/drawing/2014/main" id="{85FA9600-7576-4DA6-962B-873914E224D0}"/>
              </a:ext>
            </a:extLst>
          </p:cNvPr>
          <p:cNvSpPr>
            <a:spLocks noGrp="1"/>
          </p:cNvSpPr>
          <p:nvPr>
            <p:ph idx="1"/>
          </p:nvPr>
        </p:nvSpPr>
        <p:spPr/>
        <p:txBody>
          <a:bodyPr/>
          <a:lstStyle/>
          <a:p>
            <a:r>
              <a:rPr lang="en-US" dirty="0"/>
              <a:t>Timely filing limits for all providers is 120 days from the date of service, unless otherwise agreed upon and included in the Provider’s service agreement with </a:t>
            </a:r>
            <a:r>
              <a:rPr lang="en-US" i="1" dirty="0"/>
              <a:t>i</a:t>
            </a:r>
            <a:r>
              <a:rPr lang="en-US" dirty="0"/>
              <a:t>Care.</a:t>
            </a:r>
          </a:p>
          <a:p>
            <a:r>
              <a:rPr lang="en-US" dirty="0"/>
              <a:t>Providers are to submit all claims for services rendered where </a:t>
            </a:r>
            <a:r>
              <a:rPr lang="en-US" i="1" dirty="0"/>
              <a:t>i</a:t>
            </a:r>
            <a:r>
              <a:rPr lang="en-US" dirty="0"/>
              <a:t>Care Medicare is primary or </a:t>
            </a:r>
            <a:r>
              <a:rPr lang="en-US" i="1" dirty="0"/>
              <a:t>i</a:t>
            </a:r>
            <a:r>
              <a:rPr lang="en-US" dirty="0"/>
              <a:t>Care Medicaid is primary according to the terms of the contract. Timely filing limits apply to initial claim submissions, resubmissions and corrected claims.</a:t>
            </a:r>
          </a:p>
          <a:p>
            <a:endParaRPr lang="en-US" dirty="0"/>
          </a:p>
        </p:txBody>
      </p:sp>
      <p:sp>
        <p:nvSpPr>
          <p:cNvPr id="4" name="Slide Number Placeholder 3">
            <a:extLst>
              <a:ext uri="{FF2B5EF4-FFF2-40B4-BE49-F238E27FC236}">
                <a16:creationId xmlns:a16="http://schemas.microsoft.com/office/drawing/2014/main" id="{707B1044-7DEB-43D0-8980-52219FD3B1A9}"/>
              </a:ext>
            </a:extLst>
          </p:cNvPr>
          <p:cNvSpPr>
            <a:spLocks noGrp="1"/>
          </p:cNvSpPr>
          <p:nvPr>
            <p:ph type="sldNum" sz="quarter" idx="12"/>
          </p:nvPr>
        </p:nvSpPr>
        <p:spPr/>
        <p:txBody>
          <a:bodyPr/>
          <a:lstStyle/>
          <a:p>
            <a:fld id="{786D7D0F-3A27-45D3-AB4A-EEE967871401}" type="slidenum">
              <a:rPr lang="en-US" smtClean="0"/>
              <a:t>15</a:t>
            </a:fld>
            <a:endParaRPr lang="en-US" dirty="0"/>
          </a:p>
        </p:txBody>
      </p:sp>
    </p:spTree>
    <p:extLst>
      <p:ext uri="{BB962C8B-B14F-4D97-AF65-F5344CB8AC3E}">
        <p14:creationId xmlns:p14="http://schemas.microsoft.com/office/powerpoint/2010/main" val="1898219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F502-A8E0-4732-AD1B-1433DB343CFE}"/>
              </a:ext>
            </a:extLst>
          </p:cNvPr>
          <p:cNvSpPr>
            <a:spLocks noGrp="1"/>
          </p:cNvSpPr>
          <p:nvPr>
            <p:ph type="title"/>
          </p:nvPr>
        </p:nvSpPr>
        <p:spPr/>
        <p:txBody>
          <a:bodyPr/>
          <a:lstStyle/>
          <a:p>
            <a:r>
              <a:rPr lang="en-US" b="1" dirty="0"/>
              <a:t>Claims Submission	</a:t>
            </a:r>
          </a:p>
        </p:txBody>
      </p:sp>
      <p:sp>
        <p:nvSpPr>
          <p:cNvPr id="3" name="Content Placeholder 2">
            <a:extLst>
              <a:ext uri="{FF2B5EF4-FFF2-40B4-BE49-F238E27FC236}">
                <a16:creationId xmlns:a16="http://schemas.microsoft.com/office/drawing/2014/main" id="{9A292B64-06A7-4A80-92C4-AC35579D411E}"/>
              </a:ext>
            </a:extLst>
          </p:cNvPr>
          <p:cNvSpPr>
            <a:spLocks noGrp="1"/>
          </p:cNvSpPr>
          <p:nvPr>
            <p:ph idx="1"/>
          </p:nvPr>
        </p:nvSpPr>
        <p:spPr/>
        <p:txBody>
          <a:bodyPr>
            <a:normAutofit fontScale="92500" lnSpcReduction="10000"/>
          </a:bodyPr>
          <a:lstStyle/>
          <a:p>
            <a:r>
              <a:rPr lang="en-US" u="sng" dirty="0"/>
              <a:t>Medicare/Medicaid Covered Services</a:t>
            </a:r>
          </a:p>
          <a:p>
            <a:pPr marL="114300" indent="0">
              <a:buNone/>
            </a:pPr>
            <a:r>
              <a:rPr lang="en-US" dirty="0"/>
              <a:t>	Independent Care Health Plan</a:t>
            </a:r>
          </a:p>
          <a:p>
            <a:pPr marL="114300" indent="0">
              <a:buNone/>
            </a:pPr>
            <a:r>
              <a:rPr lang="en-US" dirty="0"/>
              <a:t>	P.O. Box 280</a:t>
            </a:r>
          </a:p>
          <a:p>
            <a:pPr marL="114300" indent="0">
              <a:buNone/>
            </a:pPr>
            <a:r>
              <a:rPr lang="en-US" dirty="0"/>
              <a:t>	Glen Burnie, MD 21060-0280</a:t>
            </a:r>
          </a:p>
          <a:p>
            <a:r>
              <a:rPr lang="en-US" u="sng" dirty="0"/>
              <a:t>Long-Term Care Services</a:t>
            </a:r>
          </a:p>
          <a:p>
            <a:pPr marL="114300" indent="0">
              <a:buNone/>
            </a:pPr>
            <a:r>
              <a:rPr lang="en-US" dirty="0"/>
              <a:t>	Independent Care Health Plan</a:t>
            </a:r>
          </a:p>
          <a:p>
            <a:pPr marL="114300" indent="0">
              <a:buNone/>
            </a:pPr>
            <a:r>
              <a:rPr lang="en-US" dirty="0"/>
              <a:t>	P.O. Box 670</a:t>
            </a:r>
          </a:p>
          <a:p>
            <a:pPr marL="114300" indent="0">
              <a:buNone/>
            </a:pPr>
            <a:r>
              <a:rPr lang="en-US" dirty="0"/>
              <a:t>	Glen Burnie, MD 21060-0670</a:t>
            </a:r>
          </a:p>
          <a:p>
            <a:r>
              <a:rPr lang="en-US" i="1" dirty="0"/>
              <a:t>i</a:t>
            </a:r>
            <a:r>
              <a:rPr lang="en-US" dirty="0"/>
              <a:t>Care is partner with the claims clearinghouse, SSI Claimsnet, to allow electronic claims submission. </a:t>
            </a:r>
          </a:p>
          <a:p>
            <a:r>
              <a:rPr lang="en-US" dirty="0"/>
              <a:t>To register with SSI Claimsnet for electronic claims submission via the Internet, click </a:t>
            </a:r>
            <a:r>
              <a:rPr lang="en-US" u="sng" dirty="0">
                <a:hlinkClick r:id="rId2"/>
              </a:rPr>
              <a:t>here</a:t>
            </a:r>
            <a:r>
              <a:rPr lang="en-US" dirty="0"/>
              <a:t>. Select </a:t>
            </a:r>
            <a:r>
              <a:rPr lang="en-US" i="1" dirty="0"/>
              <a:t>i</a:t>
            </a:r>
            <a:r>
              <a:rPr lang="en-US" dirty="0"/>
              <a:t>Care in the payer drop down box on the registration form to avoid paying any set-up or submission fees for your </a:t>
            </a:r>
            <a:r>
              <a:rPr lang="en-US" i="1" dirty="0"/>
              <a:t>i</a:t>
            </a:r>
            <a:r>
              <a:rPr lang="en-US" dirty="0"/>
              <a:t>Care claims through SSI Claimsnet</a:t>
            </a:r>
          </a:p>
          <a:p>
            <a:endParaRPr lang="en-US" dirty="0"/>
          </a:p>
        </p:txBody>
      </p:sp>
      <p:sp>
        <p:nvSpPr>
          <p:cNvPr id="4" name="Slide Number Placeholder 3">
            <a:extLst>
              <a:ext uri="{FF2B5EF4-FFF2-40B4-BE49-F238E27FC236}">
                <a16:creationId xmlns:a16="http://schemas.microsoft.com/office/drawing/2014/main" id="{D26C9116-BE17-4DBF-B242-CCAAEC39A496}"/>
              </a:ext>
            </a:extLst>
          </p:cNvPr>
          <p:cNvSpPr>
            <a:spLocks noGrp="1"/>
          </p:cNvSpPr>
          <p:nvPr>
            <p:ph type="sldNum" sz="quarter" idx="12"/>
          </p:nvPr>
        </p:nvSpPr>
        <p:spPr/>
        <p:txBody>
          <a:bodyPr/>
          <a:lstStyle/>
          <a:p>
            <a:fld id="{786D7D0F-3A27-45D3-AB4A-EEE967871401}" type="slidenum">
              <a:rPr lang="en-US" smtClean="0"/>
              <a:t>16</a:t>
            </a:fld>
            <a:endParaRPr lang="en-US" dirty="0"/>
          </a:p>
        </p:txBody>
      </p:sp>
    </p:spTree>
    <p:extLst>
      <p:ext uri="{BB962C8B-B14F-4D97-AF65-F5344CB8AC3E}">
        <p14:creationId xmlns:p14="http://schemas.microsoft.com/office/powerpoint/2010/main" val="131853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A68A-807D-4535-8EBD-7A3208122558}"/>
              </a:ext>
            </a:extLst>
          </p:cNvPr>
          <p:cNvSpPr>
            <a:spLocks noGrp="1"/>
          </p:cNvSpPr>
          <p:nvPr>
            <p:ph type="title"/>
          </p:nvPr>
        </p:nvSpPr>
        <p:spPr/>
        <p:txBody>
          <a:bodyPr/>
          <a:lstStyle/>
          <a:p>
            <a:r>
              <a:rPr lang="en-US" dirty="0"/>
              <a:t>Corrected Claims</a:t>
            </a:r>
          </a:p>
        </p:txBody>
      </p:sp>
      <p:sp>
        <p:nvSpPr>
          <p:cNvPr id="3" name="Content Placeholder 2">
            <a:extLst>
              <a:ext uri="{FF2B5EF4-FFF2-40B4-BE49-F238E27FC236}">
                <a16:creationId xmlns:a16="http://schemas.microsoft.com/office/drawing/2014/main" id="{A5625EA2-3DD8-42F2-9D96-0EE6A380508F}"/>
              </a:ext>
            </a:extLst>
          </p:cNvPr>
          <p:cNvSpPr>
            <a:spLocks noGrp="1"/>
          </p:cNvSpPr>
          <p:nvPr>
            <p:ph idx="1"/>
          </p:nvPr>
        </p:nvSpPr>
        <p:spPr/>
        <p:txBody>
          <a:bodyPr/>
          <a:lstStyle/>
          <a:p>
            <a:r>
              <a:rPr lang="en-US" dirty="0"/>
              <a:t>When submitting a corrected claim, it is VERY IMPORTANT to include the claim number to be corrected in Box 64 of the UB04 form</a:t>
            </a:r>
          </a:p>
          <a:p>
            <a:pPr lvl="1"/>
            <a:r>
              <a:rPr lang="en-US" dirty="0"/>
              <a:t>If submitting corrections for the Medicaid secondary portion without a claim number, the Medicare claim/payment may be adjusted and could cause processing issues or reversals.</a:t>
            </a:r>
          </a:p>
          <a:p>
            <a:pPr marL="411480" lvl="1" indent="0">
              <a:buNone/>
            </a:pPr>
            <a:endParaRPr lang="en-US" dirty="0"/>
          </a:p>
          <a:p>
            <a:pPr marL="411480" lvl="1" indent="0">
              <a:buNone/>
            </a:pPr>
            <a:r>
              <a:rPr lang="en-US" dirty="0"/>
              <a:t>See the Corrected Claim Information on our Website:</a:t>
            </a:r>
          </a:p>
          <a:p>
            <a:pPr marL="411480" lvl="1" indent="0">
              <a:buNone/>
            </a:pPr>
            <a:r>
              <a:rPr lang="en-US" dirty="0">
                <a:hlinkClick r:id="rId2"/>
              </a:rPr>
              <a:t>https://www.icarehealthplan.org/Claims/Claims-Processing.htm</a:t>
            </a:r>
            <a:r>
              <a:rPr lang="en-US" dirty="0"/>
              <a:t> </a:t>
            </a:r>
          </a:p>
        </p:txBody>
      </p:sp>
      <p:sp>
        <p:nvSpPr>
          <p:cNvPr id="4" name="Slide Number Placeholder 3">
            <a:extLst>
              <a:ext uri="{FF2B5EF4-FFF2-40B4-BE49-F238E27FC236}">
                <a16:creationId xmlns:a16="http://schemas.microsoft.com/office/drawing/2014/main" id="{E7E44A9B-CB9B-4844-8678-D59A5700F4A5}"/>
              </a:ext>
            </a:extLst>
          </p:cNvPr>
          <p:cNvSpPr>
            <a:spLocks noGrp="1"/>
          </p:cNvSpPr>
          <p:nvPr>
            <p:ph type="sldNum" sz="quarter" idx="12"/>
          </p:nvPr>
        </p:nvSpPr>
        <p:spPr/>
        <p:txBody>
          <a:bodyPr/>
          <a:lstStyle/>
          <a:p>
            <a:fld id="{786D7D0F-3A27-45D3-AB4A-EEE967871401}" type="slidenum">
              <a:rPr lang="en-US" smtClean="0"/>
              <a:t>17</a:t>
            </a:fld>
            <a:endParaRPr lang="en-US" dirty="0"/>
          </a:p>
        </p:txBody>
      </p:sp>
    </p:spTree>
    <p:extLst>
      <p:ext uri="{BB962C8B-B14F-4D97-AF65-F5344CB8AC3E}">
        <p14:creationId xmlns:p14="http://schemas.microsoft.com/office/powerpoint/2010/main" val="85312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4D7F-8546-7D1C-2129-729B3B39E0B8}"/>
              </a:ext>
            </a:extLst>
          </p:cNvPr>
          <p:cNvSpPr>
            <a:spLocks noGrp="1"/>
          </p:cNvSpPr>
          <p:nvPr>
            <p:ph type="title"/>
          </p:nvPr>
        </p:nvSpPr>
        <p:spPr/>
        <p:txBody>
          <a:bodyPr/>
          <a:lstStyle/>
          <a:p>
            <a:r>
              <a:rPr lang="en-US" sz="3200" dirty="0"/>
              <a:t>Electronic Funds Transfer (EFT)  and Electronic Remittance Advice (ERA)</a:t>
            </a:r>
          </a:p>
        </p:txBody>
      </p:sp>
      <p:sp>
        <p:nvSpPr>
          <p:cNvPr id="3" name="Content Placeholder 2">
            <a:extLst>
              <a:ext uri="{FF2B5EF4-FFF2-40B4-BE49-F238E27FC236}">
                <a16:creationId xmlns:a16="http://schemas.microsoft.com/office/drawing/2014/main" id="{44025E9C-F4AB-9F6E-F183-691EA2E5A0D7}"/>
              </a:ext>
            </a:extLst>
          </p:cNvPr>
          <p:cNvSpPr>
            <a:spLocks noGrp="1"/>
          </p:cNvSpPr>
          <p:nvPr>
            <p:ph idx="1"/>
          </p:nvPr>
        </p:nvSpPr>
        <p:spPr/>
        <p:txBody>
          <a:bodyPr>
            <a:normAutofit fontScale="77500" lnSpcReduction="20000"/>
          </a:bodyPr>
          <a:lstStyle/>
          <a:p>
            <a:pPr marL="114300" indent="0">
              <a:buNone/>
            </a:pPr>
            <a:r>
              <a:rPr lang="en-US" dirty="0"/>
              <a:t>Electronic Funds Transfer (EFT) </a:t>
            </a:r>
            <a:r>
              <a:rPr lang="en-US" dirty="0" err="1"/>
              <a:t>Enrollment</a:t>
            </a:r>
            <a:r>
              <a:rPr lang="en-US" i="1" dirty="0" err="1">
                <a:effectLst/>
                <a:latin typeface="Times New Roman" panose="02020603050405020304" pitchFamily="18" charset="0"/>
              </a:rPr>
              <a:t>i</a:t>
            </a:r>
            <a:r>
              <a:rPr lang="en-US" dirty="0" err="1">
                <a:effectLst/>
              </a:rPr>
              <a:t>Care</a:t>
            </a:r>
            <a:r>
              <a:rPr lang="en-US" dirty="0">
                <a:effectLst/>
              </a:rPr>
              <a:t> has joined the InstaMed Network to deliver your payments as free electronic remittance advice (ERA) and electronic funds transfer (EFT).</a:t>
            </a:r>
            <a:br>
              <a:rPr lang="en-US" dirty="0">
                <a:effectLst/>
              </a:rPr>
            </a:br>
            <a:br>
              <a:rPr lang="en-US" dirty="0">
                <a:effectLst/>
              </a:rPr>
            </a:br>
            <a:r>
              <a:rPr lang="en-US" u="sng" dirty="0">
                <a:solidFill>
                  <a:srgbClr val="E03200"/>
                </a:solidFill>
                <a:effectLst/>
                <a:hlinkClick r:id="rId2" tooltip="Leaves this website"/>
              </a:rPr>
              <a:t>Sign up now</a:t>
            </a:r>
            <a:r>
              <a:rPr lang="en-US" dirty="0">
                <a:effectLst/>
              </a:rPr>
              <a:t> to receive </a:t>
            </a:r>
            <a:r>
              <a:rPr lang="en-US" i="1" dirty="0">
                <a:effectLst/>
                <a:latin typeface="Times New Roman" panose="02020603050405020304" pitchFamily="18" charset="0"/>
              </a:rPr>
              <a:t>i</a:t>
            </a:r>
            <a:r>
              <a:rPr lang="en-US" dirty="0">
                <a:effectLst/>
              </a:rPr>
              <a:t>Care payments as direct deposits!</a:t>
            </a:r>
            <a:br>
              <a:rPr lang="en-US" dirty="0">
                <a:effectLst/>
              </a:rPr>
            </a:br>
            <a:br>
              <a:rPr lang="en-US" dirty="0">
                <a:effectLst/>
              </a:rPr>
            </a:br>
            <a:r>
              <a:rPr lang="en-US" dirty="0">
                <a:effectLst/>
              </a:rPr>
              <a:t>ERA/EFT is a convenient, paperless and secure way to receive claims payments. Funds are deposited directly into your designated bank account and include the TRN Reassociation Trace Number in accordance with CAQH CORE Phase III Operating Rules for HIPAA standard transactions. Additional benefits include:</a:t>
            </a:r>
          </a:p>
          <a:p>
            <a:r>
              <a:rPr lang="en-US" dirty="0">
                <a:effectLst/>
              </a:rPr>
              <a:t>Accelerated access to funds with direct deposit into your existing bank account</a:t>
            </a:r>
          </a:p>
          <a:p>
            <a:r>
              <a:rPr lang="en-US" dirty="0">
                <a:effectLst/>
              </a:rPr>
              <a:t>Reduced administrative costs by eliminating paper checks and remittances</a:t>
            </a:r>
          </a:p>
          <a:p>
            <a:r>
              <a:rPr lang="en-US" dirty="0">
                <a:effectLst/>
              </a:rPr>
              <a:t>No disruption to your current workflow — ERAs can also be routed to your existing clearinghouse</a:t>
            </a:r>
          </a:p>
          <a:p>
            <a:pPr marL="114300" indent="0">
              <a:buNone/>
            </a:pPr>
            <a:r>
              <a:rPr lang="en-US" dirty="0">
                <a:effectLst/>
              </a:rPr>
              <a:t>You have two simple options to register for free ERA/EFT from InstaMed:</a:t>
            </a:r>
          </a:p>
          <a:p>
            <a:r>
              <a:rPr lang="en-US" dirty="0">
                <a:effectLst/>
              </a:rPr>
              <a:t>Online: visit </a:t>
            </a:r>
            <a:r>
              <a:rPr lang="en-US" u="sng" dirty="0">
                <a:solidFill>
                  <a:srgbClr val="E03200"/>
                </a:solidFill>
                <a:effectLst/>
                <a:hlinkClick r:id="rId3" tooltip="Leaves this website"/>
              </a:rPr>
              <a:t>www.instamed.com/eraeft</a:t>
            </a:r>
            <a:endParaRPr lang="en-US" dirty="0">
              <a:effectLst/>
            </a:endParaRPr>
          </a:p>
          <a:p>
            <a:r>
              <a:rPr lang="en-US" dirty="0">
                <a:effectLst/>
              </a:rPr>
              <a:t>Phone: call us at </a:t>
            </a:r>
            <a:r>
              <a:rPr lang="en-US" u="sng" dirty="0">
                <a:solidFill>
                  <a:srgbClr val="E03200"/>
                </a:solidFill>
                <a:effectLst/>
                <a:hlinkClick r:id="rId4"/>
              </a:rPr>
              <a:t>(866) 945-7990</a:t>
            </a:r>
            <a:r>
              <a:rPr lang="en-US" dirty="0">
                <a:effectLst/>
              </a:rPr>
              <a:t> to speak with a live agent</a:t>
            </a:r>
          </a:p>
          <a:p>
            <a:pPr marL="114300" indent="0">
              <a:buNone/>
            </a:pPr>
            <a:endParaRPr lang="en-US" dirty="0"/>
          </a:p>
        </p:txBody>
      </p:sp>
      <p:sp>
        <p:nvSpPr>
          <p:cNvPr id="4" name="Slide Number Placeholder 3">
            <a:extLst>
              <a:ext uri="{FF2B5EF4-FFF2-40B4-BE49-F238E27FC236}">
                <a16:creationId xmlns:a16="http://schemas.microsoft.com/office/drawing/2014/main" id="{F560B08B-7C8C-52A2-0A64-1CF238CEE865}"/>
              </a:ext>
            </a:extLst>
          </p:cNvPr>
          <p:cNvSpPr>
            <a:spLocks noGrp="1"/>
          </p:cNvSpPr>
          <p:nvPr>
            <p:ph type="sldNum" sz="quarter" idx="12"/>
          </p:nvPr>
        </p:nvSpPr>
        <p:spPr/>
        <p:txBody>
          <a:bodyPr/>
          <a:lstStyle/>
          <a:p>
            <a:fld id="{786D7D0F-3A27-45D3-AB4A-EEE967871401}" type="slidenum">
              <a:rPr lang="en-US" smtClean="0"/>
              <a:t>18</a:t>
            </a:fld>
            <a:endParaRPr lang="en-US" dirty="0"/>
          </a:p>
        </p:txBody>
      </p:sp>
    </p:spTree>
    <p:extLst>
      <p:ext uri="{BB962C8B-B14F-4D97-AF65-F5344CB8AC3E}">
        <p14:creationId xmlns:p14="http://schemas.microsoft.com/office/powerpoint/2010/main" val="107178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9A0F-BDAD-458C-A289-363365B133D0}"/>
              </a:ext>
            </a:extLst>
          </p:cNvPr>
          <p:cNvSpPr>
            <a:spLocks noGrp="1"/>
          </p:cNvSpPr>
          <p:nvPr>
            <p:ph type="title"/>
          </p:nvPr>
        </p:nvSpPr>
        <p:spPr/>
        <p:txBody>
          <a:bodyPr/>
          <a:lstStyle/>
          <a:p>
            <a:r>
              <a:rPr lang="en-US" b="1" dirty="0"/>
              <a:t>iCare Provider Portal Access </a:t>
            </a:r>
          </a:p>
        </p:txBody>
      </p:sp>
      <p:sp>
        <p:nvSpPr>
          <p:cNvPr id="3" name="Content Placeholder 2">
            <a:extLst>
              <a:ext uri="{FF2B5EF4-FFF2-40B4-BE49-F238E27FC236}">
                <a16:creationId xmlns:a16="http://schemas.microsoft.com/office/drawing/2014/main" id="{5D967E08-656E-4024-A2ED-784CF13BE6C6}"/>
              </a:ext>
            </a:extLst>
          </p:cNvPr>
          <p:cNvSpPr>
            <a:spLocks noGrp="1"/>
          </p:cNvSpPr>
          <p:nvPr>
            <p:ph idx="1"/>
          </p:nvPr>
        </p:nvSpPr>
        <p:spPr/>
        <p:txBody>
          <a:bodyPr>
            <a:normAutofit fontScale="70000" lnSpcReduction="20000"/>
          </a:bodyPr>
          <a:lstStyle/>
          <a:p>
            <a:pPr algn="l">
              <a:spcAft>
                <a:spcPts val="1500"/>
              </a:spcAft>
            </a:pPr>
            <a:r>
              <a:rPr lang="en-US" sz="1800" b="0" i="0" dirty="0">
                <a:solidFill>
                  <a:srgbClr val="333333"/>
                </a:solidFill>
                <a:effectLst/>
                <a:latin typeface="Open Sans" panose="020B0606030504020204" pitchFamily="34" charset="0"/>
              </a:rPr>
              <a:t>Your time is valuable. </a:t>
            </a:r>
            <a:r>
              <a:rPr lang="en-US" sz="1800" b="0" i="1" dirty="0">
                <a:solidFill>
                  <a:srgbClr val="333333"/>
                </a:solidFill>
                <a:effectLst/>
                <a:latin typeface="Times New Roman" panose="02020603050405020304" pitchFamily="18" charset="0"/>
              </a:rPr>
              <a:t>i</a:t>
            </a:r>
            <a:r>
              <a:rPr lang="en-US" sz="1800" b="0" i="0" dirty="0">
                <a:solidFill>
                  <a:srgbClr val="333333"/>
                </a:solidFill>
                <a:effectLst/>
                <a:latin typeface="Open Sans" panose="020B0606030504020204" pitchFamily="34" charset="0"/>
              </a:rPr>
              <a:t>Care's Provider Portal allows you to view prior authorizations, service requests, verify eligibility and view claim information for the </a:t>
            </a:r>
            <a:r>
              <a:rPr lang="en-US" sz="1800" b="0" i="1" dirty="0">
                <a:solidFill>
                  <a:srgbClr val="333333"/>
                </a:solidFill>
                <a:effectLst/>
                <a:latin typeface="Times New Roman" panose="02020603050405020304" pitchFamily="18" charset="0"/>
              </a:rPr>
              <a:t>i</a:t>
            </a:r>
            <a:r>
              <a:rPr lang="en-US" sz="1800" b="0" i="0" dirty="0">
                <a:solidFill>
                  <a:srgbClr val="333333"/>
                </a:solidFill>
                <a:effectLst/>
                <a:latin typeface="Open Sans" panose="020B0606030504020204" pitchFamily="34" charset="0"/>
              </a:rPr>
              <a:t>Care members you serve.</a:t>
            </a:r>
            <a:endParaRPr lang="en-US" b="0" i="0" dirty="0">
              <a:solidFill>
                <a:srgbClr val="333333"/>
              </a:solidFill>
              <a:effectLst/>
              <a:latin typeface="Open Sans" panose="020B0606030504020204" pitchFamily="34" charset="0"/>
            </a:endParaRPr>
          </a:p>
          <a:p>
            <a:pPr algn="l">
              <a:spcAft>
                <a:spcPts val="1500"/>
              </a:spcAft>
            </a:pPr>
            <a:r>
              <a:rPr lang="en-US" sz="1800" b="1" i="0" dirty="0">
                <a:solidFill>
                  <a:srgbClr val="333333"/>
                </a:solidFill>
                <a:effectLst/>
                <a:latin typeface="Open Sans" panose="020B0606030504020204" pitchFamily="34" charset="0"/>
              </a:rPr>
              <a:t>Getting Started</a:t>
            </a:r>
            <a:endParaRPr lang="en-US" b="0" i="0" dirty="0">
              <a:solidFill>
                <a:srgbClr val="333333"/>
              </a:solidFill>
              <a:effectLst/>
              <a:latin typeface="Open Sans" panose="020B0606030504020204" pitchFamily="34" charset="0"/>
            </a:endParaRPr>
          </a:p>
          <a:p>
            <a:pPr algn="l"/>
            <a:r>
              <a:rPr lang="en-US" sz="1800" b="0" i="0" dirty="0">
                <a:solidFill>
                  <a:srgbClr val="333333"/>
                </a:solidFill>
                <a:effectLst/>
                <a:latin typeface="Open Sans" panose="020B0606030504020204" pitchFamily="34" charset="0"/>
              </a:rPr>
              <a:t>Registration can be completed with information already at your disposal using your TIN (Tax ID Number), NPI and most recent check number. Use the Facility/Group name as listed on your Explanation of Payment. </a:t>
            </a:r>
            <a:r>
              <a:rPr lang="en-US" sz="1800" b="0" i="1" dirty="0">
                <a:solidFill>
                  <a:srgbClr val="333333"/>
                </a:solidFill>
                <a:effectLst/>
                <a:latin typeface="Times New Roman" panose="02020603050405020304" pitchFamily="18" charset="0"/>
              </a:rPr>
              <a:t>i</a:t>
            </a:r>
            <a:r>
              <a:rPr lang="en-US" sz="1800" b="0" i="0" dirty="0">
                <a:solidFill>
                  <a:srgbClr val="333333"/>
                </a:solidFill>
                <a:effectLst/>
                <a:latin typeface="Open Sans" panose="020B0606030504020204" pitchFamily="34" charset="0"/>
              </a:rPr>
              <a:t>Care can also generate a one-time PIN, you can request a one-time PIN via the request button below. </a:t>
            </a:r>
            <a:r>
              <a:rPr lang="en-US" sz="1800" b="1" i="0" dirty="0">
                <a:solidFill>
                  <a:srgbClr val="333333"/>
                </a:solidFill>
                <a:effectLst/>
                <a:latin typeface="Open Sans" panose="020B0606030504020204" pitchFamily="34" charset="0"/>
              </a:rPr>
              <a:t>If you have checks with more than 20 claims processed your will need to request a PIN to register.</a:t>
            </a:r>
            <a:endParaRPr lang="en-US" b="0" i="0" dirty="0">
              <a:solidFill>
                <a:srgbClr val="333333"/>
              </a:solidFill>
              <a:effectLst/>
              <a:latin typeface="Open Sans" panose="020B0606030504020204" pitchFamily="34" charset="0"/>
            </a:endParaRPr>
          </a:p>
          <a:p>
            <a:pPr algn="l"/>
            <a:r>
              <a:rPr lang="en-US" sz="1800" b="0" i="0" dirty="0">
                <a:solidFill>
                  <a:srgbClr val="333333"/>
                </a:solidFill>
                <a:effectLst/>
                <a:latin typeface="Open Sans" panose="020B0606030504020204" pitchFamily="34" charset="0"/>
              </a:rPr>
              <a:t>If you do not receive your PIN, please contact </a:t>
            </a:r>
            <a:r>
              <a:rPr lang="en-US" sz="1800" b="0" i="1" dirty="0">
                <a:solidFill>
                  <a:srgbClr val="333333"/>
                </a:solidFill>
                <a:effectLst/>
                <a:latin typeface="Times New Roman" panose="02020603050405020304" pitchFamily="18" charset="0"/>
              </a:rPr>
              <a:t>i</a:t>
            </a:r>
            <a:r>
              <a:rPr lang="en-US" sz="1800" b="0" i="0" dirty="0">
                <a:solidFill>
                  <a:srgbClr val="333333"/>
                </a:solidFill>
                <a:effectLst/>
                <a:latin typeface="Open Sans" panose="020B0606030504020204" pitchFamily="34" charset="0"/>
              </a:rPr>
              <a:t>Care at </a:t>
            </a:r>
            <a:r>
              <a:rPr lang="en-US" sz="1800" b="0" i="0" u="sng" dirty="0">
                <a:solidFill>
                  <a:srgbClr val="E03200"/>
                </a:solidFill>
                <a:effectLst/>
                <a:latin typeface="Open Sans" panose="020B0606030504020204" pitchFamily="34" charset="0"/>
                <a:hlinkClick r:id="rId2"/>
              </a:rPr>
              <a:t>ProviderRelationsSpecialist@</a:t>
            </a:r>
            <a:r>
              <a:rPr lang="en-US" sz="1800" b="0" i="1" u="sng" dirty="0">
                <a:solidFill>
                  <a:srgbClr val="E03200"/>
                </a:solidFill>
                <a:effectLst/>
                <a:latin typeface="Times New Roman" panose="02020603050405020304" pitchFamily="18" charset="0"/>
                <a:hlinkClick r:id="rId2"/>
              </a:rPr>
              <a:t>i</a:t>
            </a:r>
            <a:r>
              <a:rPr lang="en-US" sz="1800" b="0" i="0" u="sng" dirty="0">
                <a:solidFill>
                  <a:srgbClr val="E03200"/>
                </a:solidFill>
                <a:effectLst/>
                <a:latin typeface="Open Sans" panose="020B0606030504020204" pitchFamily="34" charset="0"/>
                <a:hlinkClick r:id="rId2"/>
              </a:rPr>
              <a:t>CareHealthPlan.org</a:t>
            </a:r>
            <a:r>
              <a:rPr lang="en-US" sz="1800" b="0" i="0" dirty="0">
                <a:solidFill>
                  <a:srgbClr val="333333"/>
                </a:solidFill>
                <a:effectLst/>
                <a:latin typeface="Open Sans" panose="020B0606030504020204" pitchFamily="34" charset="0"/>
              </a:rPr>
              <a:t> for additional assistance.</a:t>
            </a:r>
            <a:endParaRPr lang="en-US" b="0" i="0" dirty="0">
              <a:solidFill>
                <a:srgbClr val="333333"/>
              </a:solidFill>
              <a:effectLst/>
              <a:latin typeface="Open Sans" panose="020B0606030504020204" pitchFamily="34" charset="0"/>
            </a:endParaRPr>
          </a:p>
          <a:p>
            <a:pPr algn="l"/>
            <a:r>
              <a:rPr lang="en-US" sz="1800" b="0" i="0" dirty="0">
                <a:solidFill>
                  <a:srgbClr val="333333"/>
                </a:solidFill>
                <a:effectLst/>
                <a:latin typeface="Open Sans" panose="020B0606030504020204" pitchFamily="34" charset="0"/>
              </a:rPr>
              <a:t>If an organization chooses to assign roles for the employees, the Office Manager will need to create a user account for the users within your organization. Office Managers can set up additional users individually and invite them to register or you can create user accounts in bulk via spreadsheet upload.</a:t>
            </a:r>
            <a:endParaRPr lang="en-US" b="0" i="0" dirty="0">
              <a:solidFill>
                <a:srgbClr val="333333"/>
              </a:solidFill>
              <a:effectLst/>
              <a:latin typeface="Open Sans" panose="020B0606030504020204" pitchFamily="34" charset="0"/>
            </a:endParaRPr>
          </a:p>
          <a:p>
            <a:pPr algn="l"/>
            <a:r>
              <a:rPr lang="en-US" sz="1800" b="0" i="0" dirty="0">
                <a:solidFill>
                  <a:srgbClr val="333333"/>
                </a:solidFill>
                <a:effectLst/>
                <a:latin typeface="Open Sans" panose="020B0606030504020204" pitchFamily="34" charset="0"/>
              </a:rPr>
              <a:t>The </a:t>
            </a:r>
            <a:r>
              <a:rPr lang="en-US" sz="1800" b="1" i="1" u="sng" dirty="0">
                <a:solidFill>
                  <a:srgbClr val="E03200"/>
                </a:solidFill>
                <a:effectLst/>
                <a:latin typeface="Times New Roman" panose="02020603050405020304" pitchFamily="18" charset="0"/>
                <a:hlinkClick r:id="rId3" tooltip="Opens a PDF Document"/>
              </a:rPr>
              <a:t>i</a:t>
            </a:r>
            <a:r>
              <a:rPr lang="en-US" sz="1800" b="1" i="0" u="sng" dirty="0">
                <a:solidFill>
                  <a:srgbClr val="E03200"/>
                </a:solidFill>
                <a:effectLst/>
                <a:latin typeface="Open Sans" panose="020B0606030504020204" pitchFamily="34" charset="0"/>
                <a:hlinkClick r:id="rId3" tooltip="Opens a PDF Document"/>
              </a:rPr>
              <a:t>Care Portal User Guide</a:t>
            </a:r>
            <a:r>
              <a:rPr lang="en-US" sz="1800" b="0" i="0" dirty="0">
                <a:solidFill>
                  <a:srgbClr val="333333"/>
                </a:solidFill>
                <a:effectLst/>
                <a:latin typeface="Open Sans" panose="020B0606030504020204" pitchFamily="34" charset="0"/>
              </a:rPr>
              <a:t> provides step by step instructions for registration and outlines functionalities. If you have any questions, please contact </a:t>
            </a:r>
            <a:r>
              <a:rPr lang="en-US" sz="1800" b="0" i="0" u="sng" dirty="0">
                <a:solidFill>
                  <a:srgbClr val="E03200"/>
                </a:solidFill>
                <a:effectLst/>
                <a:latin typeface="Open Sans" panose="020B0606030504020204" pitchFamily="34" charset="0"/>
                <a:hlinkClick r:id="rId4"/>
              </a:rPr>
              <a:t>ProviderOutreach@</a:t>
            </a:r>
            <a:r>
              <a:rPr lang="en-US" sz="1800" b="0" i="1" u="sng" dirty="0">
                <a:solidFill>
                  <a:srgbClr val="E03200"/>
                </a:solidFill>
                <a:effectLst/>
                <a:latin typeface="Times New Roman" panose="02020603050405020304" pitchFamily="18" charset="0"/>
                <a:hlinkClick r:id="rId4"/>
              </a:rPr>
              <a:t>i</a:t>
            </a:r>
            <a:r>
              <a:rPr lang="en-US" sz="1800" b="0" i="0" u="sng" dirty="0">
                <a:solidFill>
                  <a:srgbClr val="E03200"/>
                </a:solidFill>
                <a:effectLst/>
                <a:latin typeface="Open Sans" panose="020B0606030504020204" pitchFamily="34" charset="0"/>
                <a:hlinkClick r:id="rId4"/>
              </a:rPr>
              <a:t>CareHealthPlan.org</a:t>
            </a:r>
            <a:r>
              <a:rPr lang="en-US" sz="1800" b="0" i="0" dirty="0">
                <a:solidFill>
                  <a:srgbClr val="333333"/>
                </a:solidFill>
                <a:effectLst/>
                <a:latin typeface="Open Sans" panose="020B0606030504020204" pitchFamily="34" charset="0"/>
              </a:rPr>
              <a:t> or </a:t>
            </a:r>
            <a:r>
              <a:rPr lang="en-US" sz="1800" b="0" i="0" u="sng" dirty="0">
                <a:solidFill>
                  <a:srgbClr val="E03200"/>
                </a:solidFill>
                <a:effectLst/>
                <a:latin typeface="Open Sans" panose="020B0606030504020204" pitchFamily="34" charset="0"/>
                <a:hlinkClick r:id="rId2"/>
              </a:rPr>
              <a:t>ProviderRelationsSpecialist@</a:t>
            </a:r>
            <a:r>
              <a:rPr lang="en-US" sz="1800" b="0" i="1" u="sng" dirty="0">
                <a:solidFill>
                  <a:srgbClr val="E03200"/>
                </a:solidFill>
                <a:effectLst/>
                <a:latin typeface="Times New Roman" panose="02020603050405020304" pitchFamily="18" charset="0"/>
                <a:hlinkClick r:id="rId2"/>
              </a:rPr>
              <a:t>i</a:t>
            </a:r>
            <a:r>
              <a:rPr lang="en-US" sz="1800" b="0" i="0" u="sng" dirty="0">
                <a:solidFill>
                  <a:srgbClr val="E03200"/>
                </a:solidFill>
                <a:effectLst/>
                <a:latin typeface="Open Sans" panose="020B0606030504020204" pitchFamily="34" charset="0"/>
                <a:hlinkClick r:id="rId2"/>
              </a:rPr>
              <a:t>CareHealthPlan.org</a:t>
            </a:r>
            <a:endParaRPr lang="en-US" b="0" i="0" dirty="0">
              <a:solidFill>
                <a:srgbClr val="333333"/>
              </a:solidFill>
              <a:effectLst/>
              <a:latin typeface="Open Sans" panose="020B0606030504020204" pitchFamily="34" charset="0"/>
            </a:endParaRPr>
          </a:p>
          <a:p>
            <a:pPr algn="l">
              <a:spcAft>
                <a:spcPts val="1500"/>
              </a:spcAft>
            </a:pPr>
            <a:r>
              <a:rPr lang="en-US" sz="1800" b="0" i="0" dirty="0">
                <a:solidFill>
                  <a:srgbClr val="333333"/>
                </a:solidFill>
                <a:effectLst/>
                <a:latin typeface="Open Sans" panose="020B0606030504020204" pitchFamily="34" charset="0"/>
              </a:rPr>
              <a:t>Use care when entering your password in the Provider Portal. If the incorrect password is attempted 3 times, your account will be locked. If you are not able to reset your own password or retrieve your forgotten password, email </a:t>
            </a:r>
            <a:r>
              <a:rPr lang="en-US" sz="1800" b="0" i="0" u="sng" dirty="0">
                <a:solidFill>
                  <a:srgbClr val="E03200"/>
                </a:solidFill>
                <a:effectLst/>
                <a:latin typeface="Open Sans" panose="020B0606030504020204" pitchFamily="34" charset="0"/>
                <a:hlinkClick r:id="rId5"/>
              </a:rPr>
              <a:t>ProviderOutreach@</a:t>
            </a:r>
            <a:r>
              <a:rPr lang="en-US" sz="1800" b="0" i="1" u="sng" dirty="0">
                <a:solidFill>
                  <a:srgbClr val="E03200"/>
                </a:solidFill>
                <a:effectLst/>
                <a:latin typeface="Times New Roman" panose="02020603050405020304" pitchFamily="18" charset="0"/>
                <a:hlinkClick r:id="rId5"/>
              </a:rPr>
              <a:t>i</a:t>
            </a:r>
            <a:r>
              <a:rPr lang="en-US" sz="1800" b="0" i="0" u="sng" dirty="0">
                <a:solidFill>
                  <a:srgbClr val="E03200"/>
                </a:solidFill>
                <a:effectLst/>
                <a:latin typeface="Open Sans" panose="020B0606030504020204" pitchFamily="34" charset="0"/>
                <a:hlinkClick r:id="rId5"/>
              </a:rPr>
              <a:t>CareHealthPlan.org</a:t>
            </a:r>
            <a:r>
              <a:rPr lang="en-US" b="0" i="0" dirty="0">
                <a:solidFill>
                  <a:srgbClr val="000000"/>
                </a:solidFill>
                <a:effectLst/>
                <a:latin typeface="Open Sans" panose="020B0606030504020204" pitchFamily="34" charset="0"/>
              </a:rPr>
              <a:t> or </a:t>
            </a:r>
            <a:r>
              <a:rPr lang="en-US" sz="1800" b="0" i="0" u="sng" dirty="0">
                <a:solidFill>
                  <a:srgbClr val="E03200"/>
                </a:solidFill>
                <a:effectLst/>
                <a:latin typeface="Open Sans" panose="020B0606030504020204" pitchFamily="34" charset="0"/>
                <a:hlinkClick r:id="rId2"/>
              </a:rPr>
              <a:t>ProviderRelationsSpecialist@</a:t>
            </a:r>
            <a:r>
              <a:rPr lang="en-US" sz="1800" b="0" i="1" u="sng" dirty="0">
                <a:solidFill>
                  <a:srgbClr val="E03200"/>
                </a:solidFill>
                <a:effectLst/>
                <a:latin typeface="Times New Roman" panose="02020603050405020304" pitchFamily="18" charset="0"/>
                <a:hlinkClick r:id="rId2"/>
              </a:rPr>
              <a:t>i</a:t>
            </a:r>
            <a:r>
              <a:rPr lang="en-US" sz="1800" b="0" i="0" u="sng" dirty="0">
                <a:solidFill>
                  <a:srgbClr val="E03200"/>
                </a:solidFill>
                <a:effectLst/>
                <a:latin typeface="Open Sans" panose="020B0606030504020204" pitchFamily="34" charset="0"/>
                <a:hlinkClick r:id="rId2"/>
              </a:rPr>
              <a:t>CareHealthPlan.org</a:t>
            </a:r>
            <a:r>
              <a:rPr lang="en-US" sz="1800" b="0" i="0" dirty="0">
                <a:solidFill>
                  <a:srgbClr val="333333"/>
                </a:solidFill>
                <a:effectLst/>
                <a:latin typeface="Open Sans" panose="020B0606030504020204" pitchFamily="34" charset="0"/>
              </a:rPr>
              <a:t>. Include your Username and your password will be reset within 24 hours.</a:t>
            </a:r>
            <a:endParaRPr lang="en-US" b="0" i="0" dirty="0">
              <a:solidFill>
                <a:srgbClr val="333333"/>
              </a:solidFill>
              <a:effectLst/>
              <a:latin typeface="Open Sans" panose="020B0606030504020204" pitchFamily="34" charset="0"/>
            </a:endParaRPr>
          </a:p>
          <a:p>
            <a:pPr marL="114300" indent="0">
              <a:buNone/>
            </a:pPr>
            <a:endParaRPr lang="en-US" dirty="0"/>
          </a:p>
        </p:txBody>
      </p:sp>
      <p:sp>
        <p:nvSpPr>
          <p:cNvPr id="4" name="Slide Number Placeholder 3">
            <a:extLst>
              <a:ext uri="{FF2B5EF4-FFF2-40B4-BE49-F238E27FC236}">
                <a16:creationId xmlns:a16="http://schemas.microsoft.com/office/drawing/2014/main" id="{1BABF497-F182-4CAD-8F8A-944C3B2FA0AC}"/>
              </a:ext>
            </a:extLst>
          </p:cNvPr>
          <p:cNvSpPr>
            <a:spLocks noGrp="1"/>
          </p:cNvSpPr>
          <p:nvPr>
            <p:ph type="sldNum" sz="quarter" idx="12"/>
          </p:nvPr>
        </p:nvSpPr>
        <p:spPr/>
        <p:txBody>
          <a:bodyPr/>
          <a:lstStyle/>
          <a:p>
            <a:fld id="{786D7D0F-3A27-45D3-AB4A-EEE967871401}" type="slidenum">
              <a:rPr lang="en-US" smtClean="0"/>
              <a:t>19</a:t>
            </a:fld>
            <a:endParaRPr lang="en-US" dirty="0"/>
          </a:p>
        </p:txBody>
      </p:sp>
    </p:spTree>
    <p:extLst>
      <p:ext uri="{BB962C8B-B14F-4D97-AF65-F5344CB8AC3E}">
        <p14:creationId xmlns:p14="http://schemas.microsoft.com/office/powerpoint/2010/main" val="114001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E483-BB0F-4BA6-AC67-EDB37F7C6337}"/>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3ACDCE5A-8362-4A14-8728-2A1DFAE1839A}"/>
              </a:ext>
            </a:extLst>
          </p:cNvPr>
          <p:cNvSpPr>
            <a:spLocks noGrp="1"/>
          </p:cNvSpPr>
          <p:nvPr>
            <p:ph idx="1"/>
          </p:nvPr>
        </p:nvSpPr>
        <p:spPr/>
        <p:txBody>
          <a:bodyPr/>
          <a:lstStyle/>
          <a:p>
            <a:r>
              <a:rPr lang="en-US" dirty="0"/>
              <a:t>This information is provided as a courtesy from </a:t>
            </a:r>
            <a:r>
              <a:rPr lang="en-US" i="1" dirty="0"/>
              <a:t>i</a:t>
            </a:r>
            <a:r>
              <a:rPr lang="en-US" dirty="0"/>
              <a:t>Care to assist you in claims submission billing. This is not in the place of the Forward Health and CMS Guidelines. </a:t>
            </a:r>
            <a:r>
              <a:rPr lang="en-US" i="1" dirty="0"/>
              <a:t>i</a:t>
            </a:r>
            <a:r>
              <a:rPr lang="en-US" dirty="0"/>
              <a:t>Care relies upon Forward Health and CMS for payment rules and submission requirements.</a:t>
            </a:r>
          </a:p>
          <a:p>
            <a:endParaRPr lang="en-US" dirty="0"/>
          </a:p>
        </p:txBody>
      </p:sp>
      <p:sp>
        <p:nvSpPr>
          <p:cNvPr id="4" name="Slide Number Placeholder 3">
            <a:extLst>
              <a:ext uri="{FF2B5EF4-FFF2-40B4-BE49-F238E27FC236}">
                <a16:creationId xmlns:a16="http://schemas.microsoft.com/office/drawing/2014/main" id="{D2FA76AB-75B2-4373-8FDB-14C4F18224AA}"/>
              </a:ext>
            </a:extLst>
          </p:cNvPr>
          <p:cNvSpPr>
            <a:spLocks noGrp="1"/>
          </p:cNvSpPr>
          <p:nvPr>
            <p:ph type="sldNum" sz="quarter" idx="12"/>
          </p:nvPr>
        </p:nvSpPr>
        <p:spPr/>
        <p:txBody>
          <a:bodyPr/>
          <a:lstStyle/>
          <a:p>
            <a:fld id="{786D7D0F-3A27-45D3-AB4A-EEE967871401}" type="slidenum">
              <a:rPr lang="en-US" smtClean="0"/>
              <a:t>2</a:t>
            </a:fld>
            <a:endParaRPr lang="en-US" dirty="0"/>
          </a:p>
        </p:txBody>
      </p:sp>
    </p:spTree>
    <p:extLst>
      <p:ext uri="{BB962C8B-B14F-4D97-AF65-F5344CB8AC3E}">
        <p14:creationId xmlns:p14="http://schemas.microsoft.com/office/powerpoint/2010/main" val="127569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9649-8529-454A-8421-BB28E81B7C0B}"/>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17995CE4-4BA5-4CEE-8186-98B2E742AD3B}"/>
              </a:ext>
            </a:extLst>
          </p:cNvPr>
          <p:cNvSpPr>
            <a:spLocks noGrp="1"/>
          </p:cNvSpPr>
          <p:nvPr>
            <p:ph idx="1"/>
          </p:nvPr>
        </p:nvSpPr>
        <p:spPr/>
        <p:txBody>
          <a:bodyPr>
            <a:normAutofit fontScale="55000" lnSpcReduction="20000"/>
          </a:bodyPr>
          <a:lstStyle/>
          <a:p>
            <a:pPr marL="109728" indent="0">
              <a:buNone/>
            </a:pPr>
            <a:r>
              <a:rPr lang="en-US" sz="2400" dirty="0"/>
              <a:t>ForwardHealth Website Link:  </a:t>
            </a:r>
            <a:r>
              <a:rPr lang="en-US" sz="2400" dirty="0">
                <a:solidFill>
                  <a:srgbClr val="0070C0"/>
                </a:solidFill>
                <a:hlinkClick r:id="rId2">
                  <a:extLst>
                    <a:ext uri="{A12FA001-AC4F-418D-AE19-62706E023703}">
                      <ahyp:hlinkClr xmlns:ahyp="http://schemas.microsoft.com/office/drawing/2018/hyperlinkcolor" val="tx"/>
                    </a:ext>
                  </a:extLst>
                </a:hlinkClick>
              </a:rPr>
              <a:t>https://www.forwardhealth.wi.gov/WIPortal/</a:t>
            </a:r>
            <a:endParaRPr lang="en-US" sz="2400" dirty="0">
              <a:solidFill>
                <a:srgbClr val="0070C0"/>
              </a:solidFill>
            </a:endParaRPr>
          </a:p>
          <a:p>
            <a:pPr marL="109728" indent="0">
              <a:buNone/>
            </a:pPr>
            <a:r>
              <a:rPr lang="en-US" sz="2400" dirty="0"/>
              <a:t>CMS Website Link: </a:t>
            </a:r>
            <a:r>
              <a:rPr lang="en-US" sz="2400" dirty="0">
                <a:solidFill>
                  <a:srgbClr val="0033CC"/>
                </a:solidFill>
              </a:rPr>
              <a:t> </a:t>
            </a:r>
            <a:r>
              <a:rPr lang="en-US" sz="2400" dirty="0">
                <a:solidFill>
                  <a:srgbClr val="0070C0"/>
                </a:solidFill>
                <a:hlinkClick r:id="rId3">
                  <a:extLst>
                    <a:ext uri="{A12FA001-AC4F-418D-AE19-62706E023703}">
                      <ahyp:hlinkClr xmlns:ahyp="http://schemas.microsoft.com/office/drawing/2018/hyperlinkcolor" val="tx"/>
                    </a:ext>
                  </a:extLst>
                </a:hlinkClick>
              </a:rPr>
              <a:t>https://www.cms.gov</a:t>
            </a:r>
            <a:endParaRPr lang="en-US" sz="2400" dirty="0">
              <a:solidFill>
                <a:srgbClr val="0070C0"/>
              </a:solidFill>
            </a:endParaRPr>
          </a:p>
          <a:p>
            <a:pPr marL="452628" indent="-342900"/>
            <a:r>
              <a:rPr lang="en-US" sz="2400" b="1" dirty="0"/>
              <a:t>CMS PDPM </a:t>
            </a:r>
            <a:r>
              <a:rPr lang="en-US" sz="2400" dirty="0">
                <a:solidFill>
                  <a:srgbClr val="0033CC"/>
                </a:solidFill>
              </a:rPr>
              <a:t>- </a:t>
            </a:r>
            <a:r>
              <a:rPr lang="en-US" u="sng" dirty="0">
                <a:hlinkClick r:id="rId4">
                  <a:extLst>
                    <a:ext uri="{A12FA001-AC4F-418D-AE19-62706E023703}">
                      <ahyp:hlinkClr xmlns:ahyp="http://schemas.microsoft.com/office/drawing/2018/hyperlinkcolor" val="tx"/>
                    </a:ext>
                  </a:extLst>
                </a:hlinkClick>
              </a:rPr>
              <a:t>https://www.cms.gov/Medicare/Medicare-Fee-for-Service-Payment/SNFPPS/PDPM.html</a:t>
            </a:r>
            <a:endParaRPr lang="en-US" sz="2400" dirty="0"/>
          </a:p>
          <a:p>
            <a:r>
              <a:rPr lang="en-US" sz="2400" b="1" dirty="0"/>
              <a:t>SNF PPS </a:t>
            </a:r>
            <a:r>
              <a:rPr lang="en-US" sz="2400" dirty="0"/>
              <a:t>- </a:t>
            </a:r>
            <a:r>
              <a:rPr lang="en-US" sz="2400" u="sng" dirty="0"/>
              <a:t>https://www.cms.gov/Medicare/Medicare-Fee-for-Service-Payment/SNFPPS  </a:t>
            </a:r>
            <a:r>
              <a:rPr lang="en-US" sz="2400" dirty="0"/>
              <a:t>on the CMS website </a:t>
            </a:r>
          </a:p>
          <a:p>
            <a:pPr lvl="1"/>
            <a:r>
              <a:rPr lang="en-US" sz="2200" dirty="0"/>
              <a:t>Chapter 8 of the “Medicare Benefit Policy Manual” (Publication 100-02) located at </a:t>
            </a:r>
            <a:r>
              <a:rPr lang="en-US" sz="2200" u="sng" dirty="0"/>
              <a:t>https://www.cms.gov/ Regulations-and-Guidance/Guidance/Manuals/Downloads/bp102c08.pdf </a:t>
            </a:r>
            <a:r>
              <a:rPr lang="en-US" sz="2200" dirty="0"/>
              <a:t>on the CMS website </a:t>
            </a:r>
          </a:p>
          <a:p>
            <a:pPr lvl="1"/>
            <a:r>
              <a:rPr lang="en-US" sz="2200" dirty="0"/>
              <a:t>Chapters 6 and 7 of the “Medicare Claims Processing Manual” (Publication 100-04) located at </a:t>
            </a:r>
            <a:r>
              <a:rPr lang="en-US" sz="2200" u="sng" dirty="0"/>
              <a:t>https:// www.cms.gov/Regulations-and-Guidance/Guidance/Manuals/Internet-Only-Manuals-IOMs-Items/ CMS018912.html </a:t>
            </a:r>
            <a:r>
              <a:rPr lang="en-US" sz="2200" dirty="0"/>
              <a:t>on the CMS website 	</a:t>
            </a:r>
          </a:p>
          <a:p>
            <a:r>
              <a:rPr lang="en-US" sz="2400" b="1" dirty="0"/>
              <a:t>SNF QRP </a:t>
            </a:r>
            <a:r>
              <a:rPr lang="en-US" sz="2400" dirty="0"/>
              <a:t>- </a:t>
            </a:r>
            <a:r>
              <a:rPr lang="en-US" sz="2400" u="sng" dirty="0"/>
              <a:t>https://www.cms.gov/Medicare/Quality-Initiatives-Patient-Assessment-Instruments/ </a:t>
            </a:r>
            <a:r>
              <a:rPr lang="en-US" sz="2400" u="sng" dirty="0" err="1"/>
              <a:t>NursingHomeQualityInits</a:t>
            </a:r>
            <a:r>
              <a:rPr lang="en-US" sz="2400" u="sng" dirty="0"/>
              <a:t>/SNF-Quality-Reporting.html </a:t>
            </a:r>
            <a:r>
              <a:rPr lang="en-US" sz="2400" dirty="0"/>
              <a:t> on the CMS website 	</a:t>
            </a:r>
          </a:p>
          <a:p>
            <a:r>
              <a:rPr lang="en-US" sz="2400" b="1" dirty="0"/>
              <a:t>All Available Medicare Learning Network® (MLN) Products  </a:t>
            </a:r>
            <a:r>
              <a:rPr lang="en-US" sz="2400" dirty="0"/>
              <a:t>- “MLN Catalog” located at </a:t>
            </a:r>
            <a:r>
              <a:rPr lang="en-US" sz="2400" u="sng" dirty="0"/>
              <a:t>https://www.cms.gov/Outreach-and-Education/Medicare- Learning-Network-MLN/</a:t>
            </a:r>
            <a:r>
              <a:rPr lang="en-US" sz="2400" u="sng" dirty="0" err="1"/>
              <a:t>MLNProducts</a:t>
            </a:r>
            <a:r>
              <a:rPr lang="en-US" sz="2400" u="sng" dirty="0"/>
              <a:t>/Downloads/MLNCatalog.pdf </a:t>
            </a:r>
            <a:r>
              <a:rPr lang="en-US" sz="2400" dirty="0"/>
              <a:t>on the CMS website or scan the Quick Response (QR) code 	</a:t>
            </a:r>
          </a:p>
          <a:p>
            <a:r>
              <a:rPr lang="en-US" sz="2400" b="1" dirty="0"/>
              <a:t>Provider-Specific Medicare Information  </a:t>
            </a:r>
            <a:r>
              <a:rPr lang="en-US" sz="2400" dirty="0"/>
              <a:t>- MLN publication titled “MLN Guided Pathways: Provider Specific Medicare Resources” booklet located at </a:t>
            </a:r>
            <a:r>
              <a:rPr lang="en-US" sz="2400" u="sng" dirty="0"/>
              <a:t>https://www.cms.gov/Outreach-and-Education/Medicare-Learning-Network-MLN/MLNEdWebGuide/ Downloads/Guided_Pathways_Provider_Specific_booklet.pdf </a:t>
            </a:r>
            <a:r>
              <a:rPr lang="en-US" sz="2400" dirty="0"/>
              <a:t>on the CMS website 	</a:t>
            </a:r>
          </a:p>
          <a:p>
            <a:r>
              <a:rPr lang="en-US" sz="2400" b="1" dirty="0"/>
              <a:t>Medicare Information for Patients  </a:t>
            </a:r>
            <a:r>
              <a:rPr lang="en-US" sz="2400" dirty="0"/>
              <a:t>- </a:t>
            </a:r>
            <a:r>
              <a:rPr lang="en-US" sz="2400" u="sng" dirty="0"/>
              <a:t>https://www.medicare.gov </a:t>
            </a:r>
            <a:r>
              <a:rPr lang="en-US" sz="2400" dirty="0"/>
              <a:t>on the CMS website</a:t>
            </a:r>
          </a:p>
          <a:p>
            <a:r>
              <a:rPr lang="en-US" sz="2400" b="1" dirty="0"/>
              <a:t>Medicaid SNF </a:t>
            </a:r>
            <a:r>
              <a:rPr lang="en-US" sz="2400" dirty="0"/>
              <a:t>- https://www.forwardhealth.wi.gov&gt;OnLine Handbook&gt;BC+/Medicaid&gt;Nursing Home	</a:t>
            </a:r>
            <a:endParaRPr lang="en-US" dirty="0"/>
          </a:p>
        </p:txBody>
      </p:sp>
      <p:sp>
        <p:nvSpPr>
          <p:cNvPr id="4" name="Slide Number Placeholder 3">
            <a:extLst>
              <a:ext uri="{FF2B5EF4-FFF2-40B4-BE49-F238E27FC236}">
                <a16:creationId xmlns:a16="http://schemas.microsoft.com/office/drawing/2014/main" id="{4E03E98D-E75F-4A32-A0E3-2FB0AA6AB97C}"/>
              </a:ext>
            </a:extLst>
          </p:cNvPr>
          <p:cNvSpPr>
            <a:spLocks noGrp="1"/>
          </p:cNvSpPr>
          <p:nvPr>
            <p:ph type="sldNum" sz="quarter" idx="12"/>
          </p:nvPr>
        </p:nvSpPr>
        <p:spPr/>
        <p:txBody>
          <a:bodyPr/>
          <a:lstStyle/>
          <a:p>
            <a:fld id="{786D7D0F-3A27-45D3-AB4A-EEE967871401}" type="slidenum">
              <a:rPr lang="en-US" smtClean="0"/>
              <a:t>20</a:t>
            </a:fld>
            <a:endParaRPr lang="en-US" dirty="0"/>
          </a:p>
        </p:txBody>
      </p:sp>
    </p:spTree>
    <p:extLst>
      <p:ext uri="{BB962C8B-B14F-4D97-AF65-F5344CB8AC3E}">
        <p14:creationId xmlns:p14="http://schemas.microsoft.com/office/powerpoint/2010/main" val="279761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AA02-E8A0-4E9F-93B9-363DCF028FCB}"/>
              </a:ext>
            </a:extLst>
          </p:cNvPr>
          <p:cNvSpPr>
            <a:spLocks noGrp="1"/>
          </p:cNvSpPr>
          <p:nvPr>
            <p:ph type="title"/>
          </p:nvPr>
        </p:nvSpPr>
        <p:spPr>
          <a:xfrm>
            <a:off x="457200" y="274638"/>
            <a:ext cx="7620000" cy="1143000"/>
          </a:xfrm>
        </p:spPr>
        <p:txBody>
          <a:bodyPr/>
          <a:lstStyle/>
          <a:p>
            <a:r>
              <a:rPr lang="en-US" sz="2800" b="1" dirty="0"/>
              <a:t>GENERAL CONTACT/INDIVIDUAL DEPARTMENT PHONE AND FAX NUMBERS</a:t>
            </a:r>
            <a:endParaRPr lang="en-US" sz="2800" dirty="0"/>
          </a:p>
        </p:txBody>
      </p:sp>
      <p:sp>
        <p:nvSpPr>
          <p:cNvPr id="3" name="Content Placeholder 2">
            <a:extLst>
              <a:ext uri="{FF2B5EF4-FFF2-40B4-BE49-F238E27FC236}">
                <a16:creationId xmlns:a16="http://schemas.microsoft.com/office/drawing/2014/main" id="{FE90F7B0-B4D7-4798-9FE6-C801D8F636FF}"/>
              </a:ext>
            </a:extLst>
          </p:cNvPr>
          <p:cNvSpPr>
            <a:spLocks noGrp="1"/>
          </p:cNvSpPr>
          <p:nvPr>
            <p:ph idx="1"/>
          </p:nvPr>
        </p:nvSpPr>
        <p:spPr/>
        <p:txBody>
          <a:bodyPr>
            <a:normAutofit fontScale="62500" lnSpcReduction="20000"/>
          </a:bodyPr>
          <a:lstStyle/>
          <a:p>
            <a:pPr marL="109728" indent="0">
              <a:buNone/>
            </a:pPr>
            <a:r>
              <a:rPr lang="en-US" b="1" dirty="0"/>
              <a:t>MAIN NUMBER </a:t>
            </a:r>
            <a:endParaRPr lang="en-US" dirty="0"/>
          </a:p>
          <a:p>
            <a:pPr marL="109728" indent="0">
              <a:buNone/>
            </a:pPr>
            <a:r>
              <a:rPr lang="en-US" b="1" dirty="0"/>
              <a:t>414-223-4847 or 800-777-4376 </a:t>
            </a:r>
          </a:p>
          <a:p>
            <a:pPr marL="109728" indent="0">
              <a:buNone/>
            </a:pPr>
            <a:endParaRPr lang="en-US" dirty="0"/>
          </a:p>
          <a:p>
            <a:pPr marL="109728" indent="0">
              <a:buNone/>
            </a:pPr>
            <a:r>
              <a:rPr lang="en-US" b="1" dirty="0"/>
              <a:t>Claims/Appeals/Reconsiderations </a:t>
            </a:r>
          </a:p>
          <a:p>
            <a:pPr marL="109728" indent="0">
              <a:buNone/>
            </a:pPr>
            <a:r>
              <a:rPr lang="en-US" dirty="0"/>
              <a:t>Local: 414-231-1029 </a:t>
            </a:r>
          </a:p>
          <a:p>
            <a:pPr marL="109728" indent="0">
              <a:buNone/>
            </a:pPr>
            <a:r>
              <a:rPr lang="en-US" dirty="0"/>
              <a:t>Fax: 414-231-1094 </a:t>
            </a:r>
          </a:p>
          <a:p>
            <a:pPr marL="109728" indent="0">
              <a:buNone/>
            </a:pPr>
            <a:r>
              <a:rPr lang="en-US" dirty="0"/>
              <a:t>Out of Area: 877-333-6820 </a:t>
            </a:r>
          </a:p>
          <a:p>
            <a:pPr marL="109728" indent="0">
              <a:buNone/>
            </a:pPr>
            <a:r>
              <a:rPr lang="en-US" dirty="0"/>
              <a:t>Email: </a:t>
            </a:r>
            <a:r>
              <a:rPr lang="en-US" dirty="0">
                <a:hlinkClick r:id="rId2"/>
              </a:rPr>
              <a:t>department-providerservices@icarehealthplan.org</a:t>
            </a:r>
            <a:r>
              <a:rPr lang="en-US" dirty="0"/>
              <a:t>  </a:t>
            </a:r>
          </a:p>
          <a:p>
            <a:pPr marL="109728" indent="0">
              <a:buNone/>
            </a:pPr>
            <a:endParaRPr lang="en-US" dirty="0"/>
          </a:p>
          <a:p>
            <a:pPr marL="109728" indent="0">
              <a:buNone/>
            </a:pPr>
            <a:r>
              <a:rPr lang="en-US" b="1" dirty="0"/>
              <a:t>Eligibility and Provider Services </a:t>
            </a:r>
          </a:p>
          <a:p>
            <a:pPr marL="109728" indent="0">
              <a:buNone/>
            </a:pPr>
            <a:r>
              <a:rPr lang="en-US" dirty="0"/>
              <a:t>Local: 414-231-1029 </a:t>
            </a:r>
          </a:p>
          <a:p>
            <a:pPr marL="109728" indent="0">
              <a:buNone/>
            </a:pPr>
            <a:r>
              <a:rPr lang="en-US" dirty="0"/>
              <a:t>Fax: 414-231-1094 </a:t>
            </a:r>
          </a:p>
          <a:p>
            <a:pPr marL="109728" indent="0">
              <a:buNone/>
            </a:pPr>
            <a:r>
              <a:rPr lang="en-US" dirty="0"/>
              <a:t>Out of Area: 877-333-6820 </a:t>
            </a:r>
          </a:p>
          <a:p>
            <a:pPr marL="109728" indent="0">
              <a:buNone/>
            </a:pPr>
            <a:endParaRPr lang="en-US" dirty="0"/>
          </a:p>
          <a:p>
            <a:pPr marL="109728" indent="0">
              <a:buNone/>
            </a:pPr>
            <a:r>
              <a:rPr lang="en-US" b="1" dirty="0"/>
              <a:t>Prior Authorization </a:t>
            </a:r>
          </a:p>
          <a:p>
            <a:pPr marL="0" indent="0">
              <a:buNone/>
            </a:pPr>
            <a:r>
              <a:rPr lang="en-US" dirty="0"/>
              <a:t>  Local: 414-299-5539</a:t>
            </a:r>
          </a:p>
          <a:p>
            <a:pPr marL="0" indent="0">
              <a:buNone/>
            </a:pPr>
            <a:r>
              <a:rPr lang="en-US" dirty="0"/>
              <a:t>  Out of Area: 855-839-1032</a:t>
            </a:r>
          </a:p>
          <a:p>
            <a:pPr marL="109728" indent="0">
              <a:buNone/>
            </a:pPr>
            <a:r>
              <a:rPr lang="en-US" dirty="0"/>
              <a:t>Fax: 414-231-1026 </a:t>
            </a:r>
          </a:p>
          <a:p>
            <a:pPr marL="109728" indent="0">
              <a:buNone/>
            </a:pPr>
            <a:endParaRPr lang="en-US" dirty="0"/>
          </a:p>
          <a:p>
            <a:pPr marL="109728" indent="0">
              <a:buNone/>
            </a:pPr>
            <a:r>
              <a:rPr lang="en-US" b="1" dirty="0"/>
              <a:t>Provider Contracting </a:t>
            </a:r>
          </a:p>
          <a:p>
            <a:pPr marL="109728" indent="0">
              <a:buNone/>
            </a:pPr>
            <a:r>
              <a:rPr lang="en-US" dirty="0"/>
              <a:t>414-225-4741 </a:t>
            </a:r>
          </a:p>
          <a:p>
            <a:pPr marL="109728" indent="0">
              <a:buNone/>
            </a:pPr>
            <a:r>
              <a:rPr lang="en-US" dirty="0"/>
              <a:t>Fax: 414-272-5618 </a:t>
            </a:r>
          </a:p>
          <a:p>
            <a:endParaRPr lang="en-US" dirty="0"/>
          </a:p>
        </p:txBody>
      </p:sp>
      <p:sp>
        <p:nvSpPr>
          <p:cNvPr id="4" name="Slide Number Placeholder 3">
            <a:extLst>
              <a:ext uri="{FF2B5EF4-FFF2-40B4-BE49-F238E27FC236}">
                <a16:creationId xmlns:a16="http://schemas.microsoft.com/office/drawing/2014/main" id="{8CBD5560-100B-4E2B-99C5-97F268EBA1E3}"/>
              </a:ext>
            </a:extLst>
          </p:cNvPr>
          <p:cNvSpPr>
            <a:spLocks noGrp="1"/>
          </p:cNvSpPr>
          <p:nvPr>
            <p:ph type="sldNum" sz="quarter" idx="12"/>
          </p:nvPr>
        </p:nvSpPr>
        <p:spPr/>
        <p:txBody>
          <a:bodyPr/>
          <a:lstStyle/>
          <a:p>
            <a:fld id="{786D7D0F-3A27-45D3-AB4A-EEE967871401}" type="slidenum">
              <a:rPr lang="en-US" smtClean="0"/>
              <a:t>21</a:t>
            </a:fld>
            <a:endParaRPr lang="en-US" dirty="0"/>
          </a:p>
        </p:txBody>
      </p:sp>
    </p:spTree>
    <p:extLst>
      <p:ext uri="{BB962C8B-B14F-4D97-AF65-F5344CB8AC3E}">
        <p14:creationId xmlns:p14="http://schemas.microsoft.com/office/powerpoint/2010/main" val="95437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8099-3A91-4E79-A270-8649E23000EE}"/>
              </a:ext>
            </a:extLst>
          </p:cNvPr>
          <p:cNvSpPr>
            <a:spLocks noGrp="1"/>
          </p:cNvSpPr>
          <p:nvPr>
            <p:ph type="title"/>
          </p:nvPr>
        </p:nvSpPr>
        <p:spPr>
          <a:xfrm>
            <a:off x="457200" y="274637"/>
            <a:ext cx="7620000" cy="1805953"/>
          </a:xfrm>
        </p:spPr>
        <p:txBody>
          <a:bodyPr/>
          <a:lstStyle/>
          <a:p>
            <a:r>
              <a:rPr lang="en-US" dirty="0"/>
              <a:t>Skilled Nursing Facility Services (SNF) – Prior Authorization (PA)</a:t>
            </a:r>
          </a:p>
        </p:txBody>
      </p:sp>
      <p:sp>
        <p:nvSpPr>
          <p:cNvPr id="3" name="Content Placeholder 2">
            <a:extLst>
              <a:ext uri="{FF2B5EF4-FFF2-40B4-BE49-F238E27FC236}">
                <a16:creationId xmlns:a16="http://schemas.microsoft.com/office/drawing/2014/main" id="{A8677A39-C7FD-4295-8D90-93AFA563BD38}"/>
              </a:ext>
            </a:extLst>
          </p:cNvPr>
          <p:cNvSpPr>
            <a:spLocks noGrp="1"/>
          </p:cNvSpPr>
          <p:nvPr>
            <p:ph idx="1"/>
          </p:nvPr>
        </p:nvSpPr>
        <p:spPr>
          <a:xfrm>
            <a:off x="457200" y="2411896"/>
            <a:ext cx="7620000" cy="3988904"/>
          </a:xfrm>
        </p:spPr>
        <p:txBody>
          <a:bodyPr/>
          <a:lstStyle/>
          <a:p>
            <a:r>
              <a:rPr lang="en-US" dirty="0"/>
              <a:t>Independent Care Health Plan requires all Skilled Nursing Facilities notify </a:t>
            </a:r>
            <a:r>
              <a:rPr lang="en-US" i="1" dirty="0"/>
              <a:t>i</a:t>
            </a:r>
            <a:r>
              <a:rPr lang="en-US" dirty="0"/>
              <a:t>Care by phone or fax within 24 hours of an admission or on the next business day. </a:t>
            </a:r>
          </a:p>
          <a:p>
            <a:r>
              <a:rPr lang="en-US" dirty="0"/>
              <a:t>Forms can be obtained at </a:t>
            </a:r>
            <a:r>
              <a:rPr lang="en-US" dirty="0">
                <a:solidFill>
                  <a:srgbClr val="0070C0"/>
                </a:solidFill>
                <a:hlinkClick r:id="rId2">
                  <a:extLst>
                    <a:ext uri="{A12FA001-AC4F-418D-AE19-62706E023703}">
                      <ahyp:hlinkClr xmlns:ahyp="http://schemas.microsoft.com/office/drawing/2018/hyperlinkcolor" val="tx"/>
                    </a:ext>
                  </a:extLst>
                </a:hlinkClick>
              </a:rPr>
              <a:t>http://www.icarehealthplan.org/providers/</a:t>
            </a:r>
            <a:r>
              <a:rPr lang="en-US" dirty="0">
                <a:solidFill>
                  <a:srgbClr val="0070C0"/>
                </a:solidFill>
              </a:rPr>
              <a:t> </a:t>
            </a:r>
            <a:r>
              <a:rPr lang="en-US" dirty="0"/>
              <a:t>under Prior Authorizations&gt;</a:t>
            </a:r>
            <a:r>
              <a:rPr lang="en-US" dirty="0" err="1"/>
              <a:t>SubAcute</a:t>
            </a:r>
            <a:r>
              <a:rPr lang="en-US" dirty="0"/>
              <a:t> Facilities Prior Authorization</a:t>
            </a:r>
          </a:p>
          <a:p>
            <a:endParaRPr lang="en-US" dirty="0"/>
          </a:p>
        </p:txBody>
      </p:sp>
      <p:sp>
        <p:nvSpPr>
          <p:cNvPr id="4" name="Slide Number Placeholder 3">
            <a:extLst>
              <a:ext uri="{FF2B5EF4-FFF2-40B4-BE49-F238E27FC236}">
                <a16:creationId xmlns:a16="http://schemas.microsoft.com/office/drawing/2014/main" id="{986A6F48-D2F2-4B5C-AB67-6B8902A2C745}"/>
              </a:ext>
            </a:extLst>
          </p:cNvPr>
          <p:cNvSpPr>
            <a:spLocks noGrp="1"/>
          </p:cNvSpPr>
          <p:nvPr>
            <p:ph type="sldNum" sz="quarter" idx="12"/>
          </p:nvPr>
        </p:nvSpPr>
        <p:spPr/>
        <p:txBody>
          <a:bodyPr/>
          <a:lstStyle/>
          <a:p>
            <a:fld id="{786D7D0F-3A27-45D3-AB4A-EEE967871401}" type="slidenum">
              <a:rPr lang="en-US" smtClean="0"/>
              <a:t>3</a:t>
            </a:fld>
            <a:endParaRPr lang="en-US" dirty="0"/>
          </a:p>
        </p:txBody>
      </p:sp>
    </p:spTree>
    <p:extLst>
      <p:ext uri="{BB962C8B-B14F-4D97-AF65-F5344CB8AC3E}">
        <p14:creationId xmlns:p14="http://schemas.microsoft.com/office/powerpoint/2010/main" val="198177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AE53-C5FA-4A4A-9F0B-AB569AA57A96}"/>
              </a:ext>
            </a:extLst>
          </p:cNvPr>
          <p:cNvSpPr>
            <a:spLocks noGrp="1"/>
          </p:cNvSpPr>
          <p:nvPr>
            <p:ph type="title"/>
          </p:nvPr>
        </p:nvSpPr>
        <p:spPr/>
        <p:txBody>
          <a:bodyPr/>
          <a:lstStyle/>
          <a:p>
            <a:r>
              <a:rPr lang="en-US" dirty="0"/>
              <a:t>Long Term Skilled Nursing Care</a:t>
            </a:r>
          </a:p>
        </p:txBody>
      </p:sp>
      <p:sp>
        <p:nvSpPr>
          <p:cNvPr id="3" name="Content Placeholder 2">
            <a:extLst>
              <a:ext uri="{FF2B5EF4-FFF2-40B4-BE49-F238E27FC236}">
                <a16:creationId xmlns:a16="http://schemas.microsoft.com/office/drawing/2014/main" id="{97D4FA56-0289-4F4C-B8FF-17403999BBEC}"/>
              </a:ext>
            </a:extLst>
          </p:cNvPr>
          <p:cNvSpPr>
            <a:spLocks noGrp="1"/>
          </p:cNvSpPr>
          <p:nvPr>
            <p:ph idx="1"/>
          </p:nvPr>
        </p:nvSpPr>
        <p:spPr/>
        <p:txBody>
          <a:bodyPr>
            <a:normAutofit lnSpcReduction="10000"/>
          </a:bodyPr>
          <a:lstStyle/>
          <a:p>
            <a:r>
              <a:rPr lang="en-US" dirty="0"/>
              <a:t>When Medically Necessary </a:t>
            </a:r>
            <a:r>
              <a:rPr lang="en-US" i="1" dirty="0"/>
              <a:t>i</a:t>
            </a:r>
            <a:r>
              <a:rPr lang="en-US" dirty="0"/>
              <a:t>Care Medicare covers long-term care placement for 100 days for each benefit period. </a:t>
            </a:r>
          </a:p>
          <a:p>
            <a:pPr lvl="1"/>
            <a:r>
              <a:rPr lang="en-US" dirty="0"/>
              <a:t>Medicare benefit period ends when a member is not in SNF for 60 days</a:t>
            </a:r>
          </a:p>
          <a:p>
            <a:r>
              <a:rPr lang="en-US" dirty="0"/>
              <a:t>When medically necessary, </a:t>
            </a:r>
            <a:r>
              <a:rPr lang="en-US" i="1" dirty="0"/>
              <a:t>i</a:t>
            </a:r>
            <a:r>
              <a:rPr lang="en-US" dirty="0"/>
              <a:t>Care Medicaid covers long-term care placement for up to 90 days. If an </a:t>
            </a:r>
            <a:r>
              <a:rPr lang="en-US" i="1" dirty="0"/>
              <a:t>i</a:t>
            </a:r>
            <a:r>
              <a:rPr lang="en-US" dirty="0"/>
              <a:t>Care member requires long-term care, he/she is automatically dis-enrolled from </a:t>
            </a:r>
            <a:r>
              <a:rPr lang="en-US" i="1" dirty="0"/>
              <a:t>i</a:t>
            </a:r>
            <a:r>
              <a:rPr lang="en-US" dirty="0"/>
              <a:t>Care after 90 days and continues Medicaid coverage with a Medicaid Fee for Service status. </a:t>
            </a:r>
          </a:p>
          <a:p>
            <a:r>
              <a:rPr lang="en-US" dirty="0"/>
              <a:t>The facility is also obligated to notify the Social Security Administration (SSA) office that a member is in long-term care. </a:t>
            </a:r>
          </a:p>
        </p:txBody>
      </p:sp>
      <p:sp>
        <p:nvSpPr>
          <p:cNvPr id="4" name="Slide Number Placeholder 3">
            <a:extLst>
              <a:ext uri="{FF2B5EF4-FFF2-40B4-BE49-F238E27FC236}">
                <a16:creationId xmlns:a16="http://schemas.microsoft.com/office/drawing/2014/main" id="{4C842062-DBE9-4384-B95F-5FE8584CF4A2}"/>
              </a:ext>
            </a:extLst>
          </p:cNvPr>
          <p:cNvSpPr>
            <a:spLocks noGrp="1"/>
          </p:cNvSpPr>
          <p:nvPr>
            <p:ph type="sldNum" sz="quarter" idx="12"/>
          </p:nvPr>
        </p:nvSpPr>
        <p:spPr/>
        <p:txBody>
          <a:bodyPr/>
          <a:lstStyle/>
          <a:p>
            <a:fld id="{786D7D0F-3A27-45D3-AB4A-EEE967871401}" type="slidenum">
              <a:rPr lang="en-US" smtClean="0"/>
              <a:t>4</a:t>
            </a:fld>
            <a:endParaRPr lang="en-US" dirty="0"/>
          </a:p>
        </p:txBody>
      </p:sp>
    </p:spTree>
    <p:extLst>
      <p:ext uri="{BB962C8B-B14F-4D97-AF65-F5344CB8AC3E}">
        <p14:creationId xmlns:p14="http://schemas.microsoft.com/office/powerpoint/2010/main" val="134304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BD6C-0DA2-4AED-BAC1-A49CDCE7D307}"/>
              </a:ext>
            </a:extLst>
          </p:cNvPr>
          <p:cNvSpPr>
            <a:spLocks noGrp="1"/>
          </p:cNvSpPr>
          <p:nvPr>
            <p:ph type="title"/>
          </p:nvPr>
        </p:nvSpPr>
        <p:spPr>
          <a:xfrm>
            <a:off x="457200" y="274638"/>
            <a:ext cx="7620000" cy="921702"/>
          </a:xfrm>
        </p:spPr>
        <p:txBody>
          <a:bodyPr/>
          <a:lstStyle/>
          <a:p>
            <a:r>
              <a:rPr lang="en-US" dirty="0"/>
              <a:t>Interrupted Stay: Background</a:t>
            </a:r>
            <a:endParaRPr lang="en-US" sz="3600" dirty="0"/>
          </a:p>
        </p:txBody>
      </p:sp>
      <p:sp>
        <p:nvSpPr>
          <p:cNvPr id="3" name="Content Placeholder 2">
            <a:extLst>
              <a:ext uri="{FF2B5EF4-FFF2-40B4-BE49-F238E27FC236}">
                <a16:creationId xmlns:a16="http://schemas.microsoft.com/office/drawing/2014/main" id="{B5C0D483-CF1D-4751-B3C4-D1A24BAD8E76}"/>
              </a:ext>
            </a:extLst>
          </p:cNvPr>
          <p:cNvSpPr>
            <a:spLocks noGrp="1"/>
          </p:cNvSpPr>
          <p:nvPr>
            <p:ph idx="1"/>
          </p:nvPr>
        </p:nvSpPr>
        <p:spPr/>
        <p:txBody>
          <a:bodyPr>
            <a:normAutofit fontScale="92500" lnSpcReduction="10000"/>
          </a:bodyPr>
          <a:lstStyle/>
          <a:p>
            <a:pPr lvl="0"/>
            <a:r>
              <a:rPr lang="en-US" dirty="0"/>
              <a:t>Under PDPM, of the variable per diem adjustment, there is a potential incentive for providers to discharge SNF patients from a covered Part A stay and then readmit the patient in order to reset the variable per diem schedule </a:t>
            </a:r>
          </a:p>
          <a:p>
            <a:pPr lvl="0"/>
            <a:r>
              <a:rPr lang="en-US" dirty="0"/>
              <a:t>Frequent patient readmissions and transfers represents a significant risk to patient care, as well as a potential administrative burden on providers from having to complete new patient assessments for each readmission </a:t>
            </a:r>
          </a:p>
          <a:p>
            <a:pPr lvl="0"/>
            <a:r>
              <a:rPr lang="en-US" dirty="0"/>
              <a:t>To mitigate this potential incentive, PDPM includes an interrupted stay policy, which would combine multiple SNF stays into a single stay in cases where the patient’s discharge and readmission occurs within a prescribed window: </a:t>
            </a:r>
          </a:p>
          <a:p>
            <a:pPr lvl="0"/>
            <a:r>
              <a:rPr lang="en-US" dirty="0"/>
              <a:t>This type of policy also exists in other post-acute care settings (e.g., Inpatient Rehabilitation Facility PPS)</a:t>
            </a:r>
          </a:p>
          <a:p>
            <a:pPr marL="114300" indent="0">
              <a:buNone/>
            </a:pPr>
            <a:endParaRPr lang="en-US" dirty="0"/>
          </a:p>
        </p:txBody>
      </p:sp>
      <p:sp>
        <p:nvSpPr>
          <p:cNvPr id="4" name="Slide Number Placeholder 3">
            <a:extLst>
              <a:ext uri="{FF2B5EF4-FFF2-40B4-BE49-F238E27FC236}">
                <a16:creationId xmlns:a16="http://schemas.microsoft.com/office/drawing/2014/main" id="{D612F833-AAFA-43D3-B082-F785C89032D9}"/>
              </a:ext>
            </a:extLst>
          </p:cNvPr>
          <p:cNvSpPr>
            <a:spLocks noGrp="1"/>
          </p:cNvSpPr>
          <p:nvPr>
            <p:ph type="sldNum" sz="quarter" idx="12"/>
          </p:nvPr>
        </p:nvSpPr>
        <p:spPr/>
        <p:txBody>
          <a:bodyPr/>
          <a:lstStyle/>
          <a:p>
            <a:fld id="{786D7D0F-3A27-45D3-AB4A-EEE967871401}" type="slidenum">
              <a:rPr lang="en-US" smtClean="0"/>
              <a:t>5</a:t>
            </a:fld>
            <a:endParaRPr lang="en-US" dirty="0"/>
          </a:p>
        </p:txBody>
      </p:sp>
    </p:spTree>
    <p:extLst>
      <p:ext uri="{BB962C8B-B14F-4D97-AF65-F5344CB8AC3E}">
        <p14:creationId xmlns:p14="http://schemas.microsoft.com/office/powerpoint/2010/main" val="140254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7956-F6FF-42EC-A9C4-EDF5E80589DE}"/>
              </a:ext>
            </a:extLst>
          </p:cNvPr>
          <p:cNvSpPr>
            <a:spLocks noGrp="1"/>
          </p:cNvSpPr>
          <p:nvPr>
            <p:ph type="title"/>
          </p:nvPr>
        </p:nvSpPr>
        <p:spPr>
          <a:xfrm>
            <a:off x="457200" y="274638"/>
            <a:ext cx="7620000" cy="891222"/>
          </a:xfrm>
        </p:spPr>
        <p:txBody>
          <a:bodyPr/>
          <a:lstStyle/>
          <a:p>
            <a:r>
              <a:rPr lang="en-US" dirty="0"/>
              <a:t>Interrupted Stay Policy:</a:t>
            </a:r>
            <a:endParaRPr lang="en-US" sz="3600" dirty="0"/>
          </a:p>
        </p:txBody>
      </p:sp>
      <p:sp>
        <p:nvSpPr>
          <p:cNvPr id="3" name="Content Placeholder 2">
            <a:extLst>
              <a:ext uri="{FF2B5EF4-FFF2-40B4-BE49-F238E27FC236}">
                <a16:creationId xmlns:a16="http://schemas.microsoft.com/office/drawing/2014/main" id="{FF654DF7-AE30-4BDC-9035-140F35A3FD07}"/>
              </a:ext>
            </a:extLst>
          </p:cNvPr>
          <p:cNvSpPr>
            <a:spLocks noGrp="1"/>
          </p:cNvSpPr>
          <p:nvPr>
            <p:ph idx="1"/>
          </p:nvPr>
        </p:nvSpPr>
        <p:spPr>
          <a:xfrm>
            <a:off x="457200" y="1318260"/>
            <a:ext cx="7620000" cy="5082540"/>
          </a:xfrm>
        </p:spPr>
        <p:txBody>
          <a:bodyPr>
            <a:normAutofit fontScale="77500" lnSpcReduction="20000"/>
          </a:bodyPr>
          <a:lstStyle/>
          <a:p>
            <a:pPr lvl="0"/>
            <a:r>
              <a:rPr lang="en-US" sz="2400" dirty="0"/>
              <a:t>If a patient is discharged from a SNF and readmitted to the same SNF no more than 3 consecutive calendar days after discharge, then the subsequent stay is considered a continuation of the previous stay: </a:t>
            </a:r>
          </a:p>
          <a:p>
            <a:pPr lvl="1"/>
            <a:r>
              <a:rPr lang="en-US" dirty="0"/>
              <a:t>Assessment schedule continues from the point just prior to discharge </a:t>
            </a:r>
          </a:p>
          <a:p>
            <a:pPr lvl="1"/>
            <a:r>
              <a:rPr lang="en-US" dirty="0"/>
              <a:t>Variable per diem schedule continues from the point just prior to discharge </a:t>
            </a:r>
          </a:p>
          <a:p>
            <a:pPr lvl="0"/>
            <a:r>
              <a:rPr lang="en-US" sz="2400" dirty="0"/>
              <a:t>If patient is discharged from SNF and readmitted more than 3 consecutive calendar days after discharge, or admitted to a different SNF, then the subsequent stay is considered a new stay:</a:t>
            </a:r>
          </a:p>
          <a:p>
            <a:pPr lvl="1"/>
            <a:r>
              <a:rPr lang="en-US" dirty="0"/>
              <a:t> Assessment schedule and variable per diem schedule reset to day 1 </a:t>
            </a:r>
          </a:p>
          <a:p>
            <a:pPr lvl="0"/>
            <a:r>
              <a:rPr lang="en-US" sz="2400" dirty="0"/>
              <a:t>This policy applies not only in instances when a patient physically leaves the facility, but also in cases when the patient remains in the facility but is discharged from a Medicare Part A-covered stay. </a:t>
            </a:r>
          </a:p>
          <a:p>
            <a:pPr lvl="1"/>
            <a:r>
              <a:rPr lang="en-US" dirty="0"/>
              <a:t>Example: If a patient in a SNF stay remains in the facility under a Medicaid-covered stay, but returns to skilled care within the interruption window. I</a:t>
            </a:r>
          </a:p>
          <a:p>
            <a:endParaRPr lang="en-US" dirty="0"/>
          </a:p>
        </p:txBody>
      </p:sp>
      <p:sp>
        <p:nvSpPr>
          <p:cNvPr id="4" name="Slide Number Placeholder 3">
            <a:extLst>
              <a:ext uri="{FF2B5EF4-FFF2-40B4-BE49-F238E27FC236}">
                <a16:creationId xmlns:a16="http://schemas.microsoft.com/office/drawing/2014/main" id="{A7075AB5-F2D6-4A1F-BEC0-EEFABB847531}"/>
              </a:ext>
            </a:extLst>
          </p:cNvPr>
          <p:cNvSpPr>
            <a:spLocks noGrp="1"/>
          </p:cNvSpPr>
          <p:nvPr>
            <p:ph type="sldNum" sz="quarter" idx="12"/>
          </p:nvPr>
        </p:nvSpPr>
        <p:spPr/>
        <p:txBody>
          <a:bodyPr/>
          <a:lstStyle/>
          <a:p>
            <a:fld id="{786D7D0F-3A27-45D3-AB4A-EEE967871401}" type="slidenum">
              <a:rPr lang="en-US" smtClean="0"/>
              <a:t>6</a:t>
            </a:fld>
            <a:endParaRPr lang="en-US" dirty="0"/>
          </a:p>
        </p:txBody>
      </p:sp>
    </p:spTree>
    <p:extLst>
      <p:ext uri="{BB962C8B-B14F-4D97-AF65-F5344CB8AC3E}">
        <p14:creationId xmlns:p14="http://schemas.microsoft.com/office/powerpoint/2010/main" val="167372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77EA-A81A-40C6-B46D-593038D50633}"/>
              </a:ext>
            </a:extLst>
          </p:cNvPr>
          <p:cNvSpPr>
            <a:spLocks noGrp="1"/>
          </p:cNvSpPr>
          <p:nvPr>
            <p:ph type="title"/>
          </p:nvPr>
        </p:nvSpPr>
        <p:spPr>
          <a:xfrm>
            <a:off x="457200" y="424070"/>
            <a:ext cx="7620000" cy="937260"/>
          </a:xfrm>
        </p:spPr>
        <p:txBody>
          <a:bodyPr/>
          <a:lstStyle/>
          <a:p>
            <a:br>
              <a:rPr lang="en-US" sz="2800" dirty="0"/>
            </a:br>
            <a:br>
              <a:rPr lang="en-US" sz="2800" dirty="0"/>
            </a:br>
            <a:r>
              <a:rPr lang="en-US" sz="2800" dirty="0"/>
              <a:t>iCare follows CMS and ForwardHealth Claim Processing Guidelines</a:t>
            </a:r>
            <a:br>
              <a:rPr lang="en-US" dirty="0"/>
            </a:br>
            <a:endParaRPr lang="en-US" dirty="0"/>
          </a:p>
        </p:txBody>
      </p:sp>
      <p:sp>
        <p:nvSpPr>
          <p:cNvPr id="3" name="Content Placeholder 2">
            <a:extLst>
              <a:ext uri="{FF2B5EF4-FFF2-40B4-BE49-F238E27FC236}">
                <a16:creationId xmlns:a16="http://schemas.microsoft.com/office/drawing/2014/main" id="{D02B0274-0B43-42BF-B20E-5DAB72F61A9F}"/>
              </a:ext>
            </a:extLst>
          </p:cNvPr>
          <p:cNvSpPr>
            <a:spLocks noGrp="1"/>
          </p:cNvSpPr>
          <p:nvPr>
            <p:ph idx="1"/>
          </p:nvPr>
        </p:nvSpPr>
        <p:spPr/>
        <p:txBody>
          <a:bodyPr>
            <a:normAutofit/>
          </a:bodyPr>
          <a:lstStyle/>
          <a:p>
            <a:r>
              <a:rPr lang="en-US" dirty="0"/>
              <a:t>PDPM consists of five case-mix adjusted components, all based on data-driven, stakeholder-vetted patient characteristics: </a:t>
            </a:r>
          </a:p>
          <a:p>
            <a:pPr lvl="1"/>
            <a:r>
              <a:rPr lang="en-US" dirty="0"/>
              <a:t>Physical Therapy (PT) </a:t>
            </a:r>
          </a:p>
          <a:p>
            <a:pPr lvl="1"/>
            <a:r>
              <a:rPr lang="en-US" dirty="0"/>
              <a:t>Occupational Therapy (OT) </a:t>
            </a:r>
          </a:p>
          <a:p>
            <a:pPr lvl="1"/>
            <a:r>
              <a:rPr lang="en-US" dirty="0"/>
              <a:t>Speech Language Pathology (SLP) </a:t>
            </a:r>
          </a:p>
          <a:p>
            <a:pPr lvl="1"/>
            <a:r>
              <a:rPr lang="en-US" dirty="0"/>
              <a:t>Nursing </a:t>
            </a:r>
          </a:p>
          <a:p>
            <a:pPr lvl="1"/>
            <a:r>
              <a:rPr lang="en-US" dirty="0"/>
              <a:t>NTA </a:t>
            </a:r>
          </a:p>
          <a:p>
            <a:pPr marL="114300" indent="0">
              <a:buNone/>
            </a:pPr>
            <a:endParaRPr lang="en-US" dirty="0"/>
          </a:p>
          <a:p>
            <a:r>
              <a:rPr lang="en-US" dirty="0"/>
              <a:t>PDPM also includes a “Variable Per Diem (VPD) adjustment” that adjusts the per diem rate over the course of the stay</a:t>
            </a:r>
          </a:p>
          <a:p>
            <a:endParaRPr lang="en-US" dirty="0"/>
          </a:p>
        </p:txBody>
      </p:sp>
      <p:sp>
        <p:nvSpPr>
          <p:cNvPr id="4" name="Slide Number Placeholder 3">
            <a:extLst>
              <a:ext uri="{FF2B5EF4-FFF2-40B4-BE49-F238E27FC236}">
                <a16:creationId xmlns:a16="http://schemas.microsoft.com/office/drawing/2014/main" id="{4B4A9DB4-03A1-4682-9ACC-D127586A80F5}"/>
              </a:ext>
            </a:extLst>
          </p:cNvPr>
          <p:cNvSpPr>
            <a:spLocks noGrp="1"/>
          </p:cNvSpPr>
          <p:nvPr>
            <p:ph type="sldNum" sz="quarter" idx="12"/>
          </p:nvPr>
        </p:nvSpPr>
        <p:spPr/>
        <p:txBody>
          <a:bodyPr/>
          <a:lstStyle/>
          <a:p>
            <a:fld id="{786D7D0F-3A27-45D3-AB4A-EEE967871401}" type="slidenum">
              <a:rPr lang="en-US" smtClean="0"/>
              <a:t>7</a:t>
            </a:fld>
            <a:endParaRPr lang="en-US" dirty="0"/>
          </a:p>
        </p:txBody>
      </p:sp>
    </p:spTree>
    <p:extLst>
      <p:ext uri="{BB962C8B-B14F-4D97-AF65-F5344CB8AC3E}">
        <p14:creationId xmlns:p14="http://schemas.microsoft.com/office/powerpoint/2010/main" val="106309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0E56-BDDA-4E5B-87A1-FB16DCFFA0FF}"/>
              </a:ext>
            </a:extLst>
          </p:cNvPr>
          <p:cNvSpPr>
            <a:spLocks noGrp="1"/>
          </p:cNvSpPr>
          <p:nvPr>
            <p:ph type="title"/>
          </p:nvPr>
        </p:nvSpPr>
        <p:spPr>
          <a:xfrm>
            <a:off x="457200" y="274638"/>
            <a:ext cx="7620000" cy="1656712"/>
          </a:xfrm>
        </p:spPr>
        <p:txBody>
          <a:bodyPr/>
          <a:lstStyle/>
          <a:p>
            <a:r>
              <a:rPr lang="en-US" dirty="0"/>
              <a:t>Skilled Nursing Home Acuity-Based Billing	</a:t>
            </a:r>
          </a:p>
        </p:txBody>
      </p:sp>
      <p:sp>
        <p:nvSpPr>
          <p:cNvPr id="3" name="Content Placeholder 2">
            <a:extLst>
              <a:ext uri="{FF2B5EF4-FFF2-40B4-BE49-F238E27FC236}">
                <a16:creationId xmlns:a16="http://schemas.microsoft.com/office/drawing/2014/main" id="{BCAE7C86-0808-42DB-884D-C14E923F0847}"/>
              </a:ext>
            </a:extLst>
          </p:cNvPr>
          <p:cNvSpPr>
            <a:spLocks noGrp="1"/>
          </p:cNvSpPr>
          <p:nvPr>
            <p:ph idx="1"/>
          </p:nvPr>
        </p:nvSpPr>
        <p:spPr>
          <a:xfrm>
            <a:off x="457200" y="2290272"/>
            <a:ext cx="7620000" cy="4110527"/>
          </a:xfrm>
        </p:spPr>
        <p:txBody>
          <a:bodyPr/>
          <a:lstStyle/>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Open Sans" panose="020B0606030504020204" pitchFamily="34" charset="0"/>
                <a:ea typeface="Times New Roman" panose="02020603050405020304" pitchFamily="18" charset="0"/>
              </a:rPr>
              <a:t>Effective 1/1/2022 providers must submit claims using the HIPPS codes in Box 44 (HCPCS/RATE/HIPPS) of the UB-04 claim form</a:t>
            </a:r>
            <a:endParaRPr lang="en-US" sz="1600" dirty="0">
              <a:solidFill>
                <a:srgbClr val="000000"/>
              </a:solidFill>
              <a:effectLst/>
              <a:latin typeface="Open Sans" panose="020B0606030504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Open Sans" panose="020B0606030504020204" pitchFamily="34" charset="0"/>
                <a:ea typeface="Times New Roman" panose="02020603050405020304" pitchFamily="18" charset="0"/>
              </a:rPr>
              <a:t>For non-developmentally disabled (DD) in-house residents, claims must be submitted with the revenue code 0022 and the appropriate HIPPS code for the patient’s acuity</a:t>
            </a:r>
            <a:endParaRPr lang="en-US" sz="1600" dirty="0">
              <a:solidFill>
                <a:srgbClr val="000000"/>
              </a:solidFill>
              <a:effectLst/>
              <a:latin typeface="Open Sans" panose="020B0606030504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Open Sans" panose="020B0606030504020204" pitchFamily="34" charset="0"/>
                <a:ea typeface="Times New Roman" panose="02020603050405020304" pitchFamily="18" charset="0"/>
              </a:rPr>
              <a:t>For complete details see ForwardHealth Update No. 2021-22</a:t>
            </a:r>
            <a:endParaRPr lang="en-US" sz="1600" dirty="0">
              <a:solidFill>
                <a:srgbClr val="000000"/>
              </a:solidFill>
              <a:effectLst/>
              <a:latin typeface="Open Sans" panose="020B060603050402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u="sng" dirty="0">
                <a:solidFill>
                  <a:srgbClr val="000000"/>
                </a:solidFill>
                <a:effectLst/>
                <a:latin typeface="Open Sans" panose="020B0606030504020204" pitchFamily="34" charset="0"/>
                <a:ea typeface="Times New Roman" panose="02020603050405020304" pitchFamily="18" charset="0"/>
                <a:hlinkClick r:id="rId2"/>
              </a:rPr>
              <a:t>https://www.forwardhealth.wi.gov/kw/pdf/2021-22.pdf</a:t>
            </a:r>
            <a:r>
              <a:rPr lang="en-US" sz="1600" dirty="0">
                <a:solidFill>
                  <a:srgbClr val="000000"/>
                </a:solidFill>
                <a:effectLst/>
                <a:latin typeface="Open Sans" panose="020B0606030504020204" pitchFamily="34" charset="0"/>
                <a:ea typeface="Times New Roman" panose="02020603050405020304" pitchFamily="18" charset="0"/>
              </a:rPr>
              <a:t> </a:t>
            </a:r>
            <a:endParaRPr lang="en-US" sz="1600" dirty="0">
              <a:solidFill>
                <a:srgbClr val="000000"/>
              </a:solidFill>
              <a:effectLst/>
              <a:latin typeface="Open Sans" panose="020B0606030504020204" pitchFamily="34" charset="0"/>
              <a:ea typeface="Calibri" panose="020F0502020204030204" pitchFamily="34" charset="0"/>
            </a:endParaRPr>
          </a:p>
          <a:p>
            <a:pPr marL="114300" indent="0">
              <a:buNone/>
            </a:pPr>
            <a:endParaRPr lang="en-US" sz="1600" dirty="0"/>
          </a:p>
          <a:p>
            <a:r>
              <a:rPr lang="en-US" sz="1600" dirty="0"/>
              <a:t>Claims for Vent services should continue to use Rev Code 0946 and the appropriate HIPPS</a:t>
            </a:r>
          </a:p>
          <a:p>
            <a:endParaRPr lang="en-US" dirty="0"/>
          </a:p>
        </p:txBody>
      </p:sp>
      <p:sp>
        <p:nvSpPr>
          <p:cNvPr id="4" name="Slide Number Placeholder 3">
            <a:extLst>
              <a:ext uri="{FF2B5EF4-FFF2-40B4-BE49-F238E27FC236}">
                <a16:creationId xmlns:a16="http://schemas.microsoft.com/office/drawing/2014/main" id="{6E1B9781-D35E-45A7-96A6-19B1C75683A0}"/>
              </a:ext>
            </a:extLst>
          </p:cNvPr>
          <p:cNvSpPr>
            <a:spLocks noGrp="1"/>
          </p:cNvSpPr>
          <p:nvPr>
            <p:ph type="sldNum" sz="quarter" idx="12"/>
          </p:nvPr>
        </p:nvSpPr>
        <p:spPr/>
        <p:txBody>
          <a:bodyPr/>
          <a:lstStyle/>
          <a:p>
            <a:fld id="{786D7D0F-3A27-45D3-AB4A-EEE967871401}" type="slidenum">
              <a:rPr lang="en-US" smtClean="0"/>
              <a:t>8</a:t>
            </a:fld>
            <a:endParaRPr lang="en-US" dirty="0"/>
          </a:p>
        </p:txBody>
      </p:sp>
    </p:spTree>
    <p:extLst>
      <p:ext uri="{BB962C8B-B14F-4D97-AF65-F5344CB8AC3E}">
        <p14:creationId xmlns:p14="http://schemas.microsoft.com/office/powerpoint/2010/main" val="257529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7CEB-1A8E-F00C-07D6-44DE67CFFE62}"/>
              </a:ext>
            </a:extLst>
          </p:cNvPr>
          <p:cNvSpPr>
            <a:spLocks noGrp="1"/>
          </p:cNvSpPr>
          <p:nvPr>
            <p:ph type="title"/>
          </p:nvPr>
        </p:nvSpPr>
        <p:spPr/>
        <p:txBody>
          <a:bodyPr/>
          <a:lstStyle/>
          <a:p>
            <a:r>
              <a:rPr lang="en-US" sz="4000" dirty="0"/>
              <a:t>Claims for Dual Eligible Members</a:t>
            </a:r>
          </a:p>
        </p:txBody>
      </p:sp>
      <p:sp>
        <p:nvSpPr>
          <p:cNvPr id="3" name="Content Placeholder 2">
            <a:extLst>
              <a:ext uri="{FF2B5EF4-FFF2-40B4-BE49-F238E27FC236}">
                <a16:creationId xmlns:a16="http://schemas.microsoft.com/office/drawing/2014/main" id="{BBC422C6-B29C-D793-DF81-F8F99C8C5C79}"/>
              </a:ext>
            </a:extLst>
          </p:cNvPr>
          <p:cNvSpPr>
            <a:spLocks noGrp="1"/>
          </p:cNvSpPr>
          <p:nvPr>
            <p:ph idx="1"/>
          </p:nvPr>
        </p:nvSpPr>
        <p:spPr/>
        <p:txBody>
          <a:bodyPr>
            <a:normAutofit fontScale="92500"/>
          </a:bodyPr>
          <a:lstStyle/>
          <a:p>
            <a:pPr marL="342900" marR="0" lvl="0" indent="-342900">
              <a:spcBef>
                <a:spcPts val="0"/>
              </a:spcBef>
              <a:spcAft>
                <a:spcPts val="800"/>
              </a:spcAft>
              <a:buFont typeface="Arial" panose="020B0604020202020204" pitchFamily="34" charset="0"/>
              <a:buChar char="•"/>
              <a:tabLst>
                <a:tab pos="457200" algn="l"/>
              </a:tabLst>
            </a:pPr>
            <a:r>
              <a:rPr lang="en-US" sz="1200" kern="100" dirty="0">
                <a:effectLst/>
              </a:rPr>
              <a:t>A dual eligible member has both iCare Medicare and iCare Medicaid coverage.</a:t>
            </a:r>
          </a:p>
          <a:p>
            <a:pPr marL="342900" marR="0" lvl="0" indent="-342900">
              <a:spcBef>
                <a:spcPts val="0"/>
              </a:spcBef>
              <a:spcAft>
                <a:spcPts val="800"/>
              </a:spcAft>
              <a:buFont typeface="Arial" panose="020B0604020202020204" pitchFamily="34" charset="0"/>
              <a:buChar char="•"/>
              <a:tabLst>
                <a:tab pos="457200" algn="l"/>
              </a:tabLst>
            </a:pPr>
            <a:r>
              <a:rPr lang="en-US" sz="1200" kern="100" dirty="0">
                <a:effectLst/>
              </a:rPr>
              <a:t>Claims are always processed under the primary Medicare benefits.</a:t>
            </a:r>
          </a:p>
          <a:p>
            <a:pPr marL="742950" marR="0" lvl="1" indent="-285750">
              <a:spcBef>
                <a:spcPts val="0"/>
              </a:spcBef>
              <a:spcAft>
                <a:spcPts val="800"/>
              </a:spcAft>
              <a:buFont typeface="Arial" panose="020B0604020202020204" pitchFamily="34" charset="0"/>
              <a:buChar char="•"/>
              <a:tabLst>
                <a:tab pos="914400" algn="l"/>
              </a:tabLst>
            </a:pPr>
            <a:r>
              <a:rPr lang="en-US" sz="1200" kern="100" dirty="0">
                <a:effectLst/>
              </a:rPr>
              <a:t>Medicare and Medicaid claims are processed with the same PDPM</a:t>
            </a:r>
          </a:p>
          <a:p>
            <a:pPr marL="342900" marR="0" lvl="0" indent="-342900">
              <a:spcBef>
                <a:spcPts val="0"/>
              </a:spcBef>
              <a:spcAft>
                <a:spcPts val="800"/>
              </a:spcAft>
              <a:buFont typeface="Arial" panose="020B0604020202020204" pitchFamily="34" charset="0"/>
              <a:buChar char="•"/>
              <a:tabLst>
                <a:tab pos="457200" algn="l"/>
              </a:tabLst>
            </a:pPr>
            <a:r>
              <a:rPr lang="en-US" sz="1300" b="1" i="1" kern="100" dirty="0">
                <a:effectLst/>
              </a:rPr>
              <a:t>It is imperative to use the M8 disclaimer in Box 80 of the UB04 Form for the following</a:t>
            </a:r>
            <a:r>
              <a:rPr lang="en-US" sz="1200" kern="100" dirty="0">
                <a:effectLst/>
              </a:rPr>
              <a:t>:</a:t>
            </a:r>
          </a:p>
          <a:p>
            <a:pPr marL="742950" marR="0" lvl="1" indent="-285750">
              <a:spcBef>
                <a:spcPts val="0"/>
              </a:spcBef>
              <a:spcAft>
                <a:spcPts val="800"/>
              </a:spcAft>
              <a:buFont typeface="Arial" panose="020B0604020202020204" pitchFamily="34" charset="0"/>
              <a:buChar char="•"/>
              <a:tabLst>
                <a:tab pos="914400" algn="l"/>
              </a:tabLst>
            </a:pPr>
            <a:r>
              <a:rPr lang="en-US" sz="1200" kern="100" dirty="0">
                <a:effectLst/>
              </a:rPr>
              <a:t>Medicare benefits are exhausted</a:t>
            </a:r>
          </a:p>
          <a:p>
            <a:pPr marL="742950" marR="0" lvl="1" indent="-285750">
              <a:spcBef>
                <a:spcPts val="0"/>
              </a:spcBef>
              <a:spcAft>
                <a:spcPts val="800"/>
              </a:spcAft>
              <a:buFont typeface="Arial" panose="020B0604020202020204" pitchFamily="34" charset="0"/>
              <a:buChar char="•"/>
              <a:tabLst>
                <a:tab pos="914400" algn="l"/>
              </a:tabLst>
            </a:pPr>
            <a:r>
              <a:rPr lang="en-US" sz="1200" kern="100" dirty="0">
                <a:effectLst/>
              </a:rPr>
              <a:t>Medicare benefits are denied</a:t>
            </a:r>
          </a:p>
          <a:p>
            <a:pPr marL="742950" marR="0" lvl="1" indent="-285750">
              <a:spcBef>
                <a:spcPts val="0"/>
              </a:spcBef>
              <a:spcAft>
                <a:spcPts val="800"/>
              </a:spcAft>
              <a:buFont typeface="Arial" panose="020B0604020202020204" pitchFamily="34" charset="0"/>
              <a:buChar char="•"/>
              <a:tabLst>
                <a:tab pos="914400" algn="l"/>
              </a:tabLst>
            </a:pPr>
            <a:r>
              <a:rPr lang="en-US" sz="1200" kern="100" dirty="0">
                <a:effectLst/>
              </a:rPr>
              <a:t>Services are not covered under Medicare</a:t>
            </a:r>
          </a:p>
          <a:p>
            <a:pPr marL="0" marR="0" lvl="0" indent="0">
              <a:spcBef>
                <a:spcPts val="0"/>
              </a:spcBef>
              <a:spcAft>
                <a:spcPts val="800"/>
              </a:spcAft>
              <a:buNone/>
              <a:tabLst>
                <a:tab pos="457200" algn="l"/>
              </a:tabLst>
            </a:pPr>
            <a:r>
              <a:rPr lang="en-US" sz="1200" kern="100" dirty="0">
                <a:effectLst/>
              </a:rPr>
              <a:t>M8 per Forward Health Guidelines </a:t>
            </a:r>
          </a:p>
          <a:p>
            <a:pPr marL="0" marR="0" indent="0">
              <a:spcBef>
                <a:spcPts val="0"/>
              </a:spcBef>
              <a:spcAft>
                <a:spcPts val="0"/>
              </a:spcAft>
              <a:buNone/>
            </a:pPr>
            <a:r>
              <a:rPr lang="en-US" sz="1200" kern="0" dirty="0">
                <a:solidFill>
                  <a:srgbClr val="000000"/>
                </a:solidFill>
                <a:effectLst/>
              </a:rPr>
              <a:t>Noncovered Medicare service. This code may be used when Medicare was not billed because the service is not covered in this circumstance.</a:t>
            </a:r>
            <a:br>
              <a:rPr lang="en-US" sz="1200" kern="0" dirty="0">
                <a:solidFill>
                  <a:srgbClr val="000000"/>
                </a:solidFill>
                <a:effectLst/>
              </a:rPr>
            </a:br>
            <a:br>
              <a:rPr lang="en-US" sz="1200" kern="0" dirty="0">
                <a:solidFill>
                  <a:srgbClr val="000000"/>
                </a:solidFill>
                <a:effectLst/>
              </a:rPr>
            </a:br>
            <a:r>
              <a:rPr lang="en-US" sz="1200" b="1" kern="0" dirty="0">
                <a:solidFill>
                  <a:srgbClr val="000000"/>
                </a:solidFill>
                <a:effectLst/>
              </a:rPr>
              <a:t>For Medicare Part A, use M-8 in the following instances (all three criteria must be met):</a:t>
            </a:r>
            <a:endParaRPr lang="en-US" sz="1200" kern="100" dirty="0">
              <a:effectLst/>
            </a:endParaRP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1200" kern="0" dirty="0">
                <a:solidFill>
                  <a:srgbClr val="000000"/>
                </a:solidFill>
                <a:effectLst/>
              </a:rPr>
              <a:t>The provider is identified in ForwardHealth files as enrolled in Medicare Part A.</a:t>
            </a:r>
            <a:endParaRPr lang="en-US" sz="1200" kern="100" dirty="0">
              <a:effectLst/>
            </a:endParaRP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1200" kern="0" dirty="0">
                <a:solidFill>
                  <a:srgbClr val="000000"/>
                </a:solidFill>
                <a:effectLst/>
              </a:rPr>
              <a:t>The member is eligible for Medicare Part A.</a:t>
            </a:r>
            <a:endParaRPr lang="en-US" sz="1200" kern="100" dirty="0">
              <a:effectLst/>
            </a:endParaRP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1200" kern="0" dirty="0">
                <a:solidFill>
                  <a:srgbClr val="000000"/>
                </a:solidFill>
                <a:effectLst/>
              </a:rPr>
              <a:t>The service is usually covered by Medicare Part A but not in this circumstance (e.g., member's diagnosis).</a:t>
            </a:r>
            <a:endParaRPr lang="en-US" sz="1200" kern="100" dirty="0">
              <a:effectLst/>
            </a:endParaRPr>
          </a:p>
          <a:p>
            <a:pPr marL="0" marR="0" indent="0">
              <a:spcBef>
                <a:spcPts val="0"/>
              </a:spcBef>
              <a:spcAft>
                <a:spcPts val="0"/>
              </a:spcAft>
              <a:buNone/>
            </a:pPr>
            <a:r>
              <a:rPr lang="en-US" sz="1200" b="1" kern="0" dirty="0">
                <a:solidFill>
                  <a:srgbClr val="000000"/>
                </a:solidFill>
                <a:effectLst/>
              </a:rPr>
              <a:t>For Medicare Part B, use M-8 in the following instances (all three criteria must be met):</a:t>
            </a:r>
            <a:endParaRPr lang="en-US" sz="1200" kern="100" dirty="0">
              <a:effectLst/>
            </a:endParaRP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1200" kern="0" dirty="0">
                <a:solidFill>
                  <a:srgbClr val="000000"/>
                </a:solidFill>
                <a:effectLst/>
              </a:rPr>
              <a:t>The provider is identified in ForwardHealth files as enrolled in Medicare Part B.</a:t>
            </a:r>
            <a:endParaRPr lang="en-US" sz="1200" kern="100" dirty="0">
              <a:effectLst/>
            </a:endParaRP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1200" kern="0" dirty="0">
                <a:solidFill>
                  <a:srgbClr val="000000"/>
                </a:solidFill>
                <a:effectLst/>
              </a:rPr>
              <a:t>The member is eligible for Medicare Part B.</a:t>
            </a:r>
            <a:endParaRPr lang="en-US" sz="1200" kern="100" dirty="0">
              <a:effectLst/>
            </a:endParaRP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1200" kern="0" dirty="0">
                <a:solidFill>
                  <a:srgbClr val="000000"/>
                </a:solidFill>
                <a:effectLst/>
              </a:rPr>
              <a:t>The service is usually covered by Medicare Part B but not in this circumstance (e.g., member's diagnosis).</a:t>
            </a:r>
            <a:endParaRPr lang="en-US" sz="1200" kern="100" dirty="0">
              <a:effectLst/>
            </a:endParaRPr>
          </a:p>
          <a:p>
            <a:pPr lvl="1"/>
            <a:endParaRPr lang="en-US" dirty="0"/>
          </a:p>
        </p:txBody>
      </p:sp>
      <p:sp>
        <p:nvSpPr>
          <p:cNvPr id="4" name="Slide Number Placeholder 3">
            <a:extLst>
              <a:ext uri="{FF2B5EF4-FFF2-40B4-BE49-F238E27FC236}">
                <a16:creationId xmlns:a16="http://schemas.microsoft.com/office/drawing/2014/main" id="{B30AFCB0-A007-6D4E-7236-BF510CB2CA81}"/>
              </a:ext>
            </a:extLst>
          </p:cNvPr>
          <p:cNvSpPr>
            <a:spLocks noGrp="1"/>
          </p:cNvSpPr>
          <p:nvPr>
            <p:ph type="sldNum" sz="quarter" idx="12"/>
          </p:nvPr>
        </p:nvSpPr>
        <p:spPr/>
        <p:txBody>
          <a:bodyPr/>
          <a:lstStyle/>
          <a:p>
            <a:fld id="{786D7D0F-3A27-45D3-AB4A-EEE967871401}" type="slidenum">
              <a:rPr lang="en-US" smtClean="0"/>
              <a:t>9</a:t>
            </a:fld>
            <a:endParaRPr lang="en-US" dirty="0"/>
          </a:p>
        </p:txBody>
      </p:sp>
    </p:spTree>
    <p:extLst>
      <p:ext uri="{BB962C8B-B14F-4D97-AF65-F5344CB8AC3E}">
        <p14:creationId xmlns:p14="http://schemas.microsoft.com/office/powerpoint/2010/main" val="4007916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heme1" id="{FC8E0C6D-4D5E-4DE0-8A5A-FE5FB8133F31}" vid="{6FD0C8BA-9FD7-48F0-9B70-9AEE9E7CC7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809</TotalTime>
  <Words>2508</Words>
  <Application>Microsoft Office PowerPoint</Application>
  <PresentationFormat>On-screen Show (4:3)</PresentationFormat>
  <Paragraphs>177</Paragraphs>
  <Slides>21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Courier New</vt:lpstr>
      <vt:lpstr>Open Sans</vt:lpstr>
      <vt:lpstr>Symbol</vt:lpstr>
      <vt:lpstr>Times New Roman</vt:lpstr>
      <vt:lpstr>Theme1</vt:lpstr>
      <vt:lpstr>Acrobat Document</vt:lpstr>
      <vt:lpstr> </vt:lpstr>
      <vt:lpstr>Disclaimer:</vt:lpstr>
      <vt:lpstr>Skilled Nursing Facility Services (SNF) – Prior Authorization (PA)</vt:lpstr>
      <vt:lpstr>Long Term Skilled Nursing Care</vt:lpstr>
      <vt:lpstr>Interrupted Stay: Background</vt:lpstr>
      <vt:lpstr>Interrupted Stay Policy:</vt:lpstr>
      <vt:lpstr>  iCare follows CMS and ForwardHealth Claim Processing Guidelines </vt:lpstr>
      <vt:lpstr>Skilled Nursing Home Acuity-Based Billing </vt:lpstr>
      <vt:lpstr>Claims for Dual Eligible Members</vt:lpstr>
      <vt:lpstr>Clean Claim  Guidelines – UB04 </vt:lpstr>
      <vt:lpstr>UB04 Example</vt:lpstr>
      <vt:lpstr>Therapy Physical, Occupational and  Speech</vt:lpstr>
      <vt:lpstr>Claim Submission – Medicaid Therapies </vt:lpstr>
      <vt:lpstr>Transportation</vt:lpstr>
      <vt:lpstr>Claims Filing Limits</vt:lpstr>
      <vt:lpstr>Claims Submission </vt:lpstr>
      <vt:lpstr>Corrected Claims</vt:lpstr>
      <vt:lpstr>Electronic Funds Transfer (EFT)  and Electronic Remittance Advice (ERA)</vt:lpstr>
      <vt:lpstr>iCare Provider Portal Access </vt:lpstr>
      <vt:lpstr>For More Information:</vt:lpstr>
      <vt:lpstr>GENERAL CONTACT/INDIVIDUAL DEPARTMENT PHONE AND FAX NUMBERS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Burgess</dc:creator>
  <cp:lastModifiedBy>Michelle Minogue</cp:lastModifiedBy>
  <cp:revision>42</cp:revision>
  <dcterms:created xsi:type="dcterms:W3CDTF">2019-07-23T16:06:26Z</dcterms:created>
  <dcterms:modified xsi:type="dcterms:W3CDTF">2024-02-01T16:15:38Z</dcterms:modified>
</cp:coreProperties>
</file>