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8"/>
  </p:notesMasterIdLst>
  <p:sldIdLst>
    <p:sldId id="256" r:id="rId2"/>
    <p:sldId id="257" r:id="rId3"/>
    <p:sldId id="258" r:id="rId4"/>
    <p:sldId id="272" r:id="rId5"/>
    <p:sldId id="259" r:id="rId6"/>
    <p:sldId id="260" r:id="rId7"/>
    <p:sldId id="261" r:id="rId8"/>
    <p:sldId id="270" r:id="rId9"/>
    <p:sldId id="271" r:id="rId10"/>
    <p:sldId id="274" r:id="rId11"/>
    <p:sldId id="262" r:id="rId12"/>
    <p:sldId id="264" r:id="rId13"/>
    <p:sldId id="275" r:id="rId14"/>
    <p:sldId id="268" r:id="rId15"/>
    <p:sldId id="269" r:id="rId16"/>
    <p:sldId id="273"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444" y="7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9098D6C7-F04E-461F-BD25-A278E967AA16}" type="datetimeFigureOut">
              <a:rPr lang="en-US" smtClean="0"/>
              <a:t>2/1/2024</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ADF8CD0-B1F2-4DDB-BBA7-F598749A03B3}" type="slidenum">
              <a:rPr lang="en-US" smtClean="0"/>
              <a:t>‹#›</a:t>
            </a:fld>
            <a:endParaRPr lang="en-US" dirty="0"/>
          </a:p>
        </p:txBody>
      </p:sp>
    </p:spTree>
    <p:extLst>
      <p:ext uri="{BB962C8B-B14F-4D97-AF65-F5344CB8AC3E}">
        <p14:creationId xmlns:p14="http://schemas.microsoft.com/office/powerpoint/2010/main" val="78952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1BD43AA-2374-4666-98C7-70B96DEA8616}"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EF633C-397B-4ADC-8990-580AD2E4E91A}"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7677F0-AD81-4C19-8270-4FA6D9908612}"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D759DEC-2B7E-49EF-922F-2D5E3F2898C1}"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2814A3-72A7-4955-B92E-BFB72E639926}" type="datetime1">
              <a:rPr lang="en-US"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24329D-B14C-4B1D-84C6-0E2FC09FBCF4}" type="datetime1">
              <a:rPr lang="en-US"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F266DA-BDFC-46C3-9FE1-59008DAA3B40}" type="datetime1">
              <a:rPr lang="en-US" smtClean="0"/>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13054B99-7257-489E-9E0B-860E17932C98}" type="datetime1">
              <a:rPr lang="en-US" smtClean="0"/>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930D9-2D74-4377-AD66-AA3546CA582A}" type="datetime1">
              <a:rPr lang="en-US" smtClean="0"/>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6D7D0F-3A27-45D3-AB4A-EEE9678714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93DDA2D-996B-4A5E-B601-FDB4348C6E21}" type="datetime1">
              <a:rPr lang="en-US"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6D7D0F-3A27-45D3-AB4A-EEE967871401}"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C08DBEF4-AB3E-4416-B915-FD55617A9298}" type="datetime1">
              <a:rPr lang="en-US" smtClean="0"/>
              <a:t>2/1/2024</a:t>
            </a:fld>
            <a:endParaRPr lang="en-US" dirty="0"/>
          </a:p>
        </p:txBody>
      </p:sp>
      <p:sp>
        <p:nvSpPr>
          <p:cNvPr id="9" name="Slide Number Placeholder 8"/>
          <p:cNvSpPr>
            <a:spLocks noGrp="1"/>
          </p:cNvSpPr>
          <p:nvPr>
            <p:ph type="sldNum" sz="quarter" idx="11"/>
          </p:nvPr>
        </p:nvSpPr>
        <p:spPr/>
        <p:txBody>
          <a:bodyPr/>
          <a:lstStyle/>
          <a:p>
            <a:fld id="{786D7D0F-3A27-45D3-AB4A-EEE967871401}"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6D7D0F-3A27-45D3-AB4A-EEE967871401}"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DCE3B5E-87A1-4FFD-9E77-DE7F922BC303}" type="datetime1">
              <a:rPr lang="en-US" smtClean="0"/>
              <a:t>2/1/2024</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roducts3.ssigroup.com/ProviderRegistration/regist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stamed.com/eraeft" TargetMode="External"/><Relationship Id="rId2" Type="http://schemas.openxmlformats.org/officeDocument/2006/relationships/hyperlink" Target="https://register.instamed.com/eraeft" TargetMode="External"/><Relationship Id="rId1" Type="http://schemas.openxmlformats.org/officeDocument/2006/relationships/slideLayout" Target="../slideLayouts/slideLayout2.xml"/><Relationship Id="rId4" Type="http://schemas.openxmlformats.org/officeDocument/2006/relationships/hyperlink" Target="tel:+1-866-945-799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carehealthplan.org/Files/Resources/PROVIDER-DOCS/iCare_Provider_Portal_Guide.pdf" TargetMode="External"/><Relationship Id="rId2" Type="http://schemas.openxmlformats.org/officeDocument/2006/relationships/hyperlink" Target="mailto:ProviderRelationsSpecialist@iCareHealthPlan.org" TargetMode="External"/><Relationship Id="rId1" Type="http://schemas.openxmlformats.org/officeDocument/2006/relationships/slideLayout" Target="../slideLayouts/slideLayout2.xml"/><Relationship Id="rId5" Type="http://schemas.openxmlformats.org/officeDocument/2006/relationships/hyperlink" Target="mailto:provideroutreach@icarehealthplan.org" TargetMode="External"/><Relationship Id="rId4" Type="http://schemas.openxmlformats.org/officeDocument/2006/relationships/hyperlink" Target="mailto:ProviderOutreach@iCareHealthPlan.org?subject=Question%20about%20the%20iCare%20Provider%20Portal%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department-providerservices@icarehealthpla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orwardhealth.wi.gov/WIPortal/Subsystem/KW/Display.aspx?ia=1&amp;p=1&amp;sa=2&amp;s=2&amp;c=6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4162-DB01-4059-A83F-D9DAA732532A}"/>
              </a:ext>
            </a:extLst>
          </p:cNvPr>
          <p:cNvSpPr>
            <a:spLocks noGrp="1"/>
          </p:cNvSpPr>
          <p:nvPr>
            <p:ph type="ctrTitle"/>
          </p:nvPr>
        </p:nvSpPr>
        <p:spPr/>
        <p:txBody>
          <a:bodyPr/>
          <a:lstStyle/>
          <a:p>
            <a:r>
              <a:rPr lang="en-US" sz="4000" i="1" dirty="0"/>
              <a:t>i</a:t>
            </a:r>
            <a:r>
              <a:rPr lang="en-US" sz="4000" dirty="0"/>
              <a:t>Care Guide for Ambulance Claims Processing Overview</a:t>
            </a:r>
          </a:p>
        </p:txBody>
      </p:sp>
      <p:sp>
        <p:nvSpPr>
          <p:cNvPr id="4" name="Slide Number Placeholder 3">
            <a:extLst>
              <a:ext uri="{FF2B5EF4-FFF2-40B4-BE49-F238E27FC236}">
                <a16:creationId xmlns:a16="http://schemas.microsoft.com/office/drawing/2014/main" id="{9E674729-5763-405D-914A-074862DCF2C4}"/>
              </a:ext>
            </a:extLst>
          </p:cNvPr>
          <p:cNvSpPr>
            <a:spLocks noGrp="1"/>
          </p:cNvSpPr>
          <p:nvPr>
            <p:ph type="sldNum" sz="quarter" idx="12"/>
          </p:nvPr>
        </p:nvSpPr>
        <p:spPr/>
        <p:txBody>
          <a:bodyPr/>
          <a:lstStyle/>
          <a:p>
            <a:fld id="{786D7D0F-3A27-45D3-AB4A-EEE967871401}" type="slidenum">
              <a:rPr lang="en-US" smtClean="0"/>
              <a:t>1</a:t>
            </a:fld>
            <a:endParaRPr lang="en-US" dirty="0"/>
          </a:p>
        </p:txBody>
      </p:sp>
      <p:pic>
        <p:nvPicPr>
          <p:cNvPr id="5" name="Picture 4">
            <a:extLst>
              <a:ext uri="{FF2B5EF4-FFF2-40B4-BE49-F238E27FC236}">
                <a16:creationId xmlns:a16="http://schemas.microsoft.com/office/drawing/2014/main" id="{63726763-C80C-4550-BD61-E3834367E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62000"/>
            <a:ext cx="4572000" cy="2057400"/>
          </a:xfrm>
          <a:prstGeom prst="rect">
            <a:avLst/>
          </a:prstGeom>
        </p:spPr>
      </p:pic>
      <p:sp>
        <p:nvSpPr>
          <p:cNvPr id="6" name="Footer Placeholder 5">
            <a:extLst>
              <a:ext uri="{FF2B5EF4-FFF2-40B4-BE49-F238E27FC236}">
                <a16:creationId xmlns:a16="http://schemas.microsoft.com/office/drawing/2014/main" id="{8A1D1BD7-CEF6-46F9-8755-0663EF50A738}"/>
              </a:ext>
            </a:extLst>
          </p:cNvPr>
          <p:cNvSpPr>
            <a:spLocks noGrp="1"/>
          </p:cNvSpPr>
          <p:nvPr>
            <p:ph type="ftr" sz="quarter" idx="11"/>
          </p:nvPr>
        </p:nvSpPr>
        <p:spPr/>
        <p:txBody>
          <a:bodyPr/>
          <a:lstStyle/>
          <a:p>
            <a:r>
              <a:rPr lang="en-US" dirty="0"/>
              <a:t>Reviewed: January 2024</a:t>
            </a:r>
          </a:p>
        </p:txBody>
      </p:sp>
      <p:sp>
        <p:nvSpPr>
          <p:cNvPr id="8" name="TextBox 7">
            <a:extLst>
              <a:ext uri="{FF2B5EF4-FFF2-40B4-BE49-F238E27FC236}">
                <a16:creationId xmlns:a16="http://schemas.microsoft.com/office/drawing/2014/main" id="{2BB5E277-8EC2-B3C0-7AE4-CBDBE666E222}"/>
              </a:ext>
            </a:extLst>
          </p:cNvPr>
          <p:cNvSpPr txBox="1"/>
          <p:nvPr/>
        </p:nvSpPr>
        <p:spPr>
          <a:xfrm>
            <a:off x="4022925" y="2665511"/>
            <a:ext cx="4572000" cy="307777"/>
          </a:xfrm>
          <a:prstGeom prst="rect">
            <a:avLst/>
          </a:prstGeom>
          <a:noFill/>
        </p:spPr>
        <p:txBody>
          <a:bodyPr wrap="square">
            <a:spAutoFit/>
          </a:bodyPr>
          <a:lstStyle/>
          <a:p>
            <a:r>
              <a:rPr lang="en-US" sz="1400" dirty="0">
                <a:effectLst/>
                <a:latin typeface="Open Sans" panose="020B0606030504020204" pitchFamily="34" charset="0"/>
                <a:ea typeface="Open Sans" panose="020B0606030504020204" pitchFamily="34" charset="0"/>
                <a:cs typeface="Open Sans" panose="020B0606030504020204" pitchFamily="34" charset="0"/>
              </a:rPr>
              <a:t>a Humana Inc, subsidiary</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582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C9C6-71F0-4E39-9159-88D88B579F89}"/>
              </a:ext>
            </a:extLst>
          </p:cNvPr>
          <p:cNvSpPr>
            <a:spLocks noGrp="1"/>
          </p:cNvSpPr>
          <p:nvPr>
            <p:ph type="title"/>
          </p:nvPr>
        </p:nvSpPr>
        <p:spPr/>
        <p:txBody>
          <a:bodyPr/>
          <a:lstStyle/>
          <a:p>
            <a:r>
              <a:rPr lang="en-US" sz="4200" dirty="0"/>
              <a:t>Clean Claim Guidelines – UB04	</a:t>
            </a:r>
          </a:p>
        </p:txBody>
      </p:sp>
      <p:pic>
        <p:nvPicPr>
          <p:cNvPr id="6" name="Content Placeholder 5">
            <a:extLst>
              <a:ext uri="{FF2B5EF4-FFF2-40B4-BE49-F238E27FC236}">
                <a16:creationId xmlns:a16="http://schemas.microsoft.com/office/drawing/2014/main" id="{370A3FD3-8A8C-4BE0-BA10-6A2C07F90B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703" y="1600200"/>
            <a:ext cx="4232994" cy="4800600"/>
          </a:xfrm>
        </p:spPr>
      </p:pic>
      <p:sp>
        <p:nvSpPr>
          <p:cNvPr id="4" name="Slide Number Placeholder 3">
            <a:extLst>
              <a:ext uri="{FF2B5EF4-FFF2-40B4-BE49-F238E27FC236}">
                <a16:creationId xmlns:a16="http://schemas.microsoft.com/office/drawing/2014/main" id="{E038E0F9-3CA5-4427-BA18-B8140A2B8031}"/>
              </a:ext>
            </a:extLst>
          </p:cNvPr>
          <p:cNvSpPr>
            <a:spLocks noGrp="1"/>
          </p:cNvSpPr>
          <p:nvPr>
            <p:ph type="sldNum" sz="quarter" idx="12"/>
          </p:nvPr>
        </p:nvSpPr>
        <p:spPr/>
        <p:txBody>
          <a:bodyPr/>
          <a:lstStyle/>
          <a:p>
            <a:fld id="{786D7D0F-3A27-45D3-AB4A-EEE967871401}" type="slidenum">
              <a:rPr lang="en-US" smtClean="0"/>
              <a:t>10</a:t>
            </a:fld>
            <a:endParaRPr lang="en-US" dirty="0"/>
          </a:p>
        </p:txBody>
      </p:sp>
    </p:spTree>
    <p:extLst>
      <p:ext uri="{BB962C8B-B14F-4D97-AF65-F5344CB8AC3E}">
        <p14:creationId xmlns:p14="http://schemas.microsoft.com/office/powerpoint/2010/main" val="227442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A00-150B-42AA-99C0-0C8921D03D6D}"/>
              </a:ext>
            </a:extLst>
          </p:cNvPr>
          <p:cNvSpPr>
            <a:spLocks noGrp="1"/>
          </p:cNvSpPr>
          <p:nvPr>
            <p:ph type="title"/>
          </p:nvPr>
        </p:nvSpPr>
        <p:spPr/>
        <p:txBody>
          <a:bodyPr/>
          <a:lstStyle/>
          <a:p>
            <a:r>
              <a:rPr lang="en-US" b="1" dirty="0"/>
              <a:t>Claim Filing Limits</a:t>
            </a:r>
          </a:p>
        </p:txBody>
      </p:sp>
      <p:sp>
        <p:nvSpPr>
          <p:cNvPr id="3" name="Content Placeholder 2">
            <a:extLst>
              <a:ext uri="{FF2B5EF4-FFF2-40B4-BE49-F238E27FC236}">
                <a16:creationId xmlns:a16="http://schemas.microsoft.com/office/drawing/2014/main" id="{1115E514-D240-4E55-80F2-30186F560A7C}"/>
              </a:ext>
            </a:extLst>
          </p:cNvPr>
          <p:cNvSpPr>
            <a:spLocks noGrp="1"/>
          </p:cNvSpPr>
          <p:nvPr>
            <p:ph idx="1"/>
          </p:nvPr>
        </p:nvSpPr>
        <p:spPr/>
        <p:txBody>
          <a:bodyPr>
            <a:normAutofit/>
          </a:bodyPr>
          <a:lstStyle/>
          <a:p>
            <a:r>
              <a:rPr lang="en-US" dirty="0"/>
              <a:t>Timely filing limits for all providers is 120 days from the date of service, unless otherwise agreed upon and included in the Provider’s service agreement with </a:t>
            </a:r>
            <a:r>
              <a:rPr lang="en-US" i="1" dirty="0"/>
              <a:t>i</a:t>
            </a:r>
            <a:r>
              <a:rPr lang="en-US" dirty="0"/>
              <a:t>Care.</a:t>
            </a:r>
          </a:p>
          <a:p>
            <a:r>
              <a:rPr lang="en-US" dirty="0"/>
              <a:t>Providers are to submit all claims for services rendered where </a:t>
            </a:r>
            <a:r>
              <a:rPr lang="en-US" i="1" dirty="0"/>
              <a:t>i</a:t>
            </a:r>
            <a:r>
              <a:rPr lang="en-US" dirty="0"/>
              <a:t>Care Medicare is primary or </a:t>
            </a:r>
            <a:r>
              <a:rPr lang="en-US" i="1" dirty="0"/>
              <a:t>i</a:t>
            </a:r>
            <a:r>
              <a:rPr lang="en-US" dirty="0"/>
              <a:t>Care Medicaid is primary according to the terms of the contract. Timely filing limits apply to initial claim submissions, resubmissions and corrected claims.</a:t>
            </a:r>
          </a:p>
        </p:txBody>
      </p:sp>
      <p:sp>
        <p:nvSpPr>
          <p:cNvPr id="4" name="Slide Number Placeholder 3">
            <a:extLst>
              <a:ext uri="{FF2B5EF4-FFF2-40B4-BE49-F238E27FC236}">
                <a16:creationId xmlns:a16="http://schemas.microsoft.com/office/drawing/2014/main" id="{51ADE887-7302-4B9B-9B33-FC18D5382302}"/>
              </a:ext>
            </a:extLst>
          </p:cNvPr>
          <p:cNvSpPr>
            <a:spLocks noGrp="1"/>
          </p:cNvSpPr>
          <p:nvPr>
            <p:ph type="sldNum" sz="quarter" idx="12"/>
          </p:nvPr>
        </p:nvSpPr>
        <p:spPr/>
        <p:txBody>
          <a:bodyPr/>
          <a:lstStyle/>
          <a:p>
            <a:fld id="{786D7D0F-3A27-45D3-AB4A-EEE967871401}" type="slidenum">
              <a:rPr lang="en-US" smtClean="0"/>
              <a:t>11</a:t>
            </a:fld>
            <a:endParaRPr lang="en-US" dirty="0"/>
          </a:p>
        </p:txBody>
      </p:sp>
    </p:spTree>
    <p:extLst>
      <p:ext uri="{BB962C8B-B14F-4D97-AF65-F5344CB8AC3E}">
        <p14:creationId xmlns:p14="http://schemas.microsoft.com/office/powerpoint/2010/main" val="172055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F502-A8E0-4732-AD1B-1433DB343CFE}"/>
              </a:ext>
            </a:extLst>
          </p:cNvPr>
          <p:cNvSpPr>
            <a:spLocks noGrp="1"/>
          </p:cNvSpPr>
          <p:nvPr>
            <p:ph type="title"/>
          </p:nvPr>
        </p:nvSpPr>
        <p:spPr/>
        <p:txBody>
          <a:bodyPr/>
          <a:lstStyle/>
          <a:p>
            <a:r>
              <a:rPr lang="en-US" b="1" dirty="0"/>
              <a:t>Claims Submission	</a:t>
            </a:r>
          </a:p>
        </p:txBody>
      </p:sp>
      <p:sp>
        <p:nvSpPr>
          <p:cNvPr id="3" name="Content Placeholder 2">
            <a:extLst>
              <a:ext uri="{FF2B5EF4-FFF2-40B4-BE49-F238E27FC236}">
                <a16:creationId xmlns:a16="http://schemas.microsoft.com/office/drawing/2014/main" id="{9A292B64-06A7-4A80-92C4-AC35579D411E}"/>
              </a:ext>
            </a:extLst>
          </p:cNvPr>
          <p:cNvSpPr>
            <a:spLocks noGrp="1"/>
          </p:cNvSpPr>
          <p:nvPr>
            <p:ph idx="1"/>
          </p:nvPr>
        </p:nvSpPr>
        <p:spPr/>
        <p:txBody>
          <a:bodyPr>
            <a:normAutofit fontScale="92500" lnSpcReduction="10000"/>
          </a:bodyPr>
          <a:lstStyle/>
          <a:p>
            <a:r>
              <a:rPr lang="en-US" u="sng" dirty="0"/>
              <a:t>Medicare/Medicaid Covered Services</a:t>
            </a:r>
          </a:p>
          <a:p>
            <a:pPr marL="114300" indent="0">
              <a:buNone/>
            </a:pPr>
            <a:r>
              <a:rPr lang="en-US" dirty="0"/>
              <a:t>	Independent Care Health Plan</a:t>
            </a:r>
          </a:p>
          <a:p>
            <a:pPr marL="114300" indent="0">
              <a:buNone/>
            </a:pPr>
            <a:r>
              <a:rPr lang="en-US" dirty="0"/>
              <a:t>	P.O. Box 280</a:t>
            </a:r>
          </a:p>
          <a:p>
            <a:pPr marL="114300" indent="0">
              <a:buNone/>
            </a:pPr>
            <a:r>
              <a:rPr lang="en-US" dirty="0"/>
              <a:t>	Glen Burnie, MD 21060-0280</a:t>
            </a:r>
          </a:p>
          <a:p>
            <a:r>
              <a:rPr lang="en-US" u="sng" dirty="0"/>
              <a:t>Long-Term Care Services</a:t>
            </a:r>
          </a:p>
          <a:p>
            <a:pPr marL="114300" indent="0">
              <a:buNone/>
            </a:pPr>
            <a:r>
              <a:rPr lang="en-US" dirty="0"/>
              <a:t>	Independent Care Health Plan</a:t>
            </a:r>
          </a:p>
          <a:p>
            <a:pPr marL="114300" indent="0">
              <a:buNone/>
            </a:pPr>
            <a:r>
              <a:rPr lang="en-US" dirty="0"/>
              <a:t>	P.O. Box 670</a:t>
            </a:r>
          </a:p>
          <a:p>
            <a:pPr marL="114300" indent="0">
              <a:buNone/>
            </a:pPr>
            <a:r>
              <a:rPr lang="en-US" dirty="0"/>
              <a:t>	Glen Burnie, MD 21060-0670</a:t>
            </a:r>
          </a:p>
          <a:p>
            <a:r>
              <a:rPr lang="en-US" i="1" dirty="0"/>
              <a:t>i</a:t>
            </a:r>
            <a:r>
              <a:rPr lang="en-US" dirty="0"/>
              <a:t>Care is partner with the claims clearinghouse, SSI Claimsnet, to allow electronic claims submission. </a:t>
            </a:r>
          </a:p>
          <a:p>
            <a:r>
              <a:rPr lang="en-US" dirty="0"/>
              <a:t>To register with SSI Claimsnet for electronic claims submission via the Internet, click </a:t>
            </a:r>
            <a:r>
              <a:rPr lang="en-US" u="sng" dirty="0">
                <a:hlinkClick r:id="rId2"/>
              </a:rPr>
              <a:t>here</a:t>
            </a:r>
            <a:r>
              <a:rPr lang="en-US" dirty="0"/>
              <a:t>. Select </a:t>
            </a:r>
            <a:r>
              <a:rPr lang="en-US" i="1" dirty="0"/>
              <a:t>i</a:t>
            </a:r>
            <a:r>
              <a:rPr lang="en-US" dirty="0"/>
              <a:t>Care in the payer drop down box on the registration form to avoid paying any set-up or submission fees for your </a:t>
            </a:r>
            <a:r>
              <a:rPr lang="en-US" i="1" dirty="0"/>
              <a:t>i</a:t>
            </a:r>
            <a:r>
              <a:rPr lang="en-US" dirty="0"/>
              <a:t>Care claims through SSI </a:t>
            </a:r>
            <a:r>
              <a:rPr lang="en-US" dirty="0" err="1"/>
              <a:t>Claimsnet</a:t>
            </a:r>
            <a:endParaRPr lang="en-US" dirty="0"/>
          </a:p>
          <a:p>
            <a:endParaRPr lang="en-US" dirty="0"/>
          </a:p>
        </p:txBody>
      </p:sp>
      <p:sp>
        <p:nvSpPr>
          <p:cNvPr id="4" name="Slide Number Placeholder 3">
            <a:extLst>
              <a:ext uri="{FF2B5EF4-FFF2-40B4-BE49-F238E27FC236}">
                <a16:creationId xmlns:a16="http://schemas.microsoft.com/office/drawing/2014/main" id="{D26C9116-BE17-4DBF-B242-CCAAEC39A496}"/>
              </a:ext>
            </a:extLst>
          </p:cNvPr>
          <p:cNvSpPr>
            <a:spLocks noGrp="1"/>
          </p:cNvSpPr>
          <p:nvPr>
            <p:ph type="sldNum" sz="quarter" idx="12"/>
          </p:nvPr>
        </p:nvSpPr>
        <p:spPr/>
        <p:txBody>
          <a:bodyPr/>
          <a:lstStyle/>
          <a:p>
            <a:fld id="{786D7D0F-3A27-45D3-AB4A-EEE967871401}" type="slidenum">
              <a:rPr lang="en-US" smtClean="0"/>
              <a:t>12</a:t>
            </a:fld>
            <a:endParaRPr lang="en-US" dirty="0"/>
          </a:p>
        </p:txBody>
      </p:sp>
    </p:spTree>
    <p:extLst>
      <p:ext uri="{BB962C8B-B14F-4D97-AF65-F5344CB8AC3E}">
        <p14:creationId xmlns:p14="http://schemas.microsoft.com/office/powerpoint/2010/main" val="131853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4D7F-8546-7D1C-2129-729B3B39E0B8}"/>
              </a:ext>
            </a:extLst>
          </p:cNvPr>
          <p:cNvSpPr>
            <a:spLocks noGrp="1"/>
          </p:cNvSpPr>
          <p:nvPr>
            <p:ph type="title"/>
          </p:nvPr>
        </p:nvSpPr>
        <p:spPr/>
        <p:txBody>
          <a:bodyPr/>
          <a:lstStyle/>
          <a:p>
            <a:r>
              <a:rPr lang="en-US" sz="3200" dirty="0"/>
              <a:t>Electronic Funds Transfer (EFT)  and Electronic Remittance Advice (ERA)</a:t>
            </a:r>
          </a:p>
        </p:txBody>
      </p:sp>
      <p:sp>
        <p:nvSpPr>
          <p:cNvPr id="3" name="Content Placeholder 2">
            <a:extLst>
              <a:ext uri="{FF2B5EF4-FFF2-40B4-BE49-F238E27FC236}">
                <a16:creationId xmlns:a16="http://schemas.microsoft.com/office/drawing/2014/main" id="{44025E9C-F4AB-9F6E-F183-691EA2E5A0D7}"/>
              </a:ext>
            </a:extLst>
          </p:cNvPr>
          <p:cNvSpPr>
            <a:spLocks noGrp="1"/>
          </p:cNvSpPr>
          <p:nvPr>
            <p:ph idx="1"/>
          </p:nvPr>
        </p:nvSpPr>
        <p:spPr/>
        <p:txBody>
          <a:bodyPr>
            <a:normAutofit fontScale="77500" lnSpcReduction="20000"/>
          </a:bodyPr>
          <a:lstStyle/>
          <a:p>
            <a:pPr marL="114300" indent="0">
              <a:buNone/>
            </a:pPr>
            <a:r>
              <a:rPr lang="en-US" dirty="0"/>
              <a:t>Electronic Funds Transfer (EFT) </a:t>
            </a:r>
            <a:r>
              <a:rPr lang="en-US" dirty="0" err="1"/>
              <a:t>Enrollment</a:t>
            </a:r>
            <a:r>
              <a:rPr lang="en-US" i="1" dirty="0" err="1">
                <a:effectLst/>
                <a:latin typeface="Times New Roman" panose="02020603050405020304" pitchFamily="18" charset="0"/>
              </a:rPr>
              <a:t>i</a:t>
            </a:r>
            <a:r>
              <a:rPr lang="en-US" dirty="0" err="1">
                <a:effectLst/>
              </a:rPr>
              <a:t>Care</a:t>
            </a:r>
            <a:r>
              <a:rPr lang="en-US" dirty="0">
                <a:effectLst/>
              </a:rPr>
              <a:t> has joined the InstaMed Network to deliver your payments as free electronic remittance advice (ERA) and electronic funds transfer (EFT).</a:t>
            </a:r>
            <a:br>
              <a:rPr lang="en-US" dirty="0">
                <a:effectLst/>
              </a:rPr>
            </a:br>
            <a:br>
              <a:rPr lang="en-US" dirty="0">
                <a:effectLst/>
              </a:rPr>
            </a:br>
            <a:r>
              <a:rPr lang="en-US" u="sng" dirty="0">
                <a:solidFill>
                  <a:srgbClr val="E03200"/>
                </a:solidFill>
                <a:effectLst/>
                <a:hlinkClick r:id="rId2" tooltip="Leaves this website"/>
              </a:rPr>
              <a:t>Sign up now</a:t>
            </a:r>
            <a:r>
              <a:rPr lang="en-US" dirty="0">
                <a:effectLst/>
              </a:rPr>
              <a:t> to receive </a:t>
            </a:r>
            <a:r>
              <a:rPr lang="en-US" i="1" dirty="0">
                <a:effectLst/>
                <a:latin typeface="Times New Roman" panose="02020603050405020304" pitchFamily="18" charset="0"/>
              </a:rPr>
              <a:t>i</a:t>
            </a:r>
            <a:r>
              <a:rPr lang="en-US" dirty="0">
                <a:effectLst/>
              </a:rPr>
              <a:t>Care payments as direct deposits!</a:t>
            </a:r>
            <a:br>
              <a:rPr lang="en-US" dirty="0">
                <a:effectLst/>
              </a:rPr>
            </a:br>
            <a:br>
              <a:rPr lang="en-US" dirty="0">
                <a:effectLst/>
              </a:rPr>
            </a:br>
            <a:r>
              <a:rPr lang="en-US" dirty="0">
                <a:effectLst/>
              </a:rPr>
              <a:t>ERA/EFT is a convenient, paperless and secure way to receive claims payments. Funds are deposited directly into your designated bank account and include the TRN Reassociation Trace Number in accordance with CAQH CORE Phase III Operating Rules for HIPAA standard transactions. Additional benefits include:</a:t>
            </a:r>
          </a:p>
          <a:p>
            <a:r>
              <a:rPr lang="en-US" dirty="0">
                <a:effectLst/>
              </a:rPr>
              <a:t>Accelerated access to funds with direct deposit into your existing bank account</a:t>
            </a:r>
          </a:p>
          <a:p>
            <a:r>
              <a:rPr lang="en-US" dirty="0">
                <a:effectLst/>
              </a:rPr>
              <a:t>Reduced administrative costs by eliminating paper checks and remittances</a:t>
            </a:r>
          </a:p>
          <a:p>
            <a:r>
              <a:rPr lang="en-US" dirty="0">
                <a:effectLst/>
              </a:rPr>
              <a:t>No disruption to your current workflow — ERAs can also be routed to your existing clearinghouse</a:t>
            </a:r>
          </a:p>
          <a:p>
            <a:pPr marL="114300" indent="0">
              <a:buNone/>
            </a:pPr>
            <a:r>
              <a:rPr lang="en-US" dirty="0">
                <a:effectLst/>
              </a:rPr>
              <a:t>You have two simple options to register for free ERA/EFT from InstaMed:</a:t>
            </a:r>
          </a:p>
          <a:p>
            <a:r>
              <a:rPr lang="en-US" dirty="0">
                <a:effectLst/>
              </a:rPr>
              <a:t>Online: visit </a:t>
            </a:r>
            <a:r>
              <a:rPr lang="en-US" u="sng" dirty="0">
                <a:solidFill>
                  <a:srgbClr val="E03200"/>
                </a:solidFill>
                <a:effectLst/>
                <a:hlinkClick r:id="rId3" tooltip="Leaves this website"/>
              </a:rPr>
              <a:t>www.instamed.com/eraeft</a:t>
            </a:r>
            <a:endParaRPr lang="en-US" dirty="0">
              <a:effectLst/>
            </a:endParaRPr>
          </a:p>
          <a:p>
            <a:r>
              <a:rPr lang="en-US" dirty="0">
                <a:effectLst/>
              </a:rPr>
              <a:t>Phone: call us at </a:t>
            </a:r>
            <a:r>
              <a:rPr lang="en-US" u="sng" dirty="0">
                <a:solidFill>
                  <a:srgbClr val="E03200"/>
                </a:solidFill>
                <a:effectLst/>
                <a:hlinkClick r:id="rId4"/>
              </a:rPr>
              <a:t>(866) 945-7990</a:t>
            </a:r>
            <a:r>
              <a:rPr lang="en-US" dirty="0">
                <a:effectLst/>
              </a:rPr>
              <a:t> to speak with a live agent</a:t>
            </a:r>
          </a:p>
          <a:p>
            <a:pPr marL="114300" indent="0">
              <a:buNone/>
            </a:pPr>
            <a:endParaRPr lang="en-US" dirty="0"/>
          </a:p>
        </p:txBody>
      </p:sp>
      <p:sp>
        <p:nvSpPr>
          <p:cNvPr id="4" name="Slide Number Placeholder 3">
            <a:extLst>
              <a:ext uri="{FF2B5EF4-FFF2-40B4-BE49-F238E27FC236}">
                <a16:creationId xmlns:a16="http://schemas.microsoft.com/office/drawing/2014/main" id="{F560B08B-7C8C-52A2-0A64-1CF238CEE865}"/>
              </a:ext>
            </a:extLst>
          </p:cNvPr>
          <p:cNvSpPr>
            <a:spLocks noGrp="1"/>
          </p:cNvSpPr>
          <p:nvPr>
            <p:ph type="sldNum" sz="quarter" idx="12"/>
          </p:nvPr>
        </p:nvSpPr>
        <p:spPr/>
        <p:txBody>
          <a:bodyPr/>
          <a:lstStyle/>
          <a:p>
            <a:fld id="{786D7D0F-3A27-45D3-AB4A-EEE967871401}" type="slidenum">
              <a:rPr lang="en-US" smtClean="0"/>
              <a:t>13</a:t>
            </a:fld>
            <a:endParaRPr lang="en-US" dirty="0"/>
          </a:p>
        </p:txBody>
      </p:sp>
    </p:spTree>
    <p:extLst>
      <p:ext uri="{BB962C8B-B14F-4D97-AF65-F5344CB8AC3E}">
        <p14:creationId xmlns:p14="http://schemas.microsoft.com/office/powerpoint/2010/main" val="107178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9A0F-BDAD-458C-A289-363365B133D0}"/>
              </a:ext>
            </a:extLst>
          </p:cNvPr>
          <p:cNvSpPr>
            <a:spLocks noGrp="1"/>
          </p:cNvSpPr>
          <p:nvPr>
            <p:ph type="title"/>
          </p:nvPr>
        </p:nvSpPr>
        <p:spPr/>
        <p:txBody>
          <a:bodyPr/>
          <a:lstStyle/>
          <a:p>
            <a:r>
              <a:rPr lang="en-US" b="1" dirty="0"/>
              <a:t>iCare Provider Portal Access </a:t>
            </a:r>
          </a:p>
        </p:txBody>
      </p:sp>
      <p:sp>
        <p:nvSpPr>
          <p:cNvPr id="3" name="Content Placeholder 2">
            <a:extLst>
              <a:ext uri="{FF2B5EF4-FFF2-40B4-BE49-F238E27FC236}">
                <a16:creationId xmlns:a16="http://schemas.microsoft.com/office/drawing/2014/main" id="{5D967E08-656E-4024-A2ED-784CF13BE6C6}"/>
              </a:ext>
            </a:extLst>
          </p:cNvPr>
          <p:cNvSpPr>
            <a:spLocks noGrp="1"/>
          </p:cNvSpPr>
          <p:nvPr>
            <p:ph idx="1"/>
          </p:nvPr>
        </p:nvSpPr>
        <p:spPr/>
        <p:txBody>
          <a:bodyPr>
            <a:normAutofit fontScale="70000" lnSpcReduction="20000"/>
          </a:bodyPr>
          <a:lstStyle/>
          <a:p>
            <a:pPr algn="l">
              <a:spcAft>
                <a:spcPts val="1500"/>
              </a:spcAft>
            </a:pPr>
            <a:r>
              <a:rPr lang="en-US" sz="1800" b="0" i="0" dirty="0">
                <a:solidFill>
                  <a:srgbClr val="333333"/>
                </a:solidFill>
                <a:effectLst/>
                <a:latin typeface="Open Sans" panose="020B0606030504020204" pitchFamily="34" charset="0"/>
              </a:rPr>
              <a:t>Your time is valuable.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Care's Provider Portal allows you to view prior authorizations, service requests, verify eligibility and view claim information for the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 members you serve.</a:t>
            </a:r>
            <a:endParaRPr lang="en-US" b="0" i="0" dirty="0">
              <a:solidFill>
                <a:srgbClr val="333333"/>
              </a:solidFill>
              <a:effectLst/>
              <a:latin typeface="Open Sans" panose="020B0606030504020204" pitchFamily="34" charset="0"/>
            </a:endParaRPr>
          </a:p>
          <a:p>
            <a:pPr algn="l">
              <a:spcAft>
                <a:spcPts val="1500"/>
              </a:spcAft>
            </a:pPr>
            <a:r>
              <a:rPr lang="en-US" sz="1800" b="1" i="0" dirty="0">
                <a:solidFill>
                  <a:srgbClr val="333333"/>
                </a:solidFill>
                <a:effectLst/>
                <a:latin typeface="Open Sans" panose="020B0606030504020204" pitchFamily="34" charset="0"/>
              </a:rPr>
              <a:t>Getting Started</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Registration can be completed with information already at your disposal using your TIN (Tax ID Number), NPI and most recent check number. Use the Facility/Group name as listed on your Explanation of Payment.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 can also generate a one-time PIN, you can request a one-time PIN via the request button below. </a:t>
            </a:r>
            <a:r>
              <a:rPr lang="en-US" sz="1800" b="1" i="0" dirty="0">
                <a:solidFill>
                  <a:srgbClr val="333333"/>
                </a:solidFill>
                <a:effectLst/>
                <a:latin typeface="Open Sans" panose="020B0606030504020204" pitchFamily="34" charset="0"/>
              </a:rPr>
              <a:t>If you have checks with more than 20 claims processed your will need to request a PIN to register.</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If you do not receive your PIN, please contact </a:t>
            </a:r>
            <a:r>
              <a:rPr lang="en-US" sz="1800" b="0" i="1" dirty="0">
                <a:solidFill>
                  <a:srgbClr val="333333"/>
                </a:solidFill>
                <a:effectLst/>
                <a:latin typeface="Times New Roman" panose="02020603050405020304" pitchFamily="18" charset="0"/>
              </a:rPr>
              <a:t>i</a:t>
            </a:r>
            <a:r>
              <a:rPr lang="en-US" sz="1800" b="0" i="0" dirty="0">
                <a:solidFill>
                  <a:srgbClr val="333333"/>
                </a:solidFill>
                <a:effectLst/>
                <a:latin typeface="Open Sans" panose="020B0606030504020204" pitchFamily="34" charset="0"/>
              </a:rPr>
              <a:t>Care at </a:t>
            </a:r>
            <a:r>
              <a:rPr lang="en-US" sz="1800" b="0" i="0" u="sng" dirty="0">
                <a:solidFill>
                  <a:srgbClr val="E03200"/>
                </a:solidFill>
                <a:effectLst/>
                <a:latin typeface="Open Sans" panose="020B0606030504020204" pitchFamily="34" charset="0"/>
                <a:hlinkClick r:id="rId2"/>
              </a:rPr>
              <a:t>ProviderRelationsSpecialist@</a:t>
            </a:r>
            <a:r>
              <a:rPr lang="en-US" sz="1800" b="0" i="1" u="sng" dirty="0">
                <a:solidFill>
                  <a:srgbClr val="E03200"/>
                </a:solidFill>
                <a:effectLst/>
                <a:latin typeface="Times New Roman" panose="02020603050405020304" pitchFamily="18" charset="0"/>
                <a:hlinkClick r:id="rId2"/>
              </a:rPr>
              <a:t>i</a:t>
            </a:r>
            <a:r>
              <a:rPr lang="en-US" sz="1800" b="0" i="0" u="sng" dirty="0">
                <a:solidFill>
                  <a:srgbClr val="E03200"/>
                </a:solidFill>
                <a:effectLst/>
                <a:latin typeface="Open Sans" panose="020B0606030504020204" pitchFamily="34" charset="0"/>
                <a:hlinkClick r:id="rId2"/>
              </a:rPr>
              <a:t>CareHealthPlan.org</a:t>
            </a:r>
            <a:r>
              <a:rPr lang="en-US" sz="1800" b="0" i="0" dirty="0">
                <a:solidFill>
                  <a:srgbClr val="333333"/>
                </a:solidFill>
                <a:effectLst/>
                <a:latin typeface="Open Sans" panose="020B0606030504020204" pitchFamily="34" charset="0"/>
              </a:rPr>
              <a:t> for additional assistance.</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If an organization chooses to assign roles for the employees, the Office Manager will need to create a user account for the users within your organization. Office Managers can set up additional users individually and invite them to register or you can create user accounts in bulk via spreadsheet upload.</a:t>
            </a:r>
            <a:endParaRPr lang="en-US" b="0" i="0" dirty="0">
              <a:solidFill>
                <a:srgbClr val="333333"/>
              </a:solidFill>
              <a:effectLst/>
              <a:latin typeface="Open Sans" panose="020B0606030504020204" pitchFamily="34" charset="0"/>
            </a:endParaRPr>
          </a:p>
          <a:p>
            <a:pPr algn="l"/>
            <a:r>
              <a:rPr lang="en-US" sz="1800" b="0" i="0" dirty="0">
                <a:solidFill>
                  <a:srgbClr val="333333"/>
                </a:solidFill>
                <a:effectLst/>
                <a:latin typeface="Open Sans" panose="020B0606030504020204" pitchFamily="34" charset="0"/>
              </a:rPr>
              <a:t>The </a:t>
            </a:r>
            <a:r>
              <a:rPr lang="en-US" sz="1800" b="1" i="1" u="sng" dirty="0">
                <a:solidFill>
                  <a:srgbClr val="E03200"/>
                </a:solidFill>
                <a:effectLst/>
                <a:latin typeface="Times New Roman" panose="02020603050405020304" pitchFamily="18" charset="0"/>
                <a:hlinkClick r:id="rId3" tooltip="Opens a PDF Document"/>
              </a:rPr>
              <a:t>i</a:t>
            </a:r>
            <a:r>
              <a:rPr lang="en-US" sz="1800" b="1" i="0" u="sng" dirty="0">
                <a:solidFill>
                  <a:srgbClr val="E03200"/>
                </a:solidFill>
                <a:effectLst/>
                <a:latin typeface="Open Sans" panose="020B0606030504020204" pitchFamily="34" charset="0"/>
                <a:hlinkClick r:id="rId3" tooltip="Opens a PDF Document"/>
              </a:rPr>
              <a:t>Care Portal User Guide</a:t>
            </a:r>
            <a:r>
              <a:rPr lang="en-US" sz="1800" b="0" i="0" dirty="0">
                <a:solidFill>
                  <a:srgbClr val="333333"/>
                </a:solidFill>
                <a:effectLst/>
                <a:latin typeface="Open Sans" panose="020B0606030504020204" pitchFamily="34" charset="0"/>
              </a:rPr>
              <a:t> provides step by step instructions for registration and outlines functionalities. If you have any questions, please contact </a:t>
            </a:r>
            <a:r>
              <a:rPr lang="en-US" sz="1800" b="0" i="0" u="sng" dirty="0">
                <a:solidFill>
                  <a:srgbClr val="E03200"/>
                </a:solidFill>
                <a:effectLst/>
                <a:latin typeface="Open Sans" panose="020B0606030504020204" pitchFamily="34" charset="0"/>
                <a:hlinkClick r:id="rId4"/>
              </a:rPr>
              <a:t>ProviderOutreach@</a:t>
            </a:r>
            <a:r>
              <a:rPr lang="en-US" sz="1800" b="0" i="1" u="sng" dirty="0">
                <a:solidFill>
                  <a:srgbClr val="E03200"/>
                </a:solidFill>
                <a:effectLst/>
                <a:latin typeface="Times New Roman" panose="02020603050405020304" pitchFamily="18" charset="0"/>
                <a:hlinkClick r:id="rId4"/>
              </a:rPr>
              <a:t>i</a:t>
            </a:r>
            <a:r>
              <a:rPr lang="en-US" sz="1800" b="0" i="0" u="sng" dirty="0">
                <a:solidFill>
                  <a:srgbClr val="E03200"/>
                </a:solidFill>
                <a:effectLst/>
                <a:latin typeface="Open Sans" panose="020B0606030504020204" pitchFamily="34" charset="0"/>
                <a:hlinkClick r:id="rId4"/>
              </a:rPr>
              <a:t>CareHealthPlan.org</a:t>
            </a:r>
            <a:r>
              <a:rPr lang="en-US" sz="1800" b="0" i="0" dirty="0">
                <a:solidFill>
                  <a:srgbClr val="333333"/>
                </a:solidFill>
                <a:effectLst/>
                <a:latin typeface="Open Sans" panose="020B0606030504020204" pitchFamily="34" charset="0"/>
              </a:rPr>
              <a:t> or </a:t>
            </a:r>
            <a:r>
              <a:rPr lang="en-US" sz="1800" b="0" i="0" u="sng" dirty="0">
                <a:solidFill>
                  <a:srgbClr val="E03200"/>
                </a:solidFill>
                <a:effectLst/>
                <a:latin typeface="Open Sans" panose="020B0606030504020204" pitchFamily="34" charset="0"/>
                <a:hlinkClick r:id="rId2"/>
              </a:rPr>
              <a:t>ProviderRelationsSpecialist@</a:t>
            </a:r>
            <a:r>
              <a:rPr lang="en-US" sz="1800" b="0" i="1" u="sng" dirty="0">
                <a:solidFill>
                  <a:srgbClr val="E03200"/>
                </a:solidFill>
                <a:effectLst/>
                <a:latin typeface="Times New Roman" panose="02020603050405020304" pitchFamily="18" charset="0"/>
                <a:hlinkClick r:id="rId2"/>
              </a:rPr>
              <a:t>i</a:t>
            </a:r>
            <a:r>
              <a:rPr lang="en-US" sz="1800" b="0" i="0" u="sng" dirty="0">
                <a:solidFill>
                  <a:srgbClr val="E03200"/>
                </a:solidFill>
                <a:effectLst/>
                <a:latin typeface="Open Sans" panose="020B0606030504020204" pitchFamily="34" charset="0"/>
                <a:hlinkClick r:id="rId2"/>
              </a:rPr>
              <a:t>CareHealthPlan.org</a:t>
            </a:r>
            <a:endParaRPr lang="en-US" b="0" i="0" dirty="0">
              <a:solidFill>
                <a:srgbClr val="333333"/>
              </a:solidFill>
              <a:effectLst/>
              <a:latin typeface="Open Sans" panose="020B0606030504020204" pitchFamily="34" charset="0"/>
            </a:endParaRPr>
          </a:p>
          <a:p>
            <a:pPr algn="l">
              <a:spcAft>
                <a:spcPts val="1500"/>
              </a:spcAft>
            </a:pPr>
            <a:r>
              <a:rPr lang="en-US" sz="1800" b="0" i="0" dirty="0">
                <a:solidFill>
                  <a:srgbClr val="333333"/>
                </a:solidFill>
                <a:effectLst/>
                <a:latin typeface="Open Sans" panose="020B0606030504020204" pitchFamily="34" charset="0"/>
              </a:rPr>
              <a:t>Use care when entering your password in the Provider Portal. If the incorrect password is attempted 3 times, your account will be locked. If you are not able to reset your own password or retrieve your forgotten password, email </a:t>
            </a:r>
            <a:r>
              <a:rPr lang="en-US" sz="1800" b="0" i="0" u="sng" dirty="0">
                <a:solidFill>
                  <a:srgbClr val="E03200"/>
                </a:solidFill>
                <a:effectLst/>
                <a:latin typeface="Open Sans" panose="020B0606030504020204" pitchFamily="34" charset="0"/>
                <a:hlinkClick r:id="rId5"/>
              </a:rPr>
              <a:t>ProviderOutreach@</a:t>
            </a:r>
            <a:r>
              <a:rPr lang="en-US" sz="1800" b="0" i="1" u="sng" dirty="0">
                <a:solidFill>
                  <a:srgbClr val="E03200"/>
                </a:solidFill>
                <a:effectLst/>
                <a:latin typeface="Times New Roman" panose="02020603050405020304" pitchFamily="18" charset="0"/>
                <a:hlinkClick r:id="rId5"/>
              </a:rPr>
              <a:t>i</a:t>
            </a:r>
            <a:r>
              <a:rPr lang="en-US" sz="1800" b="0" i="0" u="sng" dirty="0">
                <a:solidFill>
                  <a:srgbClr val="E03200"/>
                </a:solidFill>
                <a:effectLst/>
                <a:latin typeface="Open Sans" panose="020B0606030504020204" pitchFamily="34" charset="0"/>
                <a:hlinkClick r:id="rId5"/>
              </a:rPr>
              <a:t>CareHealthPlan.org</a:t>
            </a:r>
            <a:r>
              <a:rPr lang="en-US" b="0" i="0" dirty="0">
                <a:solidFill>
                  <a:srgbClr val="000000"/>
                </a:solidFill>
                <a:effectLst/>
                <a:latin typeface="Open Sans" panose="020B0606030504020204" pitchFamily="34" charset="0"/>
              </a:rPr>
              <a:t> or </a:t>
            </a:r>
            <a:r>
              <a:rPr lang="en-US" sz="1800" b="0" i="0" u="sng" dirty="0">
                <a:solidFill>
                  <a:srgbClr val="E03200"/>
                </a:solidFill>
                <a:effectLst/>
                <a:latin typeface="Open Sans" panose="020B0606030504020204" pitchFamily="34" charset="0"/>
                <a:hlinkClick r:id="rId2"/>
              </a:rPr>
              <a:t>ProviderRelationsSpecialist@</a:t>
            </a:r>
            <a:r>
              <a:rPr lang="en-US" sz="1800" b="0" i="1" u="sng" dirty="0">
                <a:solidFill>
                  <a:srgbClr val="E03200"/>
                </a:solidFill>
                <a:effectLst/>
                <a:latin typeface="Times New Roman" panose="02020603050405020304" pitchFamily="18" charset="0"/>
                <a:hlinkClick r:id="rId2"/>
              </a:rPr>
              <a:t>i</a:t>
            </a:r>
            <a:r>
              <a:rPr lang="en-US" sz="1800" b="0" i="0" u="sng" dirty="0">
                <a:solidFill>
                  <a:srgbClr val="E03200"/>
                </a:solidFill>
                <a:effectLst/>
                <a:latin typeface="Open Sans" panose="020B0606030504020204" pitchFamily="34" charset="0"/>
                <a:hlinkClick r:id="rId2"/>
              </a:rPr>
              <a:t>CareHealthPlan.org</a:t>
            </a:r>
            <a:r>
              <a:rPr lang="en-US" sz="1800" b="0" i="0" dirty="0">
                <a:solidFill>
                  <a:srgbClr val="333333"/>
                </a:solidFill>
                <a:effectLst/>
                <a:latin typeface="Open Sans" panose="020B0606030504020204" pitchFamily="34" charset="0"/>
              </a:rPr>
              <a:t>. Include your Username and your password will be reset within 24 </a:t>
            </a:r>
            <a:r>
              <a:rPr lang="en-US" sz="1800" b="0" i="0">
                <a:solidFill>
                  <a:srgbClr val="333333"/>
                </a:solidFill>
                <a:effectLst/>
                <a:latin typeface="Open Sans" panose="020B0606030504020204" pitchFamily="34" charset="0"/>
              </a:rPr>
              <a:t>hours.</a:t>
            </a:r>
            <a:endParaRPr lang="en-US" b="0" i="0" dirty="0">
              <a:solidFill>
                <a:srgbClr val="333333"/>
              </a:solidFill>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1BABF497-F182-4CAD-8F8A-944C3B2FA0AC}"/>
              </a:ext>
            </a:extLst>
          </p:cNvPr>
          <p:cNvSpPr>
            <a:spLocks noGrp="1"/>
          </p:cNvSpPr>
          <p:nvPr>
            <p:ph type="sldNum" sz="quarter" idx="12"/>
          </p:nvPr>
        </p:nvSpPr>
        <p:spPr/>
        <p:txBody>
          <a:bodyPr/>
          <a:lstStyle/>
          <a:p>
            <a:fld id="{786D7D0F-3A27-45D3-AB4A-EEE967871401}" type="slidenum">
              <a:rPr lang="en-US" smtClean="0"/>
              <a:t>14</a:t>
            </a:fld>
            <a:endParaRPr lang="en-US" dirty="0"/>
          </a:p>
        </p:txBody>
      </p:sp>
    </p:spTree>
    <p:extLst>
      <p:ext uri="{BB962C8B-B14F-4D97-AF65-F5344CB8AC3E}">
        <p14:creationId xmlns:p14="http://schemas.microsoft.com/office/powerpoint/2010/main" val="114001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6D7C-C5EF-4F05-A34B-E37E66259F7C}"/>
              </a:ext>
            </a:extLst>
          </p:cNvPr>
          <p:cNvSpPr>
            <a:spLocks noGrp="1"/>
          </p:cNvSpPr>
          <p:nvPr>
            <p:ph type="title"/>
          </p:nvPr>
        </p:nvSpPr>
        <p:spPr/>
        <p:txBody>
          <a:bodyPr/>
          <a:lstStyle/>
          <a:p>
            <a:r>
              <a:rPr lang="en-US" b="1" dirty="0"/>
              <a:t>Frequently Asked Questions</a:t>
            </a:r>
          </a:p>
        </p:txBody>
      </p:sp>
      <p:sp>
        <p:nvSpPr>
          <p:cNvPr id="3" name="Content Placeholder 2">
            <a:extLst>
              <a:ext uri="{FF2B5EF4-FFF2-40B4-BE49-F238E27FC236}">
                <a16:creationId xmlns:a16="http://schemas.microsoft.com/office/drawing/2014/main" id="{AB6A9D10-37A0-4253-BF92-95A3C026038F}"/>
              </a:ext>
            </a:extLst>
          </p:cNvPr>
          <p:cNvSpPr>
            <a:spLocks noGrp="1"/>
          </p:cNvSpPr>
          <p:nvPr>
            <p:ph idx="1"/>
          </p:nvPr>
        </p:nvSpPr>
        <p:spPr/>
        <p:txBody>
          <a:bodyPr>
            <a:normAutofit/>
          </a:bodyPr>
          <a:lstStyle/>
          <a:p>
            <a:r>
              <a:rPr lang="en-US" sz="1600" dirty="0"/>
              <a:t>When Medicare is primary which HCPCS code is used for ground ambulance services?</a:t>
            </a:r>
          </a:p>
          <a:p>
            <a:pPr lvl="1"/>
            <a:r>
              <a:rPr lang="en-US" sz="1500" dirty="0"/>
              <a:t>A0425 – BLS mileage (per mile) or ALS mileage (per mile)</a:t>
            </a:r>
          </a:p>
          <a:p>
            <a:r>
              <a:rPr lang="en-US" sz="1600" dirty="0"/>
              <a:t>When Medicare is primary, should the provider submit claims using the trip modifiers for multiple transports on the same day?</a:t>
            </a:r>
          </a:p>
          <a:p>
            <a:pPr lvl="1"/>
            <a:r>
              <a:rPr lang="en-US" sz="1500" dirty="0"/>
              <a:t>No, Medicare will only submit using providers and suppliers must report an origin and destination modifier for each ambulance trip provided in HCPCS/Rates. </a:t>
            </a:r>
          </a:p>
          <a:p>
            <a:r>
              <a:rPr lang="en-US" sz="1600" dirty="0"/>
              <a:t>Will </a:t>
            </a:r>
            <a:r>
              <a:rPr lang="en-US" sz="1600" i="1" dirty="0"/>
              <a:t>i</a:t>
            </a:r>
            <a:r>
              <a:rPr lang="en-US" sz="1600" dirty="0"/>
              <a:t>Care cover Hospital to Hospital transport.</a:t>
            </a:r>
          </a:p>
          <a:p>
            <a:pPr marL="578358" lvl="1" indent="-171450"/>
            <a:r>
              <a:rPr lang="en-US" sz="1300" dirty="0"/>
              <a:t>Yes</a:t>
            </a:r>
          </a:p>
          <a:p>
            <a:pPr marL="281178" indent="-171450"/>
            <a:r>
              <a:rPr lang="en-US" sz="1600" dirty="0"/>
              <a:t>Multiple ambulance providers respond to a 911 call, will </a:t>
            </a:r>
            <a:r>
              <a:rPr lang="en-US" sz="1600" i="1" dirty="0"/>
              <a:t>i</a:t>
            </a:r>
            <a:r>
              <a:rPr lang="en-US" sz="1600" dirty="0"/>
              <a:t>Care pay the ambulance provider if there was not provide the transport.</a:t>
            </a:r>
          </a:p>
          <a:p>
            <a:pPr marL="692658" lvl="1" indent="-285750"/>
            <a:r>
              <a:rPr lang="en-US" sz="1300" dirty="0"/>
              <a:t>No, payment is made only if you actually transport the member to the nearest hospital </a:t>
            </a:r>
          </a:p>
          <a:p>
            <a:pPr marL="395478" indent="-285750"/>
            <a:r>
              <a:rPr lang="en-US" sz="1600" dirty="0"/>
              <a:t>Will </a:t>
            </a:r>
            <a:r>
              <a:rPr lang="en-US" sz="1600" i="1" dirty="0"/>
              <a:t>i</a:t>
            </a:r>
            <a:r>
              <a:rPr lang="en-US" sz="1600" dirty="0"/>
              <a:t>Care pay the ambulance provider if Member is pronounced dead on arrival.</a:t>
            </a:r>
          </a:p>
          <a:p>
            <a:pPr marL="692658" lvl="1" indent="-285750"/>
            <a:r>
              <a:rPr lang="en-US" sz="1300" dirty="0"/>
              <a:t>Yes,  payment your BLS base rate;  No mileage or rural adjustment; and  Use QL modifier, “Patient pronounced dead after ambulance called,” on claim . </a:t>
            </a:r>
            <a:endParaRPr lang="en-US" sz="1800" dirty="0"/>
          </a:p>
        </p:txBody>
      </p:sp>
      <p:sp>
        <p:nvSpPr>
          <p:cNvPr id="4" name="Slide Number Placeholder 3">
            <a:extLst>
              <a:ext uri="{FF2B5EF4-FFF2-40B4-BE49-F238E27FC236}">
                <a16:creationId xmlns:a16="http://schemas.microsoft.com/office/drawing/2014/main" id="{1017769D-5B09-4233-BE74-6F6B51785FD6}"/>
              </a:ext>
            </a:extLst>
          </p:cNvPr>
          <p:cNvSpPr>
            <a:spLocks noGrp="1"/>
          </p:cNvSpPr>
          <p:nvPr>
            <p:ph type="sldNum" sz="quarter" idx="12"/>
          </p:nvPr>
        </p:nvSpPr>
        <p:spPr/>
        <p:txBody>
          <a:bodyPr/>
          <a:lstStyle/>
          <a:p>
            <a:fld id="{786D7D0F-3A27-45D3-AB4A-EEE967871401}" type="slidenum">
              <a:rPr lang="en-US" smtClean="0"/>
              <a:t>15</a:t>
            </a:fld>
            <a:endParaRPr lang="en-US" dirty="0"/>
          </a:p>
        </p:txBody>
      </p:sp>
    </p:spTree>
    <p:extLst>
      <p:ext uri="{BB962C8B-B14F-4D97-AF65-F5344CB8AC3E}">
        <p14:creationId xmlns:p14="http://schemas.microsoft.com/office/powerpoint/2010/main" val="256090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AA02-E8A0-4E9F-93B9-363DCF028FCB}"/>
              </a:ext>
            </a:extLst>
          </p:cNvPr>
          <p:cNvSpPr>
            <a:spLocks noGrp="1"/>
          </p:cNvSpPr>
          <p:nvPr>
            <p:ph type="title"/>
          </p:nvPr>
        </p:nvSpPr>
        <p:spPr>
          <a:xfrm>
            <a:off x="457200" y="274638"/>
            <a:ext cx="7620000" cy="1143000"/>
          </a:xfrm>
        </p:spPr>
        <p:txBody>
          <a:bodyPr/>
          <a:lstStyle/>
          <a:p>
            <a:r>
              <a:rPr lang="en-US" sz="2800" b="1" dirty="0"/>
              <a:t>GENERAL CONTACT/INDIVIDUAL DEPARTMENT PHONE AND FAX NUMBERS</a:t>
            </a:r>
            <a:endParaRPr lang="en-US" sz="2800" dirty="0"/>
          </a:p>
        </p:txBody>
      </p:sp>
      <p:sp>
        <p:nvSpPr>
          <p:cNvPr id="3" name="Content Placeholder 2">
            <a:extLst>
              <a:ext uri="{FF2B5EF4-FFF2-40B4-BE49-F238E27FC236}">
                <a16:creationId xmlns:a16="http://schemas.microsoft.com/office/drawing/2014/main" id="{FE90F7B0-B4D7-4798-9FE6-C801D8F636FF}"/>
              </a:ext>
            </a:extLst>
          </p:cNvPr>
          <p:cNvSpPr>
            <a:spLocks noGrp="1"/>
          </p:cNvSpPr>
          <p:nvPr>
            <p:ph idx="1"/>
          </p:nvPr>
        </p:nvSpPr>
        <p:spPr/>
        <p:txBody>
          <a:bodyPr>
            <a:normAutofit fontScale="62500" lnSpcReduction="20000"/>
          </a:bodyPr>
          <a:lstStyle/>
          <a:p>
            <a:pPr marL="109728" indent="0">
              <a:buNone/>
            </a:pPr>
            <a:r>
              <a:rPr lang="en-US" b="1" dirty="0"/>
              <a:t>MAIN NUMBER </a:t>
            </a:r>
            <a:endParaRPr lang="en-US" dirty="0"/>
          </a:p>
          <a:p>
            <a:pPr marL="109728" indent="0">
              <a:buNone/>
            </a:pPr>
            <a:r>
              <a:rPr lang="en-US" b="1" dirty="0"/>
              <a:t>414-223-4847 or 800-777-4376 </a:t>
            </a:r>
          </a:p>
          <a:p>
            <a:pPr marL="109728" indent="0">
              <a:buNone/>
            </a:pPr>
            <a:endParaRPr lang="en-US" dirty="0"/>
          </a:p>
          <a:p>
            <a:pPr marL="109728" indent="0">
              <a:buNone/>
            </a:pPr>
            <a:r>
              <a:rPr lang="en-US" b="1" dirty="0"/>
              <a:t>Claims/Appeals/Reconsiderations </a:t>
            </a:r>
          </a:p>
          <a:p>
            <a:pPr marL="109728" indent="0">
              <a:buNone/>
            </a:pPr>
            <a:r>
              <a:rPr lang="en-US" dirty="0"/>
              <a:t>Local: 414-231-1029 </a:t>
            </a:r>
          </a:p>
          <a:p>
            <a:pPr marL="109728" indent="0">
              <a:buNone/>
            </a:pPr>
            <a:r>
              <a:rPr lang="en-US" dirty="0"/>
              <a:t>Fax: 414-231-1094 </a:t>
            </a:r>
          </a:p>
          <a:p>
            <a:pPr marL="109728" indent="0">
              <a:buNone/>
            </a:pPr>
            <a:r>
              <a:rPr lang="en-US" dirty="0"/>
              <a:t>Out of Area: 877-333-6820 </a:t>
            </a:r>
          </a:p>
          <a:p>
            <a:pPr marL="109728" indent="0">
              <a:buNone/>
            </a:pPr>
            <a:r>
              <a:rPr lang="en-US" dirty="0"/>
              <a:t>Email: </a:t>
            </a:r>
            <a:r>
              <a:rPr lang="en-US" dirty="0">
                <a:hlinkClick r:id="rId2"/>
              </a:rPr>
              <a:t>department-providerservices@icarehealthplan.org</a:t>
            </a:r>
            <a:r>
              <a:rPr lang="en-US" dirty="0"/>
              <a:t>  </a:t>
            </a:r>
          </a:p>
          <a:p>
            <a:pPr marL="109728" indent="0">
              <a:buNone/>
            </a:pPr>
            <a:endParaRPr lang="en-US" dirty="0"/>
          </a:p>
          <a:p>
            <a:pPr marL="109728" indent="0">
              <a:buNone/>
            </a:pPr>
            <a:r>
              <a:rPr lang="en-US" b="1" dirty="0"/>
              <a:t>Eligibility and Provider Services </a:t>
            </a:r>
          </a:p>
          <a:p>
            <a:pPr marL="109728" indent="0">
              <a:buNone/>
            </a:pPr>
            <a:r>
              <a:rPr lang="en-US" dirty="0"/>
              <a:t>Local: 414-231-1029 </a:t>
            </a:r>
          </a:p>
          <a:p>
            <a:pPr marL="109728" indent="0">
              <a:buNone/>
            </a:pPr>
            <a:r>
              <a:rPr lang="en-US" dirty="0"/>
              <a:t>Fax: 414-231-1094 </a:t>
            </a:r>
          </a:p>
          <a:p>
            <a:pPr marL="109728" indent="0">
              <a:buNone/>
            </a:pPr>
            <a:r>
              <a:rPr lang="en-US" dirty="0"/>
              <a:t>Out of Area: 877-333-6820 </a:t>
            </a:r>
          </a:p>
          <a:p>
            <a:pPr marL="109728" indent="0">
              <a:buNone/>
            </a:pPr>
            <a:endParaRPr lang="en-US" dirty="0"/>
          </a:p>
          <a:p>
            <a:pPr marL="109728" indent="0">
              <a:buNone/>
            </a:pPr>
            <a:r>
              <a:rPr lang="en-US" b="1" dirty="0"/>
              <a:t>Prior Authorization </a:t>
            </a:r>
          </a:p>
          <a:p>
            <a:pPr marL="0" indent="0">
              <a:buNone/>
            </a:pPr>
            <a:r>
              <a:rPr lang="en-US" dirty="0"/>
              <a:t>  Local: 414-299-5539</a:t>
            </a:r>
          </a:p>
          <a:p>
            <a:pPr marL="0" indent="0">
              <a:buNone/>
            </a:pPr>
            <a:r>
              <a:rPr lang="en-US" dirty="0"/>
              <a:t>  Out of Area: 855-839-1032</a:t>
            </a:r>
          </a:p>
          <a:p>
            <a:pPr marL="109728" indent="0">
              <a:buNone/>
            </a:pPr>
            <a:r>
              <a:rPr lang="en-US" dirty="0"/>
              <a:t>Fax: 414-231-1026 </a:t>
            </a:r>
          </a:p>
          <a:p>
            <a:pPr marL="109728" indent="0">
              <a:buNone/>
            </a:pPr>
            <a:endParaRPr lang="en-US" dirty="0"/>
          </a:p>
          <a:p>
            <a:pPr marL="109728" indent="0">
              <a:buNone/>
            </a:pPr>
            <a:r>
              <a:rPr lang="en-US" b="1" dirty="0"/>
              <a:t>Provider Contracting </a:t>
            </a:r>
          </a:p>
          <a:p>
            <a:pPr marL="109728" indent="0">
              <a:buNone/>
            </a:pPr>
            <a:r>
              <a:rPr lang="en-US" dirty="0"/>
              <a:t>414-225-4741 </a:t>
            </a:r>
          </a:p>
          <a:p>
            <a:pPr marL="109728" indent="0">
              <a:buNone/>
            </a:pPr>
            <a:r>
              <a:rPr lang="en-US" dirty="0"/>
              <a:t>Fax: 414-272-5618 </a:t>
            </a:r>
          </a:p>
          <a:p>
            <a:endParaRPr lang="en-US" dirty="0"/>
          </a:p>
        </p:txBody>
      </p:sp>
      <p:sp>
        <p:nvSpPr>
          <p:cNvPr id="4" name="Slide Number Placeholder 3">
            <a:extLst>
              <a:ext uri="{FF2B5EF4-FFF2-40B4-BE49-F238E27FC236}">
                <a16:creationId xmlns:a16="http://schemas.microsoft.com/office/drawing/2014/main" id="{8CBD5560-100B-4E2B-99C5-97F268EBA1E3}"/>
              </a:ext>
            </a:extLst>
          </p:cNvPr>
          <p:cNvSpPr>
            <a:spLocks noGrp="1"/>
          </p:cNvSpPr>
          <p:nvPr>
            <p:ph type="sldNum" sz="quarter" idx="12"/>
          </p:nvPr>
        </p:nvSpPr>
        <p:spPr/>
        <p:txBody>
          <a:bodyPr/>
          <a:lstStyle/>
          <a:p>
            <a:fld id="{786D7D0F-3A27-45D3-AB4A-EEE967871401}" type="slidenum">
              <a:rPr lang="en-US" smtClean="0"/>
              <a:t>16</a:t>
            </a:fld>
            <a:endParaRPr lang="en-US" dirty="0"/>
          </a:p>
        </p:txBody>
      </p:sp>
    </p:spTree>
    <p:extLst>
      <p:ext uri="{BB962C8B-B14F-4D97-AF65-F5344CB8AC3E}">
        <p14:creationId xmlns:p14="http://schemas.microsoft.com/office/powerpoint/2010/main" val="95437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189B-CA8D-44C6-AF26-4CD10BB8900D}"/>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141C6B64-ABE3-40FF-AD61-F4DFC1DFC98A}"/>
              </a:ext>
            </a:extLst>
          </p:cNvPr>
          <p:cNvSpPr>
            <a:spLocks noGrp="1"/>
          </p:cNvSpPr>
          <p:nvPr>
            <p:ph idx="1"/>
          </p:nvPr>
        </p:nvSpPr>
        <p:spPr/>
        <p:txBody>
          <a:bodyPr/>
          <a:lstStyle/>
          <a:p>
            <a:r>
              <a:rPr lang="en-US" dirty="0"/>
              <a:t>This information is provided as a courtesy from </a:t>
            </a:r>
            <a:r>
              <a:rPr lang="en-US" i="1" dirty="0"/>
              <a:t>i</a:t>
            </a:r>
            <a:r>
              <a:rPr lang="en-US" dirty="0"/>
              <a:t>Care to assist you with claims submission and billing. This does not</a:t>
            </a:r>
            <a:r>
              <a:rPr lang="en-US" i="1" dirty="0"/>
              <a:t> </a:t>
            </a:r>
            <a:r>
              <a:rPr lang="en-US" dirty="0"/>
              <a:t>replace Forward Health and CMS Guidelines. </a:t>
            </a:r>
            <a:r>
              <a:rPr lang="en-US" i="1" dirty="0"/>
              <a:t>i</a:t>
            </a:r>
            <a:r>
              <a:rPr lang="en-US" dirty="0"/>
              <a:t>Care relies upon Forward Health and CMS for payment rules and regulations for claim submission.</a:t>
            </a:r>
          </a:p>
        </p:txBody>
      </p:sp>
      <p:sp>
        <p:nvSpPr>
          <p:cNvPr id="4" name="Slide Number Placeholder 3">
            <a:extLst>
              <a:ext uri="{FF2B5EF4-FFF2-40B4-BE49-F238E27FC236}">
                <a16:creationId xmlns:a16="http://schemas.microsoft.com/office/drawing/2014/main" id="{8F3A8213-DD5B-4AD1-ABF4-85A272BFE00E}"/>
              </a:ext>
            </a:extLst>
          </p:cNvPr>
          <p:cNvSpPr>
            <a:spLocks noGrp="1"/>
          </p:cNvSpPr>
          <p:nvPr>
            <p:ph type="sldNum" sz="quarter" idx="12"/>
          </p:nvPr>
        </p:nvSpPr>
        <p:spPr/>
        <p:txBody>
          <a:bodyPr/>
          <a:lstStyle/>
          <a:p>
            <a:fld id="{786D7D0F-3A27-45D3-AB4A-EEE967871401}" type="slidenum">
              <a:rPr lang="en-US" smtClean="0"/>
              <a:t>2</a:t>
            </a:fld>
            <a:endParaRPr lang="en-US" dirty="0"/>
          </a:p>
        </p:txBody>
      </p:sp>
    </p:spTree>
    <p:extLst>
      <p:ext uri="{BB962C8B-B14F-4D97-AF65-F5344CB8AC3E}">
        <p14:creationId xmlns:p14="http://schemas.microsoft.com/office/powerpoint/2010/main" val="141395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9671-BDF4-42EF-B26B-A149DF9C9EB0}"/>
              </a:ext>
            </a:extLst>
          </p:cNvPr>
          <p:cNvSpPr>
            <a:spLocks noGrp="1"/>
          </p:cNvSpPr>
          <p:nvPr>
            <p:ph type="title"/>
          </p:nvPr>
        </p:nvSpPr>
        <p:spPr/>
        <p:txBody>
          <a:bodyPr/>
          <a:lstStyle/>
          <a:p>
            <a:r>
              <a:rPr lang="en-US" b="1" dirty="0"/>
              <a:t>Medicare Ambulance Services</a:t>
            </a:r>
          </a:p>
        </p:txBody>
      </p:sp>
      <p:sp>
        <p:nvSpPr>
          <p:cNvPr id="3" name="Content Placeholder 2">
            <a:extLst>
              <a:ext uri="{FF2B5EF4-FFF2-40B4-BE49-F238E27FC236}">
                <a16:creationId xmlns:a16="http://schemas.microsoft.com/office/drawing/2014/main" id="{208F8D42-6D5F-4AB8-9BB1-0D1DBAD18A6A}"/>
              </a:ext>
            </a:extLst>
          </p:cNvPr>
          <p:cNvSpPr>
            <a:spLocks noGrp="1"/>
          </p:cNvSpPr>
          <p:nvPr>
            <p:ph idx="1"/>
          </p:nvPr>
        </p:nvSpPr>
        <p:spPr/>
        <p:txBody>
          <a:bodyPr>
            <a:normAutofit lnSpcReduction="10000"/>
          </a:bodyPr>
          <a:lstStyle/>
          <a:p>
            <a:r>
              <a:rPr lang="en-US" dirty="0"/>
              <a:t>Medicare covers ground ambulance transportation when a need to be transported to a hospital, critical access hospital, or skilled nursing facility for medically necessary services, and transportation in any other vehicle could endanger health. </a:t>
            </a:r>
          </a:p>
          <a:p>
            <a:r>
              <a:rPr lang="en-US" dirty="0"/>
              <a:t>Medicare may pay for emergency ambulance transportation in an airplane or helicopter to a hospital if there is a need for immediate and rapid ambulance transportation that ground transportation can’t provide. In some cases, Medicare may pay for limited, medically necessary, nonemergency ambulance transportation if there is a written order from a doctor stating that ambulance transportation is medically necessary. </a:t>
            </a:r>
          </a:p>
        </p:txBody>
      </p:sp>
      <p:sp>
        <p:nvSpPr>
          <p:cNvPr id="4" name="Slide Number Placeholder 3">
            <a:extLst>
              <a:ext uri="{FF2B5EF4-FFF2-40B4-BE49-F238E27FC236}">
                <a16:creationId xmlns:a16="http://schemas.microsoft.com/office/drawing/2014/main" id="{A13235A3-D55E-4229-A76C-F4655756BE66}"/>
              </a:ext>
            </a:extLst>
          </p:cNvPr>
          <p:cNvSpPr>
            <a:spLocks noGrp="1"/>
          </p:cNvSpPr>
          <p:nvPr>
            <p:ph type="sldNum" sz="quarter" idx="12"/>
          </p:nvPr>
        </p:nvSpPr>
        <p:spPr/>
        <p:txBody>
          <a:bodyPr/>
          <a:lstStyle/>
          <a:p>
            <a:fld id="{786D7D0F-3A27-45D3-AB4A-EEE967871401}" type="slidenum">
              <a:rPr lang="en-US" smtClean="0"/>
              <a:t>3</a:t>
            </a:fld>
            <a:endParaRPr lang="en-US" dirty="0"/>
          </a:p>
        </p:txBody>
      </p:sp>
    </p:spTree>
    <p:extLst>
      <p:ext uri="{BB962C8B-B14F-4D97-AF65-F5344CB8AC3E}">
        <p14:creationId xmlns:p14="http://schemas.microsoft.com/office/powerpoint/2010/main" val="299275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6285-EA41-4700-A417-224CCDCBD79C}"/>
              </a:ext>
            </a:extLst>
          </p:cNvPr>
          <p:cNvSpPr>
            <a:spLocks noGrp="1"/>
          </p:cNvSpPr>
          <p:nvPr>
            <p:ph type="title"/>
          </p:nvPr>
        </p:nvSpPr>
        <p:spPr/>
        <p:txBody>
          <a:bodyPr/>
          <a:lstStyle/>
          <a:p>
            <a:r>
              <a:rPr lang="en-US" b="1" dirty="0"/>
              <a:t>Medicaid Ambulance Services</a:t>
            </a:r>
          </a:p>
        </p:txBody>
      </p:sp>
      <p:sp>
        <p:nvSpPr>
          <p:cNvPr id="3" name="Content Placeholder 2">
            <a:extLst>
              <a:ext uri="{FF2B5EF4-FFF2-40B4-BE49-F238E27FC236}">
                <a16:creationId xmlns:a16="http://schemas.microsoft.com/office/drawing/2014/main" id="{A523AD63-F940-4664-83B8-4581BE4EA093}"/>
              </a:ext>
            </a:extLst>
          </p:cNvPr>
          <p:cNvSpPr>
            <a:spLocks noGrp="1"/>
          </p:cNvSpPr>
          <p:nvPr>
            <p:ph idx="1"/>
          </p:nvPr>
        </p:nvSpPr>
        <p:spPr/>
        <p:txBody>
          <a:bodyPr/>
          <a:lstStyle/>
          <a:p>
            <a:r>
              <a:rPr lang="en-US" dirty="0"/>
              <a:t>ForwardHealth covers ambulance transportation only for enrolled members who are going to and from a covered service. </a:t>
            </a:r>
          </a:p>
          <a:p>
            <a:pPr lvl="1"/>
            <a:r>
              <a:rPr lang="en-US" dirty="0"/>
              <a:t>More information can be found at </a:t>
            </a:r>
            <a:r>
              <a:rPr lang="en-US" dirty="0">
                <a:hlinkClick r:id="rId2"/>
              </a:rPr>
              <a:t>https://www.forwardhealth.wi.gov/WIPortal/Subsystem/KW/Display.aspx?ia=1&amp;p=1&amp;sa=2&amp;s=2&amp;c=61</a:t>
            </a:r>
            <a:r>
              <a:rPr lang="en-US" dirty="0"/>
              <a:t> </a:t>
            </a:r>
          </a:p>
          <a:p>
            <a:pPr lvl="1"/>
            <a:endParaRPr lang="en-US"/>
          </a:p>
          <a:p>
            <a:pPr lvl="1"/>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FCF9CE27-BE69-4B3B-8488-B3117FE27708}"/>
              </a:ext>
            </a:extLst>
          </p:cNvPr>
          <p:cNvSpPr>
            <a:spLocks noGrp="1"/>
          </p:cNvSpPr>
          <p:nvPr>
            <p:ph type="sldNum" sz="quarter" idx="12"/>
          </p:nvPr>
        </p:nvSpPr>
        <p:spPr/>
        <p:txBody>
          <a:bodyPr/>
          <a:lstStyle/>
          <a:p>
            <a:fld id="{786D7D0F-3A27-45D3-AB4A-EEE967871401}" type="slidenum">
              <a:rPr lang="en-US" smtClean="0"/>
              <a:t>4</a:t>
            </a:fld>
            <a:endParaRPr lang="en-US" dirty="0"/>
          </a:p>
        </p:txBody>
      </p:sp>
    </p:spTree>
    <p:extLst>
      <p:ext uri="{BB962C8B-B14F-4D97-AF65-F5344CB8AC3E}">
        <p14:creationId xmlns:p14="http://schemas.microsoft.com/office/powerpoint/2010/main" val="415023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1E69-7E5F-4ACC-A8BA-2765DF2B3CA8}"/>
              </a:ext>
            </a:extLst>
          </p:cNvPr>
          <p:cNvSpPr>
            <a:spLocks noGrp="1"/>
          </p:cNvSpPr>
          <p:nvPr>
            <p:ph type="title"/>
          </p:nvPr>
        </p:nvSpPr>
        <p:spPr/>
        <p:txBody>
          <a:bodyPr/>
          <a:lstStyle/>
          <a:p>
            <a:r>
              <a:rPr lang="en-US" b="1" dirty="0"/>
              <a:t>Ambulance HCPCS codes and Definitions  </a:t>
            </a:r>
          </a:p>
        </p:txBody>
      </p:sp>
      <p:pic>
        <p:nvPicPr>
          <p:cNvPr id="5" name="Content Placeholder 4">
            <a:extLst>
              <a:ext uri="{FF2B5EF4-FFF2-40B4-BE49-F238E27FC236}">
                <a16:creationId xmlns:a16="http://schemas.microsoft.com/office/drawing/2014/main" id="{753AA075-BA14-450C-B7BC-A62A878A05EC}"/>
              </a:ext>
            </a:extLst>
          </p:cNvPr>
          <p:cNvPicPr>
            <a:picLocks noGrp="1" noChangeAspect="1"/>
          </p:cNvPicPr>
          <p:nvPr>
            <p:ph idx="1"/>
          </p:nvPr>
        </p:nvPicPr>
        <p:blipFill>
          <a:blip r:embed="rId2"/>
          <a:stretch>
            <a:fillRect/>
          </a:stretch>
        </p:blipFill>
        <p:spPr>
          <a:xfrm>
            <a:off x="804862" y="2314575"/>
            <a:ext cx="6924675" cy="3371850"/>
          </a:xfrm>
          <a:prstGeom prst="rect">
            <a:avLst/>
          </a:prstGeom>
        </p:spPr>
      </p:pic>
      <p:sp>
        <p:nvSpPr>
          <p:cNvPr id="4" name="Slide Number Placeholder 3">
            <a:extLst>
              <a:ext uri="{FF2B5EF4-FFF2-40B4-BE49-F238E27FC236}">
                <a16:creationId xmlns:a16="http://schemas.microsoft.com/office/drawing/2014/main" id="{93933FD1-E95B-4E6E-8DAC-BE224FD7210E}"/>
              </a:ext>
            </a:extLst>
          </p:cNvPr>
          <p:cNvSpPr>
            <a:spLocks noGrp="1"/>
          </p:cNvSpPr>
          <p:nvPr>
            <p:ph type="sldNum" sz="quarter" idx="12"/>
          </p:nvPr>
        </p:nvSpPr>
        <p:spPr/>
        <p:txBody>
          <a:bodyPr/>
          <a:lstStyle/>
          <a:p>
            <a:fld id="{786D7D0F-3A27-45D3-AB4A-EEE967871401}" type="slidenum">
              <a:rPr lang="en-US" smtClean="0"/>
              <a:t>5</a:t>
            </a:fld>
            <a:endParaRPr lang="en-US" dirty="0"/>
          </a:p>
        </p:txBody>
      </p:sp>
      <p:pic>
        <p:nvPicPr>
          <p:cNvPr id="6" name="Picture 5">
            <a:extLst>
              <a:ext uri="{FF2B5EF4-FFF2-40B4-BE49-F238E27FC236}">
                <a16:creationId xmlns:a16="http://schemas.microsoft.com/office/drawing/2014/main" id="{53443F12-D207-4C3E-9343-F704F60D6F6F}"/>
              </a:ext>
            </a:extLst>
          </p:cNvPr>
          <p:cNvPicPr>
            <a:picLocks noChangeAspect="1"/>
          </p:cNvPicPr>
          <p:nvPr/>
        </p:nvPicPr>
        <p:blipFill>
          <a:blip r:embed="rId3"/>
          <a:stretch>
            <a:fillRect/>
          </a:stretch>
        </p:blipFill>
        <p:spPr>
          <a:xfrm>
            <a:off x="804862" y="1724025"/>
            <a:ext cx="4476750" cy="590550"/>
          </a:xfrm>
          <a:prstGeom prst="rect">
            <a:avLst/>
          </a:prstGeom>
        </p:spPr>
      </p:pic>
    </p:spTree>
    <p:extLst>
      <p:ext uri="{BB962C8B-B14F-4D97-AF65-F5344CB8AC3E}">
        <p14:creationId xmlns:p14="http://schemas.microsoft.com/office/powerpoint/2010/main" val="59978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6195-BE82-4D96-8664-E7C71C0AD966}"/>
              </a:ext>
            </a:extLst>
          </p:cNvPr>
          <p:cNvSpPr>
            <a:spLocks noGrp="1"/>
          </p:cNvSpPr>
          <p:nvPr>
            <p:ph type="title"/>
          </p:nvPr>
        </p:nvSpPr>
        <p:spPr/>
        <p:txBody>
          <a:bodyPr/>
          <a:lstStyle/>
          <a:p>
            <a:r>
              <a:rPr lang="en-US" b="1" dirty="0"/>
              <a:t>Ambulance HCPCS codes and Definitions </a:t>
            </a:r>
            <a:endParaRPr lang="en-US" dirty="0"/>
          </a:p>
        </p:txBody>
      </p:sp>
      <p:pic>
        <p:nvPicPr>
          <p:cNvPr id="4" name="Content Placeholder 3">
            <a:extLst>
              <a:ext uri="{FF2B5EF4-FFF2-40B4-BE49-F238E27FC236}">
                <a16:creationId xmlns:a16="http://schemas.microsoft.com/office/drawing/2014/main" id="{A7365585-07B3-49B9-AFD7-3D5158BA3582}"/>
              </a:ext>
            </a:extLst>
          </p:cNvPr>
          <p:cNvPicPr>
            <a:picLocks noGrp="1" noChangeAspect="1"/>
          </p:cNvPicPr>
          <p:nvPr>
            <p:ph idx="1"/>
          </p:nvPr>
        </p:nvPicPr>
        <p:blipFill>
          <a:blip r:embed="rId2"/>
          <a:stretch>
            <a:fillRect/>
          </a:stretch>
        </p:blipFill>
        <p:spPr>
          <a:xfrm>
            <a:off x="723900" y="1890712"/>
            <a:ext cx="7086600" cy="4219575"/>
          </a:xfrm>
          <a:prstGeom prst="rect">
            <a:avLst/>
          </a:prstGeom>
        </p:spPr>
      </p:pic>
      <p:sp>
        <p:nvSpPr>
          <p:cNvPr id="5" name="Slide Number Placeholder 4">
            <a:extLst>
              <a:ext uri="{FF2B5EF4-FFF2-40B4-BE49-F238E27FC236}">
                <a16:creationId xmlns:a16="http://schemas.microsoft.com/office/drawing/2014/main" id="{BE0B6614-A86B-4B65-B583-22D6EA32C130}"/>
              </a:ext>
            </a:extLst>
          </p:cNvPr>
          <p:cNvSpPr>
            <a:spLocks noGrp="1"/>
          </p:cNvSpPr>
          <p:nvPr>
            <p:ph type="sldNum" sz="quarter" idx="12"/>
          </p:nvPr>
        </p:nvSpPr>
        <p:spPr/>
        <p:txBody>
          <a:bodyPr/>
          <a:lstStyle/>
          <a:p>
            <a:fld id="{786D7D0F-3A27-45D3-AB4A-EEE967871401}" type="slidenum">
              <a:rPr lang="en-US" smtClean="0"/>
              <a:t>6</a:t>
            </a:fld>
            <a:endParaRPr lang="en-US" dirty="0"/>
          </a:p>
        </p:txBody>
      </p:sp>
    </p:spTree>
    <p:extLst>
      <p:ext uri="{BB962C8B-B14F-4D97-AF65-F5344CB8AC3E}">
        <p14:creationId xmlns:p14="http://schemas.microsoft.com/office/powerpoint/2010/main" val="84161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E0EE-EAE4-4FA8-9171-4848C66D75FC}"/>
              </a:ext>
            </a:extLst>
          </p:cNvPr>
          <p:cNvSpPr>
            <a:spLocks noGrp="1"/>
          </p:cNvSpPr>
          <p:nvPr>
            <p:ph type="title"/>
          </p:nvPr>
        </p:nvSpPr>
        <p:spPr/>
        <p:txBody>
          <a:bodyPr/>
          <a:lstStyle/>
          <a:p>
            <a:r>
              <a:rPr lang="en-US" b="1" dirty="0"/>
              <a:t>Ambulance Services – Modifiers </a:t>
            </a:r>
          </a:p>
        </p:txBody>
      </p:sp>
      <p:pic>
        <p:nvPicPr>
          <p:cNvPr id="5" name="Content Placeholder 4">
            <a:extLst>
              <a:ext uri="{FF2B5EF4-FFF2-40B4-BE49-F238E27FC236}">
                <a16:creationId xmlns:a16="http://schemas.microsoft.com/office/drawing/2014/main" id="{9AFAB979-3014-4CDD-A182-936C15F3FA1F}"/>
              </a:ext>
            </a:extLst>
          </p:cNvPr>
          <p:cNvPicPr>
            <a:picLocks noGrp="1" noChangeAspect="1"/>
          </p:cNvPicPr>
          <p:nvPr>
            <p:ph idx="1"/>
          </p:nvPr>
        </p:nvPicPr>
        <p:blipFill>
          <a:blip r:embed="rId2"/>
          <a:stretch>
            <a:fillRect/>
          </a:stretch>
        </p:blipFill>
        <p:spPr>
          <a:xfrm>
            <a:off x="1112520" y="1600200"/>
            <a:ext cx="6309360" cy="4800600"/>
          </a:xfrm>
          <a:prstGeom prst="rect">
            <a:avLst/>
          </a:prstGeom>
        </p:spPr>
      </p:pic>
      <p:sp>
        <p:nvSpPr>
          <p:cNvPr id="4" name="Slide Number Placeholder 3">
            <a:extLst>
              <a:ext uri="{FF2B5EF4-FFF2-40B4-BE49-F238E27FC236}">
                <a16:creationId xmlns:a16="http://schemas.microsoft.com/office/drawing/2014/main" id="{6547F48C-6987-437B-9589-3061E7B82F83}"/>
              </a:ext>
            </a:extLst>
          </p:cNvPr>
          <p:cNvSpPr>
            <a:spLocks noGrp="1"/>
          </p:cNvSpPr>
          <p:nvPr>
            <p:ph type="sldNum" sz="quarter" idx="12"/>
          </p:nvPr>
        </p:nvSpPr>
        <p:spPr/>
        <p:txBody>
          <a:bodyPr/>
          <a:lstStyle/>
          <a:p>
            <a:fld id="{786D7D0F-3A27-45D3-AB4A-EEE967871401}" type="slidenum">
              <a:rPr lang="en-US" smtClean="0"/>
              <a:t>7</a:t>
            </a:fld>
            <a:endParaRPr lang="en-US" dirty="0"/>
          </a:p>
        </p:txBody>
      </p:sp>
    </p:spTree>
    <p:extLst>
      <p:ext uri="{BB962C8B-B14F-4D97-AF65-F5344CB8AC3E}">
        <p14:creationId xmlns:p14="http://schemas.microsoft.com/office/powerpoint/2010/main" val="22570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8726-62B9-4692-9C88-05AB6B4E34D7}"/>
              </a:ext>
            </a:extLst>
          </p:cNvPr>
          <p:cNvSpPr>
            <a:spLocks noGrp="1"/>
          </p:cNvSpPr>
          <p:nvPr>
            <p:ph type="title"/>
          </p:nvPr>
        </p:nvSpPr>
        <p:spPr/>
        <p:txBody>
          <a:bodyPr/>
          <a:lstStyle/>
          <a:p>
            <a:r>
              <a:rPr lang="en-US" b="1" dirty="0"/>
              <a:t>Ambulance Services - Modifiers</a:t>
            </a:r>
          </a:p>
        </p:txBody>
      </p:sp>
      <p:pic>
        <p:nvPicPr>
          <p:cNvPr id="5" name="Content Placeholder 4">
            <a:extLst>
              <a:ext uri="{FF2B5EF4-FFF2-40B4-BE49-F238E27FC236}">
                <a16:creationId xmlns:a16="http://schemas.microsoft.com/office/drawing/2014/main" id="{A5232DF5-A228-48FA-846C-D5625D69D102}"/>
              </a:ext>
            </a:extLst>
          </p:cNvPr>
          <p:cNvPicPr>
            <a:picLocks noGrp="1" noChangeAspect="1"/>
          </p:cNvPicPr>
          <p:nvPr>
            <p:ph idx="1"/>
          </p:nvPr>
        </p:nvPicPr>
        <p:blipFill>
          <a:blip r:embed="rId2"/>
          <a:stretch>
            <a:fillRect/>
          </a:stretch>
        </p:blipFill>
        <p:spPr>
          <a:xfrm>
            <a:off x="457200" y="2333054"/>
            <a:ext cx="7620000" cy="3334892"/>
          </a:xfrm>
          <a:prstGeom prst="rect">
            <a:avLst/>
          </a:prstGeom>
        </p:spPr>
      </p:pic>
      <p:sp>
        <p:nvSpPr>
          <p:cNvPr id="4" name="Slide Number Placeholder 3">
            <a:extLst>
              <a:ext uri="{FF2B5EF4-FFF2-40B4-BE49-F238E27FC236}">
                <a16:creationId xmlns:a16="http://schemas.microsoft.com/office/drawing/2014/main" id="{DFECB44C-F81A-4F47-BFAF-D78D09F9B90C}"/>
              </a:ext>
            </a:extLst>
          </p:cNvPr>
          <p:cNvSpPr>
            <a:spLocks noGrp="1"/>
          </p:cNvSpPr>
          <p:nvPr>
            <p:ph type="sldNum" sz="quarter" idx="12"/>
          </p:nvPr>
        </p:nvSpPr>
        <p:spPr/>
        <p:txBody>
          <a:bodyPr/>
          <a:lstStyle/>
          <a:p>
            <a:fld id="{786D7D0F-3A27-45D3-AB4A-EEE967871401}" type="slidenum">
              <a:rPr lang="en-US" smtClean="0"/>
              <a:t>8</a:t>
            </a:fld>
            <a:endParaRPr lang="en-US" dirty="0"/>
          </a:p>
        </p:txBody>
      </p:sp>
    </p:spTree>
    <p:extLst>
      <p:ext uri="{BB962C8B-B14F-4D97-AF65-F5344CB8AC3E}">
        <p14:creationId xmlns:p14="http://schemas.microsoft.com/office/powerpoint/2010/main" val="305633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F4F9-043B-4C8C-9310-07AFCEDE1BB0}"/>
              </a:ext>
            </a:extLst>
          </p:cNvPr>
          <p:cNvSpPr>
            <a:spLocks noGrp="1"/>
          </p:cNvSpPr>
          <p:nvPr>
            <p:ph type="title"/>
          </p:nvPr>
        </p:nvSpPr>
        <p:spPr/>
        <p:txBody>
          <a:bodyPr/>
          <a:lstStyle/>
          <a:p>
            <a:r>
              <a:rPr lang="en-US" sz="4200" dirty="0"/>
              <a:t>Clean Claim Guidelines – HCFA</a:t>
            </a:r>
            <a:r>
              <a:rPr lang="en-US" dirty="0"/>
              <a:t>	</a:t>
            </a:r>
          </a:p>
        </p:txBody>
      </p:sp>
      <p:pic>
        <p:nvPicPr>
          <p:cNvPr id="6" name="Content Placeholder 5">
            <a:extLst>
              <a:ext uri="{FF2B5EF4-FFF2-40B4-BE49-F238E27FC236}">
                <a16:creationId xmlns:a16="http://schemas.microsoft.com/office/drawing/2014/main" id="{49C13F6C-43D3-4436-8323-D6FD603B33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987" y="1600200"/>
            <a:ext cx="4906425" cy="4800600"/>
          </a:xfrm>
        </p:spPr>
      </p:pic>
      <p:sp>
        <p:nvSpPr>
          <p:cNvPr id="4" name="Slide Number Placeholder 3">
            <a:extLst>
              <a:ext uri="{FF2B5EF4-FFF2-40B4-BE49-F238E27FC236}">
                <a16:creationId xmlns:a16="http://schemas.microsoft.com/office/drawing/2014/main" id="{CF8A6F29-BD93-4A75-9902-147AB1DD9A73}"/>
              </a:ext>
            </a:extLst>
          </p:cNvPr>
          <p:cNvSpPr>
            <a:spLocks noGrp="1"/>
          </p:cNvSpPr>
          <p:nvPr>
            <p:ph type="sldNum" sz="quarter" idx="12"/>
          </p:nvPr>
        </p:nvSpPr>
        <p:spPr/>
        <p:txBody>
          <a:bodyPr/>
          <a:lstStyle/>
          <a:p>
            <a:fld id="{786D7D0F-3A27-45D3-AB4A-EEE967871401}" type="slidenum">
              <a:rPr lang="en-US" smtClean="0"/>
              <a:t>9</a:t>
            </a:fld>
            <a:endParaRPr lang="en-US" dirty="0"/>
          </a:p>
        </p:txBody>
      </p:sp>
    </p:spTree>
    <p:extLst>
      <p:ext uri="{BB962C8B-B14F-4D97-AF65-F5344CB8AC3E}">
        <p14:creationId xmlns:p14="http://schemas.microsoft.com/office/powerpoint/2010/main" val="652955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1" id="{FC8E0C6D-4D5E-4DE0-8A5A-FE5FB8133F31}" vid="{6FD0C8BA-9FD7-48F0-9B70-9AEE9E7CC7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463</TotalTime>
  <Words>1185</Words>
  <Application>Microsoft Office PowerPoint</Application>
  <PresentationFormat>On-screen Show (4:3)</PresentationFormat>
  <Paragraphs>98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Open Sans</vt:lpstr>
      <vt:lpstr>Times New Roman</vt:lpstr>
      <vt:lpstr>Theme1</vt:lpstr>
      <vt:lpstr>iCare Guide for Ambulance Claims Processing Overview</vt:lpstr>
      <vt:lpstr>Disclaimer:</vt:lpstr>
      <vt:lpstr>Medicare Ambulance Services</vt:lpstr>
      <vt:lpstr>Medicaid Ambulance Services</vt:lpstr>
      <vt:lpstr>Ambulance HCPCS codes and Definitions  </vt:lpstr>
      <vt:lpstr>Ambulance HCPCS codes and Definitions </vt:lpstr>
      <vt:lpstr>Ambulance Services – Modifiers </vt:lpstr>
      <vt:lpstr>Ambulance Services - Modifiers</vt:lpstr>
      <vt:lpstr>Clean Claim Guidelines – HCFA </vt:lpstr>
      <vt:lpstr>Clean Claim Guidelines – UB04 </vt:lpstr>
      <vt:lpstr>Claim Filing Limits</vt:lpstr>
      <vt:lpstr>Claims Submission </vt:lpstr>
      <vt:lpstr>Electronic Funds Transfer (EFT)  and Electronic Remittance Advice (ERA)</vt:lpstr>
      <vt:lpstr>iCare Provider Portal Access </vt:lpstr>
      <vt:lpstr>Frequently Asked Questions</vt:lpstr>
      <vt:lpstr>GENERAL CONTACT/INDIVIDUAL DEPARTMENT PHONE AND FAX NUMBERS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Burgess</dc:creator>
  <cp:lastModifiedBy>Michelle Minogue</cp:lastModifiedBy>
  <cp:revision>35</cp:revision>
  <dcterms:created xsi:type="dcterms:W3CDTF">2019-07-23T16:06:26Z</dcterms:created>
  <dcterms:modified xsi:type="dcterms:W3CDTF">2024-02-01T16:02:15Z</dcterms:modified>
</cp:coreProperties>
</file>