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21"/>
  </p:notesMasterIdLst>
  <p:sldIdLst>
    <p:sldId id="256" r:id="rId2"/>
    <p:sldId id="257" r:id="rId3"/>
    <p:sldId id="273" r:id="rId4"/>
    <p:sldId id="270" r:id="rId5"/>
    <p:sldId id="274" r:id="rId6"/>
    <p:sldId id="287" r:id="rId7"/>
    <p:sldId id="275" r:id="rId8"/>
    <p:sldId id="277" r:id="rId9"/>
    <p:sldId id="279" r:id="rId10"/>
    <p:sldId id="278" r:id="rId11"/>
    <p:sldId id="280" r:id="rId12"/>
    <p:sldId id="281" r:id="rId13"/>
    <p:sldId id="282" r:id="rId14"/>
    <p:sldId id="283" r:id="rId15"/>
    <p:sldId id="284" r:id="rId16"/>
    <p:sldId id="285" r:id="rId17"/>
    <p:sldId id="289" r:id="rId18"/>
    <p:sldId id="288" r:id="rId19"/>
    <p:sldId id="286" r:id="rId20"/>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1560" y="10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9098D6C7-F04E-461F-BD25-A278E967AA16}" type="datetimeFigureOut">
              <a:rPr lang="en-US" smtClean="0"/>
              <a:t>11/16/2023</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DADF8CD0-B1F2-4DDB-BBA7-F598749A03B3}" type="slidenum">
              <a:rPr lang="en-US" smtClean="0"/>
              <a:t>‹#›</a:t>
            </a:fld>
            <a:endParaRPr lang="en-US"/>
          </a:p>
        </p:txBody>
      </p:sp>
    </p:spTree>
    <p:extLst>
      <p:ext uri="{BB962C8B-B14F-4D97-AF65-F5344CB8AC3E}">
        <p14:creationId xmlns:p14="http://schemas.microsoft.com/office/powerpoint/2010/main" val="789523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1BD43AA-2374-4666-98C7-70B96DEA8616}" type="datetime1">
              <a:rPr lang="en-US" smtClean="0"/>
              <a:t>11/16/2023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6EF633C-397B-4ADC-8990-580AD2E4E91A}" type="datetime1">
              <a:rPr lang="en-US" smtClean="0"/>
              <a:t>11/16/2023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D7677F0-AD81-4C19-8270-4FA6D9908612}" type="datetime1">
              <a:rPr lang="en-US" smtClean="0"/>
              <a:t>11/16/2023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D759DEC-2B7E-49EF-922F-2D5E3F2898C1}" type="datetime1">
              <a:rPr lang="en-US" smtClean="0"/>
              <a:t>11/16/2023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2814A3-72A7-4955-B92E-BFB72E639926}" type="datetime1">
              <a:rPr lang="en-US" smtClean="0"/>
              <a:t>11/16/2023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4196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824329D-B14C-4B1D-84C6-0E2FC09FBCF4}" type="datetime1">
              <a:rPr lang="en-US" smtClean="0"/>
              <a:t>11/16/2023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7F266DA-BDFC-46C3-9FE1-59008DAA3B40}" type="datetime1">
              <a:rPr lang="en-US" smtClean="0"/>
              <a:t>11/16/2023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13054B99-7257-489E-9E0B-860E17932C98}" type="datetime1">
              <a:rPr lang="en-US" smtClean="0"/>
              <a:t>11/16/2023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930D9-2D74-4377-AD66-AA3546CA582A}" type="datetime1">
              <a:rPr lang="en-US" smtClean="0"/>
              <a:t>11/16/2023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93DDA2D-996B-4A5E-B601-FDB4348C6E21}" type="datetime1">
              <a:rPr lang="en-US" smtClean="0"/>
              <a:t>11/16/2023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Picture Placeholder 2"/>
          <p:cNvSpPr>
            <a:spLocks noGrp="1"/>
          </p:cNvSpPr>
          <p:nvPr>
            <p:ph type="pic" idx="1"/>
          </p:nvPr>
        </p:nvSpPr>
        <p:spPr>
          <a:xfrm>
            <a:off x="0" y="0"/>
            <a:ext cx="8458200" cy="5486400"/>
          </a:xfrm>
        </p:spPr>
        <p:txBody>
          <a:bodyPr/>
          <a:lstStyle>
            <a:lvl1pPr marL="0" indent="0">
              <a:buNone/>
              <a:defRPr sz="32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C08DBEF4-AB3E-4416-B915-FD55617A9298}" type="datetime1">
              <a:rPr lang="en-US" smtClean="0"/>
              <a:t>11/16/2023</a:t>
            </a:fld>
            <a:endParaRPr lang="en-US" dirty="0"/>
          </a:p>
        </p:txBody>
      </p:sp>
      <p:sp>
        <p:nvSpPr>
          <p:cNvPr id="9" name="Slide Number Placeholder 8"/>
          <p:cNvSpPr>
            <a:spLocks noGrp="1"/>
          </p:cNvSpPr>
          <p:nvPr>
            <p:ph type="sldNum" sz="quarter" idx="11"/>
          </p:nvPr>
        </p:nvSpPr>
        <p:spPr/>
        <p:txBody>
          <a:bodyPr/>
          <a:lstStyle/>
          <a:p>
            <a:fld id="{786D7D0F-3A27-45D3-AB4A-EEE967871401}"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86D7D0F-3A27-45D3-AB4A-EEE967871401}"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DCE3B5E-87A1-4FFD-9E77-DE7F922BC303}" type="datetime1">
              <a:rPr lang="en-US" smtClean="0"/>
              <a:t>11/16/2023</a:t>
            </a:fld>
            <a:endParaRPr lang="en-US" dirty="0"/>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Open Sans" panose="020B0606030504020204" pitchFamily="34" charset="0"/>
          <a:ea typeface="Open Sans" panose="020B0606030504020204" pitchFamily="34" charset="0"/>
          <a:cs typeface="Open Sans" panose="020B0606030504020204" pitchFamily="34" charset="0"/>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b43qnxtreg3.cishoc.com:12900/QNXTALL/QNXT/QMember/master/membermain.aspxhttps:/www.icarehealthplan.org/Prior-Authorization.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forwardhealth.wi.gov/kw/pdf/2020-31.pdf" TargetMode="External"/><Relationship Id="rId7" Type="http://schemas.openxmlformats.org/officeDocument/2006/relationships/hyperlink" Target="https://www.dhs.wisconsin.gov/evv/training.htm" TargetMode="External"/><Relationship Id="rId2" Type="http://schemas.openxmlformats.org/officeDocument/2006/relationships/hyperlink" Target="EVV%20webpage:%20https:/www.dhs.wisconsin.gov/evv/index.htm" TargetMode="External"/><Relationship Id="rId1" Type="http://schemas.openxmlformats.org/officeDocument/2006/relationships/slideLayout" Target="../slideLayouts/slideLayout2.xml"/><Relationship Id="rId6" Type="http://schemas.openxmlformats.org/officeDocument/2006/relationships/hyperlink" Target="https://www.forwardhealth.wi.gov/" TargetMode="External"/><Relationship Id="rId5" Type="http://schemas.openxmlformats.org/officeDocument/2006/relationships/hyperlink" Target="https://www.dhs.wisconsin.gov/evv/faq.htm" TargetMode="External"/><Relationship Id="rId4" Type="http://schemas.openxmlformats.org/officeDocument/2006/relationships/hyperlink" Target="https://www.dhs.wisconsin.gov/evv/providers.ht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forwardhealth.wi.gov/kw/pdf/2020-32.pdf" TargetMode="External"/><Relationship Id="rId2" Type="http://schemas.openxmlformats.org/officeDocument/2006/relationships/hyperlink" Target="https://www.forwardhealth.wi.gov/kw/pdf/2020-31.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74162-DB01-4059-A83F-D9DAA732532A}"/>
              </a:ext>
            </a:extLst>
          </p:cNvPr>
          <p:cNvSpPr>
            <a:spLocks noGrp="1"/>
          </p:cNvSpPr>
          <p:nvPr>
            <p:ph type="ctrTitle"/>
          </p:nvPr>
        </p:nvSpPr>
        <p:spPr/>
        <p:txBody>
          <a:bodyPr/>
          <a:lstStyle/>
          <a:p>
            <a:r>
              <a:rPr lang="en-US" sz="4000" dirty="0"/>
              <a:t>Electronic Visit Verification</a:t>
            </a:r>
          </a:p>
        </p:txBody>
      </p:sp>
      <p:sp>
        <p:nvSpPr>
          <p:cNvPr id="3" name="Subtitle 2">
            <a:extLst>
              <a:ext uri="{FF2B5EF4-FFF2-40B4-BE49-F238E27FC236}">
                <a16:creationId xmlns:a16="http://schemas.microsoft.com/office/drawing/2014/main" id="{645E87EB-1845-4E1F-B7E6-2A316847120F}"/>
              </a:ext>
            </a:extLst>
          </p:cNvPr>
          <p:cNvSpPr>
            <a:spLocks noGrp="1"/>
          </p:cNvSpPr>
          <p:nvPr>
            <p:ph type="subTitle" idx="1"/>
          </p:nvPr>
        </p:nvSpPr>
        <p:spPr/>
        <p:txBody>
          <a:bodyPr/>
          <a:lstStyle/>
          <a:p>
            <a:r>
              <a:rPr lang="en-US" dirty="0"/>
              <a:t>Overview</a:t>
            </a:r>
          </a:p>
        </p:txBody>
      </p:sp>
      <p:sp>
        <p:nvSpPr>
          <p:cNvPr id="4" name="Slide Number Placeholder 3">
            <a:extLst>
              <a:ext uri="{FF2B5EF4-FFF2-40B4-BE49-F238E27FC236}">
                <a16:creationId xmlns:a16="http://schemas.microsoft.com/office/drawing/2014/main" id="{9E674729-5763-405D-914A-074862DCF2C4}"/>
              </a:ext>
            </a:extLst>
          </p:cNvPr>
          <p:cNvSpPr>
            <a:spLocks noGrp="1"/>
          </p:cNvSpPr>
          <p:nvPr>
            <p:ph type="sldNum" sz="quarter" idx="12"/>
          </p:nvPr>
        </p:nvSpPr>
        <p:spPr/>
        <p:txBody>
          <a:bodyPr/>
          <a:lstStyle/>
          <a:p>
            <a:fld id="{786D7D0F-3A27-45D3-AB4A-EEE967871401}" type="slidenum">
              <a:rPr lang="en-US" smtClean="0"/>
              <a:t>1</a:t>
            </a:fld>
            <a:endParaRPr lang="en-US" dirty="0"/>
          </a:p>
        </p:txBody>
      </p:sp>
      <p:pic>
        <p:nvPicPr>
          <p:cNvPr id="5" name="Picture 4">
            <a:extLst>
              <a:ext uri="{FF2B5EF4-FFF2-40B4-BE49-F238E27FC236}">
                <a16:creationId xmlns:a16="http://schemas.microsoft.com/office/drawing/2014/main" id="{63726763-C80C-4550-BD61-E3834367E1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0" y="762000"/>
            <a:ext cx="4572000" cy="2057400"/>
          </a:xfrm>
          <a:prstGeom prst="rect">
            <a:avLst/>
          </a:prstGeom>
        </p:spPr>
      </p:pic>
      <p:sp>
        <p:nvSpPr>
          <p:cNvPr id="6" name="Footer Placeholder 5">
            <a:extLst>
              <a:ext uri="{FF2B5EF4-FFF2-40B4-BE49-F238E27FC236}">
                <a16:creationId xmlns:a16="http://schemas.microsoft.com/office/drawing/2014/main" id="{8A1D1BD7-CEF6-46F9-8755-0663EF50A738}"/>
              </a:ext>
            </a:extLst>
          </p:cNvPr>
          <p:cNvSpPr>
            <a:spLocks noGrp="1"/>
          </p:cNvSpPr>
          <p:nvPr>
            <p:ph type="ftr" sz="quarter" idx="11"/>
          </p:nvPr>
        </p:nvSpPr>
        <p:spPr/>
        <p:txBody>
          <a:bodyPr/>
          <a:lstStyle/>
          <a:p>
            <a:r>
              <a:rPr lang="en-US" dirty="0"/>
              <a:t>Update November 16, 2023</a:t>
            </a:r>
          </a:p>
        </p:txBody>
      </p:sp>
    </p:spTree>
    <p:extLst>
      <p:ext uri="{BB962C8B-B14F-4D97-AF65-F5344CB8AC3E}">
        <p14:creationId xmlns:p14="http://schemas.microsoft.com/office/powerpoint/2010/main" val="2485827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5AC4A-AFAA-446A-8938-312BA8C6AEAF}"/>
              </a:ext>
            </a:extLst>
          </p:cNvPr>
          <p:cNvSpPr>
            <a:spLocks noGrp="1"/>
          </p:cNvSpPr>
          <p:nvPr>
            <p:ph type="title"/>
          </p:nvPr>
        </p:nvSpPr>
        <p:spPr/>
        <p:txBody>
          <a:bodyPr/>
          <a:lstStyle/>
          <a:p>
            <a:r>
              <a:rPr lang="en-US" b="1" i="1" dirty="0"/>
              <a:t>Corrections</a:t>
            </a:r>
            <a:r>
              <a:rPr lang="en-US" b="1" dirty="0"/>
              <a:t> </a:t>
            </a:r>
            <a:endParaRPr lang="en-US" dirty="0"/>
          </a:p>
        </p:txBody>
      </p:sp>
      <p:sp>
        <p:nvSpPr>
          <p:cNvPr id="3" name="Content Placeholder 2">
            <a:extLst>
              <a:ext uri="{FF2B5EF4-FFF2-40B4-BE49-F238E27FC236}">
                <a16:creationId xmlns:a16="http://schemas.microsoft.com/office/drawing/2014/main" id="{EC485FE3-72C2-40AE-84E6-CBE58F9DF2E0}"/>
              </a:ext>
            </a:extLst>
          </p:cNvPr>
          <p:cNvSpPr>
            <a:spLocks noGrp="1"/>
          </p:cNvSpPr>
          <p:nvPr>
            <p:ph idx="1"/>
          </p:nvPr>
        </p:nvSpPr>
        <p:spPr>
          <a:xfrm>
            <a:off x="457200" y="1493838"/>
            <a:ext cx="7620000" cy="4800600"/>
          </a:xfrm>
        </p:spPr>
        <p:txBody>
          <a:bodyPr>
            <a:normAutofit fontScale="92500"/>
          </a:bodyPr>
          <a:lstStyle/>
          <a:p>
            <a:r>
              <a:rPr lang="en-US" dirty="0"/>
              <a:t>In addition to manually entering visits, administrative users of DHS EVV may correct </a:t>
            </a:r>
            <a:r>
              <a:rPr lang="en-US" u="sng" dirty="0"/>
              <a:t>exceptions </a:t>
            </a:r>
            <a:r>
              <a:rPr lang="en-US" dirty="0"/>
              <a:t>for valid EVV data. In the DHS-provided EVV, provider agencies will be able to identify exceptions that are preventing visit data from being validated and log in to the </a:t>
            </a:r>
            <a:r>
              <a:rPr lang="en-US" dirty="0" err="1"/>
              <a:t>Sandata</a:t>
            </a:r>
            <a:r>
              <a:rPr lang="en-US" dirty="0"/>
              <a:t> Provider Agency EVV portal to acknowledge or correct them </a:t>
            </a:r>
          </a:p>
          <a:p>
            <a:r>
              <a:rPr lang="en-US" dirty="0"/>
              <a:t>All corrections to EVV visit information, including those made through an alternate EVV system, require an associated reason code to explain why the EVV data was created or changed. Corrections applied to the EVV data will be monitored by DHS. The provider agency must retain and maintain paper documentation of the reason for the correction, per the Centers for Medicare &amp; Medicaid Services. The DHS Office of the Inspector General will be closely monitoring corrected exceptions for valid EVV data </a:t>
            </a:r>
          </a:p>
        </p:txBody>
      </p:sp>
      <p:sp>
        <p:nvSpPr>
          <p:cNvPr id="4" name="Slide Number Placeholder 3">
            <a:extLst>
              <a:ext uri="{FF2B5EF4-FFF2-40B4-BE49-F238E27FC236}">
                <a16:creationId xmlns:a16="http://schemas.microsoft.com/office/drawing/2014/main" id="{6DEC5FF0-8BC2-4D42-B9B8-A7A54ACFBFFE}"/>
              </a:ext>
            </a:extLst>
          </p:cNvPr>
          <p:cNvSpPr>
            <a:spLocks noGrp="1"/>
          </p:cNvSpPr>
          <p:nvPr>
            <p:ph type="sldNum" sz="quarter" idx="12"/>
          </p:nvPr>
        </p:nvSpPr>
        <p:spPr/>
        <p:txBody>
          <a:bodyPr/>
          <a:lstStyle/>
          <a:p>
            <a:fld id="{786D7D0F-3A27-45D3-AB4A-EEE967871401}" type="slidenum">
              <a:rPr lang="en-US" smtClean="0"/>
              <a:t>10</a:t>
            </a:fld>
            <a:endParaRPr lang="en-US" dirty="0"/>
          </a:p>
        </p:txBody>
      </p:sp>
    </p:spTree>
    <p:extLst>
      <p:ext uri="{BB962C8B-B14F-4D97-AF65-F5344CB8AC3E}">
        <p14:creationId xmlns:p14="http://schemas.microsoft.com/office/powerpoint/2010/main" val="908847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8560-6E67-424C-AC5E-D3385DC568F3}"/>
              </a:ext>
            </a:extLst>
          </p:cNvPr>
          <p:cNvSpPr>
            <a:spLocks noGrp="1"/>
          </p:cNvSpPr>
          <p:nvPr>
            <p:ph type="title"/>
          </p:nvPr>
        </p:nvSpPr>
        <p:spPr/>
        <p:txBody>
          <a:bodyPr/>
          <a:lstStyle/>
          <a:p>
            <a:r>
              <a:rPr lang="en-US" b="1" i="1" dirty="0"/>
              <a:t>Live-in Workers</a:t>
            </a:r>
            <a:r>
              <a:rPr lang="en-US" dirty="0"/>
              <a:t>	</a:t>
            </a:r>
          </a:p>
        </p:txBody>
      </p:sp>
      <p:sp>
        <p:nvSpPr>
          <p:cNvPr id="3" name="Content Placeholder 2">
            <a:extLst>
              <a:ext uri="{FF2B5EF4-FFF2-40B4-BE49-F238E27FC236}">
                <a16:creationId xmlns:a16="http://schemas.microsoft.com/office/drawing/2014/main" id="{15CA8D0A-4328-4DF5-BF32-93B9BB4EA6EF}"/>
              </a:ext>
            </a:extLst>
          </p:cNvPr>
          <p:cNvSpPr>
            <a:spLocks noGrp="1"/>
          </p:cNvSpPr>
          <p:nvPr>
            <p:ph idx="1"/>
          </p:nvPr>
        </p:nvSpPr>
        <p:spPr/>
        <p:txBody>
          <a:bodyPr>
            <a:normAutofit fontScale="70000" lnSpcReduction="20000"/>
          </a:bodyPr>
          <a:lstStyle/>
          <a:p>
            <a:pPr marL="114300" indent="0">
              <a:buNone/>
            </a:pPr>
            <a:r>
              <a:rPr lang="en-US" dirty="0"/>
              <a:t>Because of the unique situations of their work, live-in workers are not required by DHS or </a:t>
            </a:r>
            <a:r>
              <a:rPr lang="en-US" i="1" dirty="0"/>
              <a:t>i</a:t>
            </a:r>
            <a:r>
              <a:rPr lang="en-US" dirty="0"/>
              <a:t>Care to use EVV </a:t>
            </a:r>
          </a:p>
          <a:p>
            <a:r>
              <a:rPr lang="en-US" dirty="0"/>
              <a:t>For the purposes of EVV, a live-in worker is a worker who permanently resides in the same residence as the member or participant receiving services. Permanent residency is determined by the worker being able to produce one of the following documents that shows the worker’s name and current residential address: </a:t>
            </a:r>
          </a:p>
          <a:p>
            <a:r>
              <a:rPr lang="en-US" dirty="0"/>
              <a:t>Current and valid State of Wisconsin driver’s license or state ID card </a:t>
            </a:r>
          </a:p>
          <a:p>
            <a:r>
              <a:rPr lang="en-US" dirty="0"/>
              <a:t>Other official ID card or license issued by a Wisconsin governmental body or unit </a:t>
            </a:r>
          </a:p>
          <a:p>
            <a:r>
              <a:rPr lang="en-US" dirty="0"/>
              <a:t>Real estate tax bill or receipt for the current year </a:t>
            </a:r>
          </a:p>
          <a:p>
            <a:r>
              <a:rPr lang="en-US" dirty="0"/>
              <a:t>Residential lease for the current year </a:t>
            </a:r>
          </a:p>
          <a:p>
            <a:r>
              <a:rPr lang="en-US" dirty="0"/>
              <a:t>Check or other document issued by a unit of government within the last three months </a:t>
            </a:r>
          </a:p>
          <a:p>
            <a:endParaRPr lang="en-US" dirty="0"/>
          </a:p>
          <a:p>
            <a:r>
              <a:rPr lang="en-US" dirty="0"/>
              <a:t>If none of the above documents are available, the worker may instead produce </a:t>
            </a:r>
            <a:r>
              <a:rPr lang="en-US" b="1" dirty="0"/>
              <a:t>two </a:t>
            </a:r>
            <a:r>
              <a:rPr lang="en-US" dirty="0"/>
              <a:t>of the following types of documents that show the worker’s name and current residential address: </a:t>
            </a:r>
          </a:p>
          <a:p>
            <a:r>
              <a:rPr lang="en-US" dirty="0"/>
              <a:t>Current gas, electric, or phone service statement </a:t>
            </a:r>
          </a:p>
          <a:p>
            <a:r>
              <a:rPr lang="en-US" dirty="0"/>
              <a:t>Current or past month’s bank statement </a:t>
            </a:r>
          </a:p>
          <a:p>
            <a:r>
              <a:rPr lang="en-US" dirty="0"/>
              <a:t>Current or past month’s paycheck or paystub </a:t>
            </a:r>
          </a:p>
          <a:p>
            <a:pPr marL="114300" indent="0">
              <a:buNone/>
            </a:pPr>
            <a:r>
              <a:rPr lang="en-US" dirty="0"/>
              <a:t> </a:t>
            </a:r>
          </a:p>
        </p:txBody>
      </p:sp>
      <p:sp>
        <p:nvSpPr>
          <p:cNvPr id="4" name="Slide Number Placeholder 3">
            <a:extLst>
              <a:ext uri="{FF2B5EF4-FFF2-40B4-BE49-F238E27FC236}">
                <a16:creationId xmlns:a16="http://schemas.microsoft.com/office/drawing/2014/main" id="{0473FA03-8CAB-45A9-AD80-5ED69D57B23C}"/>
              </a:ext>
            </a:extLst>
          </p:cNvPr>
          <p:cNvSpPr>
            <a:spLocks noGrp="1"/>
          </p:cNvSpPr>
          <p:nvPr>
            <p:ph type="sldNum" sz="quarter" idx="12"/>
          </p:nvPr>
        </p:nvSpPr>
        <p:spPr/>
        <p:txBody>
          <a:bodyPr/>
          <a:lstStyle/>
          <a:p>
            <a:fld id="{786D7D0F-3A27-45D3-AB4A-EEE967871401}" type="slidenum">
              <a:rPr lang="en-US" smtClean="0"/>
              <a:t>11</a:t>
            </a:fld>
            <a:endParaRPr lang="en-US" dirty="0"/>
          </a:p>
        </p:txBody>
      </p:sp>
    </p:spTree>
    <p:extLst>
      <p:ext uri="{BB962C8B-B14F-4D97-AF65-F5344CB8AC3E}">
        <p14:creationId xmlns:p14="http://schemas.microsoft.com/office/powerpoint/2010/main" val="3334112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C5277-E6B3-49DE-90E3-85B2382BFD4D}"/>
              </a:ext>
            </a:extLst>
          </p:cNvPr>
          <p:cNvSpPr>
            <a:spLocks noGrp="1"/>
          </p:cNvSpPr>
          <p:nvPr>
            <p:ph type="title"/>
          </p:nvPr>
        </p:nvSpPr>
        <p:spPr/>
        <p:txBody>
          <a:bodyPr/>
          <a:lstStyle/>
          <a:p>
            <a:r>
              <a:rPr lang="en-US" b="1" i="1" dirty="0"/>
              <a:t>Live-in Workers Cont.</a:t>
            </a:r>
          </a:p>
        </p:txBody>
      </p:sp>
      <p:sp>
        <p:nvSpPr>
          <p:cNvPr id="3" name="Content Placeholder 2">
            <a:extLst>
              <a:ext uri="{FF2B5EF4-FFF2-40B4-BE49-F238E27FC236}">
                <a16:creationId xmlns:a16="http://schemas.microsoft.com/office/drawing/2014/main" id="{4BE7734C-4E0C-42AB-90C5-2F68182A5FD3}"/>
              </a:ext>
            </a:extLst>
          </p:cNvPr>
          <p:cNvSpPr>
            <a:spLocks noGrp="1"/>
          </p:cNvSpPr>
          <p:nvPr>
            <p:ph idx="1"/>
          </p:nvPr>
        </p:nvSpPr>
        <p:spPr/>
        <p:txBody>
          <a:bodyPr>
            <a:normAutofit fontScale="92500" lnSpcReduction="20000"/>
          </a:bodyPr>
          <a:lstStyle/>
          <a:p>
            <a:pPr marL="114300" indent="0">
              <a:buNone/>
            </a:pPr>
            <a:r>
              <a:rPr lang="en-US" dirty="0"/>
              <a:t>Additionally, a person could be considered a live-in worker if both of the following criteria are met and the documentation above is provided: </a:t>
            </a:r>
          </a:p>
          <a:p>
            <a:r>
              <a:rPr lang="en-US" dirty="0"/>
              <a:t>The worker permanently resides in a two-residence dwelling such as a side-by-side duplex or upper-and-lower home where the member or participant receiving services lives in the other half of the dwelling</a:t>
            </a:r>
          </a:p>
          <a:p>
            <a:r>
              <a:rPr lang="en-US" dirty="0"/>
              <a:t>The worker is a relative of the member or participant receiving services. A relative is defined as a person related, of any degree, by blood, adoption, or marriage, to the member or participant</a:t>
            </a:r>
          </a:p>
          <a:p>
            <a:endParaRPr lang="en-US" dirty="0"/>
          </a:p>
          <a:p>
            <a:pPr marL="114300" indent="0">
              <a:buNone/>
            </a:pPr>
            <a:r>
              <a:rPr lang="en-US" dirty="0"/>
              <a:t>Note: Live-in worker status must be established between each member/ participant and worker. When a worker provides services to more than one member with whom they permanently reside, live-in worker status must be validated for each member</a:t>
            </a:r>
          </a:p>
        </p:txBody>
      </p:sp>
      <p:sp>
        <p:nvSpPr>
          <p:cNvPr id="4" name="Slide Number Placeholder 3">
            <a:extLst>
              <a:ext uri="{FF2B5EF4-FFF2-40B4-BE49-F238E27FC236}">
                <a16:creationId xmlns:a16="http://schemas.microsoft.com/office/drawing/2014/main" id="{F6DD31AB-2182-44BE-901C-79D4DC089010}"/>
              </a:ext>
            </a:extLst>
          </p:cNvPr>
          <p:cNvSpPr>
            <a:spLocks noGrp="1"/>
          </p:cNvSpPr>
          <p:nvPr>
            <p:ph type="sldNum" sz="quarter" idx="12"/>
          </p:nvPr>
        </p:nvSpPr>
        <p:spPr/>
        <p:txBody>
          <a:bodyPr/>
          <a:lstStyle/>
          <a:p>
            <a:fld id="{786D7D0F-3A27-45D3-AB4A-EEE967871401}" type="slidenum">
              <a:rPr lang="en-US" smtClean="0"/>
              <a:t>12</a:t>
            </a:fld>
            <a:endParaRPr lang="en-US" dirty="0"/>
          </a:p>
        </p:txBody>
      </p:sp>
    </p:spTree>
    <p:extLst>
      <p:ext uri="{BB962C8B-B14F-4D97-AF65-F5344CB8AC3E}">
        <p14:creationId xmlns:p14="http://schemas.microsoft.com/office/powerpoint/2010/main" val="2664645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2782-9885-4852-8805-B856FAB3C86E}"/>
              </a:ext>
            </a:extLst>
          </p:cNvPr>
          <p:cNvSpPr>
            <a:spLocks noGrp="1"/>
          </p:cNvSpPr>
          <p:nvPr>
            <p:ph type="title"/>
          </p:nvPr>
        </p:nvSpPr>
        <p:spPr/>
        <p:txBody>
          <a:bodyPr/>
          <a:lstStyle/>
          <a:p>
            <a:r>
              <a:rPr lang="en-US" b="1" i="1" dirty="0"/>
              <a:t>Live-in Workers Cont.</a:t>
            </a:r>
          </a:p>
        </p:txBody>
      </p:sp>
      <p:sp>
        <p:nvSpPr>
          <p:cNvPr id="3" name="Content Placeholder 2">
            <a:extLst>
              <a:ext uri="{FF2B5EF4-FFF2-40B4-BE49-F238E27FC236}">
                <a16:creationId xmlns:a16="http://schemas.microsoft.com/office/drawing/2014/main" id="{6E2D60B4-2ACB-4000-BAC2-B31A63A7F470}"/>
              </a:ext>
            </a:extLst>
          </p:cNvPr>
          <p:cNvSpPr>
            <a:spLocks noGrp="1"/>
          </p:cNvSpPr>
          <p:nvPr>
            <p:ph idx="1"/>
          </p:nvPr>
        </p:nvSpPr>
        <p:spPr/>
        <p:txBody>
          <a:bodyPr>
            <a:normAutofit fontScale="70000" lnSpcReduction="20000"/>
          </a:bodyPr>
          <a:lstStyle/>
          <a:p>
            <a:r>
              <a:rPr lang="en-US" dirty="0"/>
              <a:t>Live-in workers’ permanent residency status must be verified at least annually by the provider agency. An Electronic Visit Verification Live-In Worker Identification form, F-02717 (10/2020), which is available on </a:t>
            </a:r>
            <a:r>
              <a:rPr lang="en-US" i="1" dirty="0"/>
              <a:t>i</a:t>
            </a:r>
            <a:r>
              <a:rPr lang="en-US" dirty="0"/>
              <a:t>Care’s </a:t>
            </a:r>
            <a:r>
              <a:rPr lang="en-US" dirty="0">
                <a:solidFill>
                  <a:srgbClr val="0070C0"/>
                </a:solidFill>
                <a:hlinkClick r:id="rId2">
                  <a:extLst>
                    <a:ext uri="{A12FA001-AC4F-418D-AE19-62706E023703}">
                      <ahyp:hlinkClr xmlns:ahyp="http://schemas.microsoft.com/office/drawing/2018/hyperlinkcolor" val="tx"/>
                    </a:ext>
                  </a:extLst>
                </a:hlinkClick>
              </a:rPr>
              <a:t>website</a:t>
            </a:r>
            <a:r>
              <a:rPr lang="en-US" dirty="0">
                <a:solidFill>
                  <a:srgbClr val="0070C0"/>
                </a:solidFill>
              </a:rPr>
              <a:t> </a:t>
            </a:r>
            <a:r>
              <a:rPr lang="en-US" dirty="0"/>
              <a:t>under Prior Authorization Documents, the DHS website, and the ForwardHealth Portal</a:t>
            </a:r>
          </a:p>
          <a:p>
            <a:pPr lvl="1"/>
            <a:r>
              <a:rPr lang="en-US" dirty="0"/>
              <a:t>Agencies must submit this form along with the Prior Authorization Request or Service Request Form for Personal Care Worker (PCW) or Supportive Home Care for live-in workers, with supporting documentation, to meet the residency verification requirement. Completed forms and supporting documentation must be retained by the provider agency according to program document retention requirements</a:t>
            </a:r>
          </a:p>
          <a:p>
            <a:pPr marL="114300" indent="0">
              <a:buNone/>
            </a:pPr>
            <a:endParaRPr lang="en-US" dirty="0"/>
          </a:p>
          <a:p>
            <a:r>
              <a:rPr lang="en-US" dirty="0"/>
              <a:t>During the Soft Launch, </a:t>
            </a:r>
            <a:r>
              <a:rPr lang="en-US" i="1" dirty="0"/>
              <a:t>i</a:t>
            </a:r>
            <a:r>
              <a:rPr lang="en-US" dirty="0"/>
              <a:t>Care will not deny prior authorization/service requests for live-in workers due to insufficient live-in worker documentation</a:t>
            </a:r>
          </a:p>
          <a:p>
            <a:r>
              <a:rPr lang="en-US" dirty="0"/>
              <a:t>After Hard Launch, </a:t>
            </a:r>
            <a:r>
              <a:rPr lang="en-US" i="1" dirty="0"/>
              <a:t>i</a:t>
            </a:r>
            <a:r>
              <a:rPr lang="en-US" dirty="0"/>
              <a:t>Care will require the F-02717 form to approve all prior authorization/service requests indicating a worker’s residence is the same as the member/participant</a:t>
            </a:r>
          </a:p>
          <a:p>
            <a:pPr marL="114300" indent="0">
              <a:buNone/>
            </a:pPr>
            <a:endParaRPr lang="en-US" dirty="0"/>
          </a:p>
          <a:p>
            <a:pPr marL="114300" indent="0">
              <a:buNone/>
            </a:pPr>
            <a:r>
              <a:rPr lang="en-US" b="1" i="1" dirty="0"/>
              <a:t>Live-in Worker Claims </a:t>
            </a:r>
            <a:endParaRPr lang="en-US" dirty="0"/>
          </a:p>
          <a:p>
            <a:r>
              <a:rPr lang="en-US" dirty="0"/>
              <a:t>Once a Prior Authorization/Service Request is on file with a live-in worker identified, claims for services provided by a live-in worker must include the modifier KX. Using the modifier KX will prevent the claim from denying due to lack of EVV data. HMO, MCO, and IRIS providers should follow policies for those payers</a:t>
            </a:r>
          </a:p>
        </p:txBody>
      </p:sp>
      <p:sp>
        <p:nvSpPr>
          <p:cNvPr id="4" name="Slide Number Placeholder 3">
            <a:extLst>
              <a:ext uri="{FF2B5EF4-FFF2-40B4-BE49-F238E27FC236}">
                <a16:creationId xmlns:a16="http://schemas.microsoft.com/office/drawing/2014/main" id="{BAF0F35F-FDAF-43D4-981A-DDFAB5FA33D4}"/>
              </a:ext>
            </a:extLst>
          </p:cNvPr>
          <p:cNvSpPr>
            <a:spLocks noGrp="1"/>
          </p:cNvSpPr>
          <p:nvPr>
            <p:ph type="sldNum" sz="quarter" idx="12"/>
          </p:nvPr>
        </p:nvSpPr>
        <p:spPr/>
        <p:txBody>
          <a:bodyPr/>
          <a:lstStyle/>
          <a:p>
            <a:fld id="{786D7D0F-3A27-45D3-AB4A-EEE967871401}" type="slidenum">
              <a:rPr lang="en-US" smtClean="0"/>
              <a:t>13</a:t>
            </a:fld>
            <a:endParaRPr lang="en-US" dirty="0"/>
          </a:p>
        </p:txBody>
      </p:sp>
    </p:spTree>
    <p:extLst>
      <p:ext uri="{BB962C8B-B14F-4D97-AF65-F5344CB8AC3E}">
        <p14:creationId xmlns:p14="http://schemas.microsoft.com/office/powerpoint/2010/main" val="2105350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8E2C4-AFA0-4004-A5FF-76557847D813}"/>
              </a:ext>
            </a:extLst>
          </p:cNvPr>
          <p:cNvSpPr>
            <a:spLocks noGrp="1"/>
          </p:cNvSpPr>
          <p:nvPr>
            <p:ph type="title"/>
          </p:nvPr>
        </p:nvSpPr>
        <p:spPr/>
        <p:txBody>
          <a:bodyPr/>
          <a:lstStyle/>
          <a:p>
            <a:r>
              <a:rPr lang="en-US" b="1" i="1" dirty="0"/>
              <a:t>Visits Lasting Longer Than 24 Hours </a:t>
            </a:r>
            <a:endParaRPr lang="en-US" i="1" dirty="0"/>
          </a:p>
        </p:txBody>
      </p:sp>
      <p:sp>
        <p:nvSpPr>
          <p:cNvPr id="3" name="Content Placeholder 2">
            <a:extLst>
              <a:ext uri="{FF2B5EF4-FFF2-40B4-BE49-F238E27FC236}">
                <a16:creationId xmlns:a16="http://schemas.microsoft.com/office/drawing/2014/main" id="{0C8C41F4-7ABC-4371-80F7-A646438193D1}"/>
              </a:ext>
            </a:extLst>
          </p:cNvPr>
          <p:cNvSpPr>
            <a:spLocks noGrp="1"/>
          </p:cNvSpPr>
          <p:nvPr>
            <p:ph idx="1"/>
          </p:nvPr>
        </p:nvSpPr>
        <p:spPr/>
        <p:txBody>
          <a:bodyPr/>
          <a:lstStyle/>
          <a:p>
            <a:r>
              <a:rPr lang="en-US" dirty="0"/>
              <a:t>When providing continuous services lasting more than 24 hours, workers are required to check out and check back in again at least once every 24 hours </a:t>
            </a:r>
          </a:p>
          <a:p>
            <a:r>
              <a:rPr lang="en-US" dirty="0"/>
              <a:t>Note: The DHS EVV system will automatically check out a worker after 25 hours. For this reason, visits that last longer than 25 continuous hours will require a worker to check in again to continue the visit </a:t>
            </a:r>
          </a:p>
          <a:p>
            <a:r>
              <a:rPr lang="en-US" dirty="0"/>
              <a:t>Alternate EVV systems may not be subject to these limitations </a:t>
            </a:r>
          </a:p>
        </p:txBody>
      </p:sp>
      <p:sp>
        <p:nvSpPr>
          <p:cNvPr id="4" name="Slide Number Placeholder 3">
            <a:extLst>
              <a:ext uri="{FF2B5EF4-FFF2-40B4-BE49-F238E27FC236}">
                <a16:creationId xmlns:a16="http://schemas.microsoft.com/office/drawing/2014/main" id="{7B71EA9B-53DE-499B-9F00-F756435091EF}"/>
              </a:ext>
            </a:extLst>
          </p:cNvPr>
          <p:cNvSpPr>
            <a:spLocks noGrp="1"/>
          </p:cNvSpPr>
          <p:nvPr>
            <p:ph type="sldNum" sz="quarter" idx="12"/>
          </p:nvPr>
        </p:nvSpPr>
        <p:spPr/>
        <p:txBody>
          <a:bodyPr/>
          <a:lstStyle/>
          <a:p>
            <a:fld id="{786D7D0F-3A27-45D3-AB4A-EEE967871401}" type="slidenum">
              <a:rPr lang="en-US" smtClean="0"/>
              <a:t>14</a:t>
            </a:fld>
            <a:endParaRPr lang="en-US" dirty="0"/>
          </a:p>
        </p:txBody>
      </p:sp>
    </p:spTree>
    <p:extLst>
      <p:ext uri="{BB962C8B-B14F-4D97-AF65-F5344CB8AC3E}">
        <p14:creationId xmlns:p14="http://schemas.microsoft.com/office/powerpoint/2010/main" val="38415516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C601F-FFB5-4F21-A692-57EBB36846D2}"/>
              </a:ext>
            </a:extLst>
          </p:cNvPr>
          <p:cNvSpPr>
            <a:spLocks noGrp="1"/>
          </p:cNvSpPr>
          <p:nvPr>
            <p:ph type="title"/>
          </p:nvPr>
        </p:nvSpPr>
        <p:spPr/>
        <p:txBody>
          <a:bodyPr/>
          <a:lstStyle/>
          <a:p>
            <a:r>
              <a:rPr lang="en-US" b="1" i="1" dirty="0"/>
              <a:t>Visits With Multiple Dates of Service </a:t>
            </a:r>
            <a:endParaRPr lang="en-US" i="1" dirty="0"/>
          </a:p>
        </p:txBody>
      </p:sp>
      <p:sp>
        <p:nvSpPr>
          <p:cNvPr id="3" name="Content Placeholder 2">
            <a:extLst>
              <a:ext uri="{FF2B5EF4-FFF2-40B4-BE49-F238E27FC236}">
                <a16:creationId xmlns:a16="http://schemas.microsoft.com/office/drawing/2014/main" id="{11DF4F3A-A240-42C2-97F9-5B900837B4AA}"/>
              </a:ext>
            </a:extLst>
          </p:cNvPr>
          <p:cNvSpPr>
            <a:spLocks noGrp="1"/>
          </p:cNvSpPr>
          <p:nvPr>
            <p:ph idx="1"/>
          </p:nvPr>
        </p:nvSpPr>
        <p:spPr/>
        <p:txBody>
          <a:bodyPr>
            <a:normAutofit lnSpcReduction="10000"/>
          </a:bodyPr>
          <a:lstStyle/>
          <a:p>
            <a:pPr marL="114300" indent="0">
              <a:buNone/>
            </a:pPr>
            <a:r>
              <a:rPr lang="en-US" dirty="0"/>
              <a:t>For services provided when a single visit has more than one DOS (for example, a visit starting Monday at 8 p.m. and ending Tuesday at 4 a.m.), workers using EVV should check in and check out at the beginning and end of a shift as they normally would </a:t>
            </a:r>
          </a:p>
          <a:p>
            <a:pPr marL="114300" indent="0">
              <a:buNone/>
            </a:pPr>
            <a:r>
              <a:rPr lang="en-US" b="1" i="1" dirty="0"/>
              <a:t>BadgerCare Plus and Medicaid </a:t>
            </a:r>
          </a:p>
          <a:p>
            <a:r>
              <a:rPr lang="en-US" dirty="0"/>
              <a:t>For services provided to BadgerCare Plus or Medicaid members, the claim could be billed as a date span, or both dates could be billed on separate details on the claim. Per current policy, span dates may only be billed when the same services are provided for the same amount of time for each DOS. The procedure or revenue code, modifier, and units billed must be the same for each date included in the span </a:t>
            </a:r>
          </a:p>
        </p:txBody>
      </p:sp>
      <p:sp>
        <p:nvSpPr>
          <p:cNvPr id="4" name="Slide Number Placeholder 3">
            <a:extLst>
              <a:ext uri="{FF2B5EF4-FFF2-40B4-BE49-F238E27FC236}">
                <a16:creationId xmlns:a16="http://schemas.microsoft.com/office/drawing/2014/main" id="{9F8E5F1D-813E-48E0-95B6-62678CAD98B3}"/>
              </a:ext>
            </a:extLst>
          </p:cNvPr>
          <p:cNvSpPr>
            <a:spLocks noGrp="1"/>
          </p:cNvSpPr>
          <p:nvPr>
            <p:ph type="sldNum" sz="quarter" idx="12"/>
          </p:nvPr>
        </p:nvSpPr>
        <p:spPr/>
        <p:txBody>
          <a:bodyPr/>
          <a:lstStyle/>
          <a:p>
            <a:fld id="{786D7D0F-3A27-45D3-AB4A-EEE967871401}" type="slidenum">
              <a:rPr lang="en-US" smtClean="0"/>
              <a:t>15</a:t>
            </a:fld>
            <a:endParaRPr lang="en-US" dirty="0"/>
          </a:p>
        </p:txBody>
      </p:sp>
    </p:spTree>
    <p:extLst>
      <p:ext uri="{BB962C8B-B14F-4D97-AF65-F5344CB8AC3E}">
        <p14:creationId xmlns:p14="http://schemas.microsoft.com/office/powerpoint/2010/main" val="10612067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33C1F-D400-4C83-890E-76007988D5A5}"/>
              </a:ext>
            </a:extLst>
          </p:cNvPr>
          <p:cNvSpPr>
            <a:spLocks noGrp="1"/>
          </p:cNvSpPr>
          <p:nvPr>
            <p:ph type="title"/>
          </p:nvPr>
        </p:nvSpPr>
        <p:spPr/>
        <p:txBody>
          <a:bodyPr/>
          <a:lstStyle/>
          <a:p>
            <a:r>
              <a:rPr lang="en-US" b="1" i="1" dirty="0"/>
              <a:t>Visits With Multiple Dates of Service Cont.</a:t>
            </a:r>
            <a:endParaRPr lang="en-US" i="1" dirty="0"/>
          </a:p>
        </p:txBody>
      </p:sp>
      <p:sp>
        <p:nvSpPr>
          <p:cNvPr id="3" name="Content Placeholder 2">
            <a:extLst>
              <a:ext uri="{FF2B5EF4-FFF2-40B4-BE49-F238E27FC236}">
                <a16:creationId xmlns:a16="http://schemas.microsoft.com/office/drawing/2014/main" id="{C737DA6A-E528-4249-B77D-ABF8655AA14C}"/>
              </a:ext>
            </a:extLst>
          </p:cNvPr>
          <p:cNvSpPr>
            <a:spLocks noGrp="1"/>
          </p:cNvSpPr>
          <p:nvPr>
            <p:ph idx="1"/>
          </p:nvPr>
        </p:nvSpPr>
        <p:spPr>
          <a:xfrm>
            <a:off x="457200" y="1792701"/>
            <a:ext cx="7620000" cy="4800600"/>
          </a:xfrm>
        </p:spPr>
        <p:txBody>
          <a:bodyPr/>
          <a:lstStyle/>
          <a:p>
            <a:pPr marL="114300" indent="0">
              <a:buNone/>
            </a:pPr>
            <a:r>
              <a:rPr lang="en-US" b="1" i="1" dirty="0"/>
              <a:t>Family Care, Family Care Partnership, IRIS </a:t>
            </a:r>
          </a:p>
          <a:p>
            <a:r>
              <a:rPr lang="en-US" dirty="0"/>
              <a:t>For services provided under Family Care, Family Care Partnership, or IRIS, both DOS will need to be identified as separate details on the encounter. For MCOs and IRIS FEAs, the encounter must be associated to a specific visit key</a:t>
            </a:r>
          </a:p>
        </p:txBody>
      </p:sp>
      <p:sp>
        <p:nvSpPr>
          <p:cNvPr id="4" name="Slide Number Placeholder 3">
            <a:extLst>
              <a:ext uri="{FF2B5EF4-FFF2-40B4-BE49-F238E27FC236}">
                <a16:creationId xmlns:a16="http://schemas.microsoft.com/office/drawing/2014/main" id="{4E05C68E-574F-4934-A24F-807B963A826C}"/>
              </a:ext>
            </a:extLst>
          </p:cNvPr>
          <p:cNvSpPr>
            <a:spLocks noGrp="1"/>
          </p:cNvSpPr>
          <p:nvPr>
            <p:ph type="sldNum" sz="quarter" idx="12"/>
          </p:nvPr>
        </p:nvSpPr>
        <p:spPr/>
        <p:txBody>
          <a:bodyPr/>
          <a:lstStyle/>
          <a:p>
            <a:fld id="{786D7D0F-3A27-45D3-AB4A-EEE967871401}" type="slidenum">
              <a:rPr lang="en-US" smtClean="0"/>
              <a:t>16</a:t>
            </a:fld>
            <a:endParaRPr lang="en-US" dirty="0"/>
          </a:p>
        </p:txBody>
      </p:sp>
    </p:spTree>
    <p:extLst>
      <p:ext uri="{BB962C8B-B14F-4D97-AF65-F5344CB8AC3E}">
        <p14:creationId xmlns:p14="http://schemas.microsoft.com/office/powerpoint/2010/main" val="3722073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9CB16-054D-91DD-0D8B-B37F8FF76FD0}"/>
              </a:ext>
            </a:extLst>
          </p:cNvPr>
          <p:cNvSpPr>
            <a:spLocks noGrp="1"/>
          </p:cNvSpPr>
          <p:nvPr>
            <p:ph type="title"/>
          </p:nvPr>
        </p:nvSpPr>
        <p:spPr>
          <a:xfrm>
            <a:off x="457200" y="274638"/>
            <a:ext cx="7620000" cy="784728"/>
          </a:xfrm>
        </p:spPr>
        <p:txBody>
          <a:bodyPr/>
          <a:lstStyle/>
          <a:p>
            <a:r>
              <a:rPr lang="en-US" b="1" i="1" dirty="0"/>
              <a:t>Span Billing</a:t>
            </a:r>
          </a:p>
        </p:txBody>
      </p:sp>
      <p:sp>
        <p:nvSpPr>
          <p:cNvPr id="3" name="Content Placeholder 2">
            <a:extLst>
              <a:ext uri="{FF2B5EF4-FFF2-40B4-BE49-F238E27FC236}">
                <a16:creationId xmlns:a16="http://schemas.microsoft.com/office/drawing/2014/main" id="{44D9AE62-B14F-4FC9-B363-C5819B7EC35F}"/>
              </a:ext>
            </a:extLst>
          </p:cNvPr>
          <p:cNvSpPr>
            <a:spLocks noGrp="1"/>
          </p:cNvSpPr>
          <p:nvPr>
            <p:ph idx="1"/>
          </p:nvPr>
        </p:nvSpPr>
        <p:spPr>
          <a:xfrm>
            <a:off x="457200" y="1059366"/>
            <a:ext cx="7620000" cy="5523995"/>
          </a:xfrm>
        </p:spPr>
        <p:txBody>
          <a:bodyPr>
            <a:normAutofit fontScale="25000" lnSpcReduction="20000"/>
          </a:bodyPr>
          <a:lstStyle/>
          <a:p>
            <a:pPr marL="0" marR="0" indent="0">
              <a:spcBef>
                <a:spcPts val="0"/>
              </a:spcBef>
              <a:spcAft>
                <a:spcPts val="0"/>
              </a:spcAft>
              <a:buNone/>
            </a:pPr>
            <a:r>
              <a:rPr lang="en-US" sz="4800" dirty="0">
                <a:effectLst/>
              </a:rPr>
              <a:t>Span billing is when one claim detail is submitted for services given over multiple days. The Wisconsin Department of Health Services (DHS) requires that certain conditions be met in order for claims using span billing to be processed correctly. This is especially important when billing for services that require electronic visit verification (EVV), because the </a:t>
            </a:r>
            <a:r>
              <a:rPr lang="en-US" sz="4800" b="1" dirty="0">
                <a:effectLst/>
              </a:rPr>
              <a:t>units of service captured using an EVV system must be equal to or greater than the units of service billed on the claim.</a:t>
            </a:r>
            <a:endParaRPr lang="en-US" sz="4800" dirty="0">
              <a:effectLst/>
            </a:endParaRPr>
          </a:p>
          <a:p>
            <a:pPr marL="0" marR="0" indent="0">
              <a:spcBef>
                <a:spcPts val="0"/>
              </a:spcBef>
              <a:spcAft>
                <a:spcPts val="0"/>
              </a:spcAft>
              <a:buNone/>
            </a:pPr>
            <a:r>
              <a:rPr lang="en-US" sz="4800" dirty="0">
                <a:effectLst/>
              </a:rPr>
              <a:t> </a:t>
            </a:r>
          </a:p>
          <a:p>
            <a:pPr marL="0" marR="0" indent="0">
              <a:spcBef>
                <a:spcPts val="0"/>
              </a:spcBef>
              <a:spcAft>
                <a:spcPts val="0"/>
              </a:spcAft>
              <a:buNone/>
            </a:pPr>
            <a:r>
              <a:rPr lang="en-US" sz="4800" dirty="0">
                <a:effectLst/>
              </a:rPr>
              <a:t>To be compliant with existing DHS span billing policy</a:t>
            </a:r>
            <a:r>
              <a:rPr lang="en-US" sz="4800" b="1" dirty="0">
                <a:effectLst/>
              </a:rPr>
              <a:t>, the procedure code, revenue code, modifier, and units billed must all be the same for each date included in the date span</a:t>
            </a:r>
            <a:r>
              <a:rPr lang="en-US" sz="4800" dirty="0">
                <a:effectLst/>
              </a:rPr>
              <a:t>. Unless the billed units for every day in the date span are identical, provider agencies should bill each date of service separately to avoid denials.</a:t>
            </a:r>
          </a:p>
          <a:p>
            <a:pPr marL="0" marR="0" indent="0">
              <a:spcBef>
                <a:spcPts val="0"/>
              </a:spcBef>
              <a:spcAft>
                <a:spcPts val="0"/>
              </a:spcAft>
              <a:buNone/>
            </a:pPr>
            <a:r>
              <a:rPr lang="en-US" sz="4800" i="1" dirty="0">
                <a:effectLst/>
              </a:rPr>
              <a:t> </a:t>
            </a:r>
            <a:endParaRPr lang="en-US" sz="4800" dirty="0">
              <a:effectLst/>
            </a:endParaRPr>
          </a:p>
          <a:p>
            <a:pPr marL="0" marR="0" indent="0">
              <a:spcBef>
                <a:spcPts val="0"/>
              </a:spcBef>
              <a:spcAft>
                <a:spcPts val="0"/>
              </a:spcAft>
              <a:buNone/>
            </a:pPr>
            <a:r>
              <a:rPr lang="en-US" sz="4800" b="1" dirty="0">
                <a:effectLst/>
              </a:rPr>
              <a:t>Additional Span Billing Details</a:t>
            </a:r>
            <a:endParaRPr lang="en-US" sz="4800" dirty="0">
              <a:effectLst/>
            </a:endParaRPr>
          </a:p>
          <a:p>
            <a:pPr marL="0" marR="0" indent="0">
              <a:spcBef>
                <a:spcPts val="0"/>
              </a:spcBef>
              <a:spcAft>
                <a:spcPts val="0"/>
              </a:spcAft>
              <a:buNone/>
            </a:pPr>
            <a:r>
              <a:rPr lang="en-US" sz="4800" dirty="0">
                <a:effectLst/>
              </a:rPr>
              <a:t>When processing claims using span billing, DHS calculates the units billed per day by dividing the total units in the date span by the number of days in the span. The result is the calculated units for every day of the span. </a:t>
            </a:r>
          </a:p>
          <a:p>
            <a:pPr marL="0" marR="0" indent="0">
              <a:spcBef>
                <a:spcPts val="0"/>
              </a:spcBef>
              <a:spcAft>
                <a:spcPts val="0"/>
              </a:spcAft>
              <a:buNone/>
            </a:pPr>
            <a:r>
              <a:rPr lang="en-US" sz="4800" dirty="0">
                <a:effectLst/>
              </a:rPr>
              <a:t> </a:t>
            </a:r>
          </a:p>
          <a:p>
            <a:pPr marL="0" marR="0" indent="0">
              <a:spcBef>
                <a:spcPts val="0"/>
              </a:spcBef>
              <a:spcAft>
                <a:spcPts val="0"/>
              </a:spcAft>
              <a:buNone/>
            </a:pPr>
            <a:r>
              <a:rPr lang="en-US" sz="4800" dirty="0">
                <a:effectLst/>
              </a:rPr>
              <a:t>DHS policy requires that, for each day in the span, there be at least as many EVV units as calculated units.</a:t>
            </a:r>
          </a:p>
          <a:p>
            <a:pPr marL="0" marR="0" indent="0">
              <a:spcBef>
                <a:spcPts val="0"/>
              </a:spcBef>
              <a:spcAft>
                <a:spcPts val="0"/>
              </a:spcAft>
              <a:buNone/>
            </a:pPr>
            <a:r>
              <a:rPr lang="en-US" sz="4800" dirty="0">
                <a:effectLst/>
              </a:rPr>
              <a:t> </a:t>
            </a:r>
          </a:p>
          <a:p>
            <a:pPr marL="0" marR="0" indent="0">
              <a:spcBef>
                <a:spcPts val="0"/>
              </a:spcBef>
              <a:spcAft>
                <a:spcPts val="0"/>
              </a:spcAft>
              <a:buNone/>
            </a:pPr>
            <a:r>
              <a:rPr lang="en-US" sz="4800" dirty="0">
                <a:effectLst/>
              </a:rPr>
              <a:t>For example, if a provider agency bills 15 units for three days, there must be at least five EVV units for </a:t>
            </a:r>
            <a:r>
              <a:rPr lang="en-US" sz="4800" b="1" dirty="0">
                <a:effectLst/>
              </a:rPr>
              <a:t>each</a:t>
            </a:r>
            <a:r>
              <a:rPr lang="en-US" sz="4800" dirty="0">
                <a:effectLst/>
              </a:rPr>
              <a:t> of the three days in the date span. If the EVV units were captured as six units on Monday, five units on Tuesday, and four units on Wednesday, the date span detail would </a:t>
            </a:r>
            <a:r>
              <a:rPr lang="en-US" sz="4800" b="1" dirty="0">
                <a:effectLst/>
              </a:rPr>
              <a:t>not</a:t>
            </a:r>
            <a:r>
              <a:rPr lang="en-US" sz="4800" dirty="0">
                <a:effectLst/>
              </a:rPr>
              <a:t> be compliant with DHS policy because Wednesday does not have at least five EVV units.  Managed care organizations (MCOs) may deny payment for claims that are not compliant with DHS policy.</a:t>
            </a:r>
          </a:p>
          <a:p>
            <a:pPr marL="0" marR="0" indent="0">
              <a:spcBef>
                <a:spcPts val="0"/>
              </a:spcBef>
              <a:spcAft>
                <a:spcPts val="0"/>
              </a:spcAft>
              <a:buNone/>
            </a:pPr>
            <a:r>
              <a:rPr lang="en-US" sz="4800" dirty="0">
                <a:effectLst/>
              </a:rPr>
              <a:t> </a:t>
            </a:r>
          </a:p>
          <a:p>
            <a:pPr marL="0" marR="0" indent="0">
              <a:spcBef>
                <a:spcPts val="0"/>
              </a:spcBef>
              <a:spcAft>
                <a:spcPts val="0"/>
              </a:spcAft>
              <a:buNone/>
            </a:pPr>
            <a:r>
              <a:rPr lang="en-US" sz="4800" b="1" dirty="0">
                <a:effectLst/>
              </a:rPr>
              <a:t>Examples:</a:t>
            </a:r>
            <a:endParaRPr lang="en-US" sz="4800" dirty="0">
              <a:effectLst/>
            </a:endParaRPr>
          </a:p>
          <a:p>
            <a:pPr marL="0" marR="0" indent="0">
              <a:spcBef>
                <a:spcPts val="0"/>
              </a:spcBef>
              <a:spcAft>
                <a:spcPts val="0"/>
              </a:spcAft>
              <a:buNone/>
            </a:pPr>
            <a:r>
              <a:rPr lang="en-US" sz="4800" b="1" dirty="0">
                <a:effectLst/>
              </a:rPr>
              <a:t> </a:t>
            </a:r>
            <a:endParaRPr lang="en-US" sz="4800" dirty="0">
              <a:effectLst/>
            </a:endParaRPr>
          </a:p>
          <a:p>
            <a:pPr marL="0" marR="0" indent="0">
              <a:spcBef>
                <a:spcPts val="0"/>
              </a:spcBef>
              <a:spcAft>
                <a:spcPts val="0"/>
              </a:spcAft>
              <a:buNone/>
            </a:pPr>
            <a:r>
              <a:rPr lang="en-US" sz="4800" dirty="0">
                <a:effectLst/>
              </a:rPr>
              <a:t>From Date 11/1/2022 To Date 11/3/2022</a:t>
            </a:r>
          </a:p>
          <a:p>
            <a:pPr marL="0" marR="0" indent="0">
              <a:spcBef>
                <a:spcPts val="0"/>
              </a:spcBef>
              <a:spcAft>
                <a:spcPts val="0"/>
              </a:spcAft>
              <a:buNone/>
            </a:pPr>
            <a:r>
              <a:rPr lang="en-US" sz="4800" dirty="0">
                <a:effectLst/>
              </a:rPr>
              <a:t> </a:t>
            </a:r>
          </a:p>
          <a:p>
            <a:pPr marL="0" marR="0" indent="0">
              <a:spcBef>
                <a:spcPts val="0"/>
              </a:spcBef>
              <a:spcAft>
                <a:spcPts val="0"/>
              </a:spcAft>
              <a:buNone/>
            </a:pPr>
            <a:r>
              <a:rPr lang="en-US" sz="4800" dirty="0">
                <a:effectLst/>
              </a:rPr>
              <a:t>Claim Detail Line billed units of 15</a:t>
            </a:r>
          </a:p>
          <a:p>
            <a:pPr marL="0" marR="0" indent="0">
              <a:spcBef>
                <a:spcPts val="0"/>
              </a:spcBef>
              <a:spcAft>
                <a:spcPts val="0"/>
              </a:spcAft>
              <a:buNone/>
            </a:pPr>
            <a:r>
              <a:rPr lang="en-US" sz="4800" dirty="0">
                <a:effectLst/>
              </a:rPr>
              <a:t> </a:t>
            </a:r>
          </a:p>
          <a:p>
            <a:pPr marL="0" marR="0" indent="0">
              <a:spcBef>
                <a:spcPts val="0"/>
              </a:spcBef>
              <a:spcAft>
                <a:spcPts val="0"/>
              </a:spcAft>
              <a:buNone/>
            </a:pPr>
            <a:r>
              <a:rPr lang="en-US" sz="4800" dirty="0">
                <a:effectLst/>
              </a:rPr>
              <a:t>EVV Visits units required:</a:t>
            </a:r>
          </a:p>
          <a:p>
            <a:pPr marL="0" marR="0" indent="0">
              <a:spcBef>
                <a:spcPts val="0"/>
              </a:spcBef>
              <a:spcAft>
                <a:spcPts val="0"/>
              </a:spcAft>
              <a:buNone/>
            </a:pPr>
            <a:r>
              <a:rPr lang="en-US" sz="4800" dirty="0">
                <a:effectLst/>
              </a:rPr>
              <a:t>11/1/22              5 or more EVV units</a:t>
            </a:r>
          </a:p>
          <a:p>
            <a:pPr marL="0" marR="0" indent="0">
              <a:spcBef>
                <a:spcPts val="0"/>
              </a:spcBef>
              <a:spcAft>
                <a:spcPts val="0"/>
              </a:spcAft>
              <a:buNone/>
            </a:pPr>
            <a:r>
              <a:rPr lang="en-US" sz="4800" dirty="0">
                <a:effectLst/>
              </a:rPr>
              <a:t>11/2/22              5 or more EVV units</a:t>
            </a:r>
          </a:p>
          <a:p>
            <a:pPr marL="0" marR="0" indent="0">
              <a:spcBef>
                <a:spcPts val="0"/>
              </a:spcBef>
              <a:spcAft>
                <a:spcPts val="0"/>
              </a:spcAft>
              <a:buNone/>
            </a:pPr>
            <a:r>
              <a:rPr lang="en-US" sz="4800" dirty="0">
                <a:effectLst/>
              </a:rPr>
              <a:t>11/3/22              5 or more EVV units</a:t>
            </a:r>
          </a:p>
          <a:p>
            <a:pPr marL="0" marR="0" indent="0">
              <a:spcBef>
                <a:spcPts val="0"/>
              </a:spcBef>
              <a:spcAft>
                <a:spcPts val="0"/>
              </a:spcAft>
              <a:buNone/>
            </a:pPr>
            <a:r>
              <a:rPr lang="en-US" sz="4800" dirty="0">
                <a:effectLst/>
              </a:rPr>
              <a:t> </a:t>
            </a:r>
          </a:p>
          <a:p>
            <a:pPr marL="0" marR="0" lvl="0" indent="0">
              <a:spcBef>
                <a:spcPts val="0"/>
              </a:spcBef>
              <a:spcAft>
                <a:spcPts val="0"/>
              </a:spcAft>
              <a:buNone/>
              <a:tabLst>
                <a:tab pos="457200" algn="l"/>
              </a:tabLst>
            </a:pPr>
            <a:r>
              <a:rPr lang="en-US" sz="4800" dirty="0">
                <a:effectLst/>
              </a:rPr>
              <a:t>Day 1: 5 EVV hours or more</a:t>
            </a:r>
          </a:p>
          <a:p>
            <a:endParaRPr lang="en-US" dirty="0"/>
          </a:p>
        </p:txBody>
      </p:sp>
      <p:sp>
        <p:nvSpPr>
          <p:cNvPr id="4" name="Slide Number Placeholder 3">
            <a:extLst>
              <a:ext uri="{FF2B5EF4-FFF2-40B4-BE49-F238E27FC236}">
                <a16:creationId xmlns:a16="http://schemas.microsoft.com/office/drawing/2014/main" id="{BB59C8FC-CDA0-E77E-D608-9A4314EFDAA9}"/>
              </a:ext>
            </a:extLst>
          </p:cNvPr>
          <p:cNvSpPr>
            <a:spLocks noGrp="1"/>
          </p:cNvSpPr>
          <p:nvPr>
            <p:ph type="sldNum" sz="quarter" idx="12"/>
          </p:nvPr>
        </p:nvSpPr>
        <p:spPr/>
        <p:txBody>
          <a:bodyPr/>
          <a:lstStyle/>
          <a:p>
            <a:fld id="{786D7D0F-3A27-45D3-AB4A-EEE967871401}" type="slidenum">
              <a:rPr lang="en-US" smtClean="0"/>
              <a:t>17</a:t>
            </a:fld>
            <a:endParaRPr lang="en-US" dirty="0"/>
          </a:p>
        </p:txBody>
      </p:sp>
    </p:spTree>
    <p:extLst>
      <p:ext uri="{BB962C8B-B14F-4D97-AF65-F5344CB8AC3E}">
        <p14:creationId xmlns:p14="http://schemas.microsoft.com/office/powerpoint/2010/main" val="396815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AB8B9-121C-F999-5D7C-61F737E23900}"/>
              </a:ext>
            </a:extLst>
          </p:cNvPr>
          <p:cNvSpPr>
            <a:spLocks noGrp="1"/>
          </p:cNvSpPr>
          <p:nvPr>
            <p:ph type="title"/>
          </p:nvPr>
        </p:nvSpPr>
        <p:spPr/>
        <p:txBody>
          <a:bodyPr/>
          <a:lstStyle/>
          <a:p>
            <a:r>
              <a:rPr lang="en-US" b="1" i="1" dirty="0"/>
              <a:t>Tips and Reminders</a:t>
            </a:r>
          </a:p>
        </p:txBody>
      </p:sp>
      <p:sp>
        <p:nvSpPr>
          <p:cNvPr id="3" name="Content Placeholder 2">
            <a:extLst>
              <a:ext uri="{FF2B5EF4-FFF2-40B4-BE49-F238E27FC236}">
                <a16:creationId xmlns:a16="http://schemas.microsoft.com/office/drawing/2014/main" id="{905A5BF1-C91F-0725-08DD-8035CE9EBAD5}"/>
              </a:ext>
            </a:extLst>
          </p:cNvPr>
          <p:cNvSpPr>
            <a:spLocks noGrp="1"/>
          </p:cNvSpPr>
          <p:nvPr>
            <p:ph idx="1"/>
          </p:nvPr>
        </p:nvSpPr>
        <p:spPr/>
        <p:txBody>
          <a:bodyPr/>
          <a:lstStyle/>
          <a:p>
            <a:r>
              <a:rPr lang="en-US" dirty="0"/>
              <a:t>Ensure EVV units match the units on the claim to avoid denials</a:t>
            </a:r>
          </a:p>
          <a:p>
            <a:r>
              <a:rPr lang="en-US" dirty="0"/>
              <a:t>Verify your authorizations are loaded under the correct Medicaid Provider Number in Sandata</a:t>
            </a:r>
          </a:p>
          <a:p>
            <a:r>
              <a:rPr lang="en-US" dirty="0"/>
              <a:t>Verify workers are entering EVV data with the valid iCare authorization</a:t>
            </a:r>
          </a:p>
          <a:p>
            <a:r>
              <a:rPr lang="en-US" dirty="0"/>
              <a:t>EVV data should be entered at the time services are provided.  However, if data is manually entered, allow at least 48 hours for the EVV data to load to iCare before submitting claims</a:t>
            </a:r>
          </a:p>
          <a:p>
            <a:endParaRPr lang="en-US" dirty="0"/>
          </a:p>
        </p:txBody>
      </p:sp>
      <p:sp>
        <p:nvSpPr>
          <p:cNvPr id="4" name="Slide Number Placeholder 3">
            <a:extLst>
              <a:ext uri="{FF2B5EF4-FFF2-40B4-BE49-F238E27FC236}">
                <a16:creationId xmlns:a16="http://schemas.microsoft.com/office/drawing/2014/main" id="{490D79CB-3CA0-2079-475B-8D6DEA07C53B}"/>
              </a:ext>
            </a:extLst>
          </p:cNvPr>
          <p:cNvSpPr>
            <a:spLocks noGrp="1"/>
          </p:cNvSpPr>
          <p:nvPr>
            <p:ph type="sldNum" sz="quarter" idx="12"/>
          </p:nvPr>
        </p:nvSpPr>
        <p:spPr/>
        <p:txBody>
          <a:bodyPr/>
          <a:lstStyle/>
          <a:p>
            <a:fld id="{786D7D0F-3A27-45D3-AB4A-EEE967871401}" type="slidenum">
              <a:rPr lang="en-US" smtClean="0"/>
              <a:t>18</a:t>
            </a:fld>
            <a:endParaRPr lang="en-US" dirty="0"/>
          </a:p>
        </p:txBody>
      </p:sp>
    </p:spTree>
    <p:extLst>
      <p:ext uri="{BB962C8B-B14F-4D97-AF65-F5344CB8AC3E}">
        <p14:creationId xmlns:p14="http://schemas.microsoft.com/office/powerpoint/2010/main" val="26226735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E906C-B9D8-444B-9E8A-E7EF6427688E}"/>
              </a:ext>
            </a:extLst>
          </p:cNvPr>
          <p:cNvSpPr>
            <a:spLocks noGrp="1"/>
          </p:cNvSpPr>
          <p:nvPr>
            <p:ph type="title"/>
          </p:nvPr>
        </p:nvSpPr>
        <p:spPr/>
        <p:txBody>
          <a:bodyPr/>
          <a:lstStyle/>
          <a:p>
            <a:r>
              <a:rPr lang="en-US" b="1" i="1" dirty="0"/>
              <a:t>DHS Resources</a:t>
            </a:r>
          </a:p>
        </p:txBody>
      </p:sp>
      <p:sp>
        <p:nvSpPr>
          <p:cNvPr id="3" name="Content Placeholder 2">
            <a:extLst>
              <a:ext uri="{FF2B5EF4-FFF2-40B4-BE49-F238E27FC236}">
                <a16:creationId xmlns:a16="http://schemas.microsoft.com/office/drawing/2014/main" id="{AAF54C3E-0000-48EF-B8EA-3CE1819F7C00}"/>
              </a:ext>
            </a:extLst>
          </p:cNvPr>
          <p:cNvSpPr>
            <a:spLocks noGrp="1"/>
          </p:cNvSpPr>
          <p:nvPr>
            <p:ph idx="1"/>
          </p:nvPr>
        </p:nvSpPr>
        <p:spPr/>
        <p:txBody>
          <a:bodyPr/>
          <a:lstStyle/>
          <a:p>
            <a:r>
              <a:rPr lang="en-US" dirty="0">
                <a:solidFill>
                  <a:srgbClr val="0070C0"/>
                </a:solidFill>
                <a:hlinkClick r:id="rId2">
                  <a:extLst>
                    <a:ext uri="{A12FA001-AC4F-418D-AE19-62706E023703}">
                      <ahyp:hlinkClr xmlns:ahyp="http://schemas.microsoft.com/office/drawing/2018/hyperlinkcolor" val="tx"/>
                    </a:ext>
                  </a:extLst>
                </a:hlinkClick>
              </a:rPr>
              <a:t>EVV webpage</a:t>
            </a:r>
            <a:endParaRPr lang="en-US" dirty="0">
              <a:solidFill>
                <a:srgbClr val="0070C0"/>
              </a:solidFill>
              <a:hlinkClick r:id="rId3">
                <a:extLst>
                  <a:ext uri="{A12FA001-AC4F-418D-AE19-62706E023703}">
                    <ahyp:hlinkClr xmlns:ahyp="http://schemas.microsoft.com/office/drawing/2018/hyperlinkcolor" val="tx"/>
                  </a:ext>
                </a:extLst>
              </a:hlinkClick>
            </a:endParaRPr>
          </a:p>
          <a:p>
            <a:r>
              <a:rPr lang="en-US" dirty="0">
                <a:solidFill>
                  <a:srgbClr val="0070C0"/>
                </a:solidFill>
                <a:hlinkClick r:id="rId3">
                  <a:extLst>
                    <a:ext uri="{A12FA001-AC4F-418D-AE19-62706E023703}">
                      <ahyp:hlinkClr xmlns:ahyp="http://schemas.microsoft.com/office/drawing/2018/hyperlinkcolor" val="tx"/>
                    </a:ext>
                  </a:extLst>
                </a:hlinkClick>
              </a:rPr>
              <a:t>ForwardHealth Implementation of Electronic Visit Verification for Personal Care and Supportive Home Care Services </a:t>
            </a:r>
            <a:endParaRPr lang="en-US" dirty="0">
              <a:solidFill>
                <a:srgbClr val="0070C0"/>
              </a:solidFill>
            </a:endParaRPr>
          </a:p>
          <a:p>
            <a:r>
              <a:rPr lang="en-US" dirty="0">
                <a:solidFill>
                  <a:srgbClr val="0070C0"/>
                </a:solidFill>
                <a:hlinkClick r:id="rId4">
                  <a:extLst>
                    <a:ext uri="{A12FA001-AC4F-418D-AE19-62706E023703}">
                      <ahyp:hlinkClr xmlns:ahyp="http://schemas.microsoft.com/office/drawing/2018/hyperlinkcolor" val="tx"/>
                    </a:ext>
                  </a:extLst>
                </a:hlinkClick>
              </a:rPr>
              <a:t>Home Health Care Services Information</a:t>
            </a:r>
            <a:endParaRPr lang="en-US" dirty="0">
              <a:solidFill>
                <a:srgbClr val="0070C0"/>
              </a:solidFill>
            </a:endParaRPr>
          </a:p>
          <a:p>
            <a:r>
              <a:rPr lang="en-US" dirty="0">
                <a:solidFill>
                  <a:srgbClr val="0070C0"/>
                </a:solidFill>
                <a:hlinkClick r:id="rId5">
                  <a:extLst>
                    <a:ext uri="{A12FA001-AC4F-418D-AE19-62706E023703}">
                      <ahyp:hlinkClr xmlns:ahyp="http://schemas.microsoft.com/office/drawing/2018/hyperlinkcolor" val="tx"/>
                    </a:ext>
                  </a:extLst>
                </a:hlinkClick>
              </a:rPr>
              <a:t>EVV FAQs</a:t>
            </a:r>
            <a:endParaRPr lang="en-US" dirty="0">
              <a:solidFill>
                <a:srgbClr val="0070C0"/>
              </a:solidFill>
            </a:endParaRPr>
          </a:p>
          <a:p>
            <a:r>
              <a:rPr lang="en-US" dirty="0">
                <a:solidFill>
                  <a:srgbClr val="0070C0"/>
                </a:solidFill>
                <a:hlinkClick r:id="rId6">
                  <a:extLst>
                    <a:ext uri="{A12FA001-AC4F-418D-AE19-62706E023703}">
                      <ahyp:hlinkClr xmlns:ahyp="http://schemas.microsoft.com/office/drawing/2018/hyperlinkcolor" val="tx"/>
                    </a:ext>
                  </a:extLst>
                </a:hlinkClick>
              </a:rPr>
              <a:t>ForwardHealth Portal</a:t>
            </a:r>
            <a:r>
              <a:rPr lang="en-US" dirty="0">
                <a:solidFill>
                  <a:srgbClr val="0070C0"/>
                </a:solidFill>
              </a:rPr>
              <a:t> </a:t>
            </a:r>
          </a:p>
          <a:p>
            <a:r>
              <a:rPr lang="en-US" dirty="0">
                <a:solidFill>
                  <a:srgbClr val="0070C0"/>
                </a:solidFill>
                <a:hlinkClick r:id="rId7">
                  <a:extLst>
                    <a:ext uri="{A12FA001-AC4F-418D-AE19-62706E023703}">
                      <ahyp:hlinkClr xmlns:ahyp="http://schemas.microsoft.com/office/drawing/2018/hyperlinkcolor" val="tx"/>
                    </a:ext>
                  </a:extLst>
                </a:hlinkClick>
              </a:rPr>
              <a:t>Training resources</a:t>
            </a:r>
            <a:endParaRPr lang="en-US" dirty="0">
              <a:solidFill>
                <a:srgbClr val="0070C0"/>
              </a:solidFill>
            </a:endParaRPr>
          </a:p>
          <a:p>
            <a:r>
              <a:rPr lang="en-US" dirty="0"/>
              <a:t>Wisconsin EVV Customer Care: 833-931-2035</a:t>
            </a:r>
          </a:p>
          <a:p>
            <a:endParaRPr lang="en-US" dirty="0"/>
          </a:p>
        </p:txBody>
      </p:sp>
      <p:sp>
        <p:nvSpPr>
          <p:cNvPr id="4" name="Slide Number Placeholder 3">
            <a:extLst>
              <a:ext uri="{FF2B5EF4-FFF2-40B4-BE49-F238E27FC236}">
                <a16:creationId xmlns:a16="http://schemas.microsoft.com/office/drawing/2014/main" id="{68A561B8-C3E8-42D2-A75F-4DFA370811EA}"/>
              </a:ext>
            </a:extLst>
          </p:cNvPr>
          <p:cNvSpPr>
            <a:spLocks noGrp="1"/>
          </p:cNvSpPr>
          <p:nvPr>
            <p:ph type="sldNum" sz="quarter" idx="12"/>
          </p:nvPr>
        </p:nvSpPr>
        <p:spPr/>
        <p:txBody>
          <a:bodyPr/>
          <a:lstStyle/>
          <a:p>
            <a:fld id="{786D7D0F-3A27-45D3-AB4A-EEE967871401}" type="slidenum">
              <a:rPr lang="en-US" smtClean="0"/>
              <a:t>19</a:t>
            </a:fld>
            <a:endParaRPr lang="en-US" dirty="0"/>
          </a:p>
        </p:txBody>
      </p:sp>
    </p:spTree>
    <p:extLst>
      <p:ext uri="{BB962C8B-B14F-4D97-AF65-F5344CB8AC3E}">
        <p14:creationId xmlns:p14="http://schemas.microsoft.com/office/powerpoint/2010/main" val="722578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6189B-CA8D-44C6-AF26-4CD10BB8900D}"/>
              </a:ext>
            </a:extLst>
          </p:cNvPr>
          <p:cNvSpPr>
            <a:spLocks noGrp="1"/>
          </p:cNvSpPr>
          <p:nvPr>
            <p:ph type="title"/>
          </p:nvPr>
        </p:nvSpPr>
        <p:spPr/>
        <p:txBody>
          <a:bodyPr/>
          <a:lstStyle/>
          <a:p>
            <a:r>
              <a:rPr lang="en-US" b="1" i="1" dirty="0"/>
              <a:t>Disclaimer:</a:t>
            </a:r>
          </a:p>
        </p:txBody>
      </p:sp>
      <p:sp>
        <p:nvSpPr>
          <p:cNvPr id="3" name="Content Placeholder 2">
            <a:extLst>
              <a:ext uri="{FF2B5EF4-FFF2-40B4-BE49-F238E27FC236}">
                <a16:creationId xmlns:a16="http://schemas.microsoft.com/office/drawing/2014/main" id="{141C6B64-ABE3-40FF-AD61-F4DFC1DFC98A}"/>
              </a:ext>
            </a:extLst>
          </p:cNvPr>
          <p:cNvSpPr>
            <a:spLocks noGrp="1"/>
          </p:cNvSpPr>
          <p:nvPr>
            <p:ph idx="1"/>
          </p:nvPr>
        </p:nvSpPr>
        <p:spPr/>
        <p:txBody>
          <a:bodyPr>
            <a:normAutofit lnSpcReduction="10000"/>
          </a:bodyPr>
          <a:lstStyle/>
          <a:p>
            <a:r>
              <a:rPr lang="en-US" dirty="0"/>
              <a:t>This information is provided in part, as a courtesy from </a:t>
            </a:r>
            <a:r>
              <a:rPr lang="en-US" i="1" dirty="0"/>
              <a:t>i</a:t>
            </a:r>
            <a:r>
              <a:rPr lang="en-US" dirty="0"/>
              <a:t>Care to assist you with claims submission and billing. This does not</a:t>
            </a:r>
            <a:r>
              <a:rPr lang="en-US" i="1" dirty="0"/>
              <a:t> </a:t>
            </a:r>
            <a:r>
              <a:rPr lang="en-US" dirty="0"/>
              <a:t>replace Forward Health and DHS Guidelines. </a:t>
            </a:r>
            <a:r>
              <a:rPr lang="en-US" i="1" dirty="0"/>
              <a:t>i</a:t>
            </a:r>
            <a:r>
              <a:rPr lang="en-US" dirty="0"/>
              <a:t>Care relies upon Forward Health and DHS for payment rules and regulations for claim submission.</a:t>
            </a:r>
          </a:p>
          <a:p>
            <a:r>
              <a:rPr lang="en-US" dirty="0"/>
              <a:t>Please reference the ForwardHealth Implementation of Electronic Visit Verification for Personal Care and Supportive Home Care Services </a:t>
            </a:r>
            <a:r>
              <a:rPr lang="en-US" dirty="0">
                <a:solidFill>
                  <a:srgbClr val="0070C0"/>
                </a:solidFill>
                <a:hlinkClick r:id="rId2">
                  <a:extLst>
                    <a:ext uri="{A12FA001-AC4F-418D-AE19-62706E023703}">
                      <ahyp:hlinkClr xmlns:ahyp="http://schemas.microsoft.com/office/drawing/2018/hyperlinkcolor" val="tx"/>
                    </a:ext>
                  </a:extLst>
                </a:hlinkClick>
              </a:rPr>
              <a:t>https://www.forwardhealth.wi.gov/kw/pdf/2020-31.pdf</a:t>
            </a:r>
            <a:r>
              <a:rPr lang="en-US" dirty="0">
                <a:solidFill>
                  <a:srgbClr val="0070C0"/>
                </a:solidFill>
              </a:rPr>
              <a:t>  </a:t>
            </a:r>
            <a:r>
              <a:rPr lang="en-US" dirty="0"/>
              <a:t>for additional guidance and ongoing changes</a:t>
            </a:r>
          </a:p>
          <a:p>
            <a:r>
              <a:rPr lang="en-US" i="1" dirty="0"/>
              <a:t>i</a:t>
            </a:r>
            <a:r>
              <a:rPr lang="en-US" dirty="0"/>
              <a:t>Care contracted Personal Care and Supportive Home Care providers must comply with ForwardHealth EVV requirements, including </a:t>
            </a:r>
            <a:r>
              <a:rPr lang="en-US" dirty="0">
                <a:solidFill>
                  <a:srgbClr val="0070C0"/>
                </a:solidFill>
                <a:hlinkClick r:id="rId3">
                  <a:extLst>
                    <a:ext uri="{A12FA001-AC4F-418D-AE19-62706E023703}">
                      <ahyp:hlinkClr xmlns:ahyp="http://schemas.microsoft.com/office/drawing/2018/hyperlinkcolor" val="tx"/>
                    </a:ext>
                  </a:extLst>
                </a:hlinkClick>
              </a:rPr>
              <a:t>training</a:t>
            </a:r>
            <a:r>
              <a:rPr lang="en-US" dirty="0">
                <a:solidFill>
                  <a:srgbClr val="0070C0"/>
                </a:solidFill>
              </a:rPr>
              <a:t>. </a:t>
            </a:r>
          </a:p>
        </p:txBody>
      </p:sp>
      <p:sp>
        <p:nvSpPr>
          <p:cNvPr id="4" name="Slide Number Placeholder 3">
            <a:extLst>
              <a:ext uri="{FF2B5EF4-FFF2-40B4-BE49-F238E27FC236}">
                <a16:creationId xmlns:a16="http://schemas.microsoft.com/office/drawing/2014/main" id="{8F3A8213-DD5B-4AD1-ABF4-85A272BFE00E}"/>
              </a:ext>
            </a:extLst>
          </p:cNvPr>
          <p:cNvSpPr>
            <a:spLocks noGrp="1"/>
          </p:cNvSpPr>
          <p:nvPr>
            <p:ph type="sldNum" sz="quarter" idx="12"/>
          </p:nvPr>
        </p:nvSpPr>
        <p:spPr/>
        <p:txBody>
          <a:bodyPr/>
          <a:lstStyle/>
          <a:p>
            <a:fld id="{786D7D0F-3A27-45D3-AB4A-EEE967871401}" type="slidenum">
              <a:rPr lang="en-US" smtClean="0"/>
              <a:t>2</a:t>
            </a:fld>
            <a:endParaRPr lang="en-US" dirty="0"/>
          </a:p>
        </p:txBody>
      </p:sp>
    </p:spTree>
    <p:extLst>
      <p:ext uri="{BB962C8B-B14F-4D97-AF65-F5344CB8AC3E}">
        <p14:creationId xmlns:p14="http://schemas.microsoft.com/office/powerpoint/2010/main" val="141395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B9C4F-34B9-4C60-B512-08515997DCEE}"/>
              </a:ext>
            </a:extLst>
          </p:cNvPr>
          <p:cNvSpPr>
            <a:spLocks noGrp="1"/>
          </p:cNvSpPr>
          <p:nvPr>
            <p:ph type="title"/>
          </p:nvPr>
        </p:nvSpPr>
        <p:spPr/>
        <p:txBody>
          <a:bodyPr/>
          <a:lstStyle/>
          <a:p>
            <a:r>
              <a:rPr lang="en-US" sz="4000" b="1" i="1" dirty="0"/>
              <a:t>Per Wisconsin Department of Health Services </a:t>
            </a:r>
            <a:r>
              <a:rPr lang="en-US" dirty="0"/>
              <a:t>	</a:t>
            </a:r>
          </a:p>
        </p:txBody>
      </p:sp>
      <p:sp>
        <p:nvSpPr>
          <p:cNvPr id="3" name="Content Placeholder 2">
            <a:extLst>
              <a:ext uri="{FF2B5EF4-FFF2-40B4-BE49-F238E27FC236}">
                <a16:creationId xmlns:a16="http://schemas.microsoft.com/office/drawing/2014/main" id="{0B6BD5CC-15CE-453E-9167-9175EDAADB2A}"/>
              </a:ext>
            </a:extLst>
          </p:cNvPr>
          <p:cNvSpPr>
            <a:spLocks noGrp="1"/>
          </p:cNvSpPr>
          <p:nvPr>
            <p:ph idx="1"/>
          </p:nvPr>
        </p:nvSpPr>
        <p:spPr/>
        <p:txBody>
          <a:bodyPr>
            <a:normAutofit lnSpcReduction="10000"/>
          </a:bodyPr>
          <a:lstStyle/>
          <a:p>
            <a:r>
              <a:rPr lang="en-US" dirty="0"/>
              <a:t>The Federal 21st Century Cures Act requires all states to implement Electronic Visit Verification (EVV) for Medicaid-covered Personal Care Services and Supportive Home Care (PCS &amp; SHC) and Home Health Care Services (HHCS)</a:t>
            </a:r>
          </a:p>
          <a:p>
            <a:r>
              <a:rPr lang="en-US" dirty="0"/>
              <a:t>EVV is a system that uses technology to verify that authorized services are provided. Through EVV, a worker providing Personal Care or Supportive Home Care services sends visit data to an EVV vendor at the beginning and end of each visit using methods such as:</a:t>
            </a:r>
          </a:p>
          <a:p>
            <a:pPr lvl="1"/>
            <a:r>
              <a:rPr lang="en-US" dirty="0"/>
              <a:t> a mobile application</a:t>
            </a:r>
          </a:p>
          <a:p>
            <a:pPr lvl="1"/>
            <a:r>
              <a:rPr lang="en-US" dirty="0"/>
              <a:t> a home phone (landline or fixed Voice over Internet </a:t>
            </a:r>
            <a:r>
              <a:rPr lang="en-US" dirty="0" err="1"/>
              <a:t>Protcol</a:t>
            </a:r>
            <a:r>
              <a:rPr lang="en-US" dirty="0"/>
              <a:t> [VoIP])</a:t>
            </a:r>
          </a:p>
          <a:p>
            <a:pPr lvl="1"/>
            <a:r>
              <a:rPr lang="en-US" dirty="0"/>
              <a:t> fixed device</a:t>
            </a:r>
          </a:p>
          <a:p>
            <a:endParaRPr lang="en-US" dirty="0"/>
          </a:p>
        </p:txBody>
      </p:sp>
      <p:sp>
        <p:nvSpPr>
          <p:cNvPr id="4" name="Slide Number Placeholder 3">
            <a:extLst>
              <a:ext uri="{FF2B5EF4-FFF2-40B4-BE49-F238E27FC236}">
                <a16:creationId xmlns:a16="http://schemas.microsoft.com/office/drawing/2014/main" id="{537DE7FC-3DBA-4DEC-B646-F219AFC0CCB4}"/>
              </a:ext>
            </a:extLst>
          </p:cNvPr>
          <p:cNvSpPr>
            <a:spLocks noGrp="1"/>
          </p:cNvSpPr>
          <p:nvPr>
            <p:ph type="sldNum" sz="quarter" idx="12"/>
          </p:nvPr>
        </p:nvSpPr>
        <p:spPr/>
        <p:txBody>
          <a:bodyPr/>
          <a:lstStyle/>
          <a:p>
            <a:fld id="{786D7D0F-3A27-45D3-AB4A-EEE967871401}" type="slidenum">
              <a:rPr lang="en-US" smtClean="0"/>
              <a:t>3</a:t>
            </a:fld>
            <a:endParaRPr lang="en-US" dirty="0"/>
          </a:p>
        </p:txBody>
      </p:sp>
    </p:spTree>
    <p:extLst>
      <p:ext uri="{BB962C8B-B14F-4D97-AF65-F5344CB8AC3E}">
        <p14:creationId xmlns:p14="http://schemas.microsoft.com/office/powerpoint/2010/main" val="3379064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A5F96-7699-4702-BB3D-55E0F3467135}"/>
              </a:ext>
            </a:extLst>
          </p:cNvPr>
          <p:cNvSpPr>
            <a:spLocks noGrp="1"/>
          </p:cNvSpPr>
          <p:nvPr>
            <p:ph type="title"/>
          </p:nvPr>
        </p:nvSpPr>
        <p:spPr/>
        <p:txBody>
          <a:bodyPr/>
          <a:lstStyle/>
          <a:p>
            <a:r>
              <a:rPr lang="en-US" sz="4000" b="1" i="1" dirty="0"/>
              <a:t>Per Wisconsin Department of Health Services Cont.</a:t>
            </a:r>
          </a:p>
        </p:txBody>
      </p:sp>
      <p:sp>
        <p:nvSpPr>
          <p:cNvPr id="3" name="Content Placeholder 2">
            <a:extLst>
              <a:ext uri="{FF2B5EF4-FFF2-40B4-BE49-F238E27FC236}">
                <a16:creationId xmlns:a16="http://schemas.microsoft.com/office/drawing/2014/main" id="{D66F0320-25F2-4CC9-9982-D2E7C105E23B}"/>
              </a:ext>
            </a:extLst>
          </p:cNvPr>
          <p:cNvSpPr>
            <a:spLocks noGrp="1"/>
          </p:cNvSpPr>
          <p:nvPr>
            <p:ph idx="1"/>
          </p:nvPr>
        </p:nvSpPr>
        <p:spPr/>
        <p:txBody>
          <a:bodyPr>
            <a:normAutofit/>
          </a:bodyPr>
          <a:lstStyle/>
          <a:p>
            <a:pPr marL="114300" indent="0">
              <a:buNone/>
            </a:pPr>
            <a:r>
              <a:rPr lang="en-US" dirty="0"/>
              <a:t>Workers using EVV enter information to record</a:t>
            </a:r>
          </a:p>
          <a:p>
            <a:pPr lvl="0"/>
            <a:r>
              <a:rPr lang="en-US" sz="2000" dirty="0"/>
              <a:t>Who receives the service</a:t>
            </a:r>
          </a:p>
          <a:p>
            <a:pPr lvl="0"/>
            <a:r>
              <a:rPr lang="en-US" sz="2000" dirty="0"/>
              <a:t>Who provides the service</a:t>
            </a:r>
          </a:p>
          <a:p>
            <a:pPr lvl="0"/>
            <a:r>
              <a:rPr lang="en-US" sz="2000" dirty="0"/>
              <a:t>What service is provided</a:t>
            </a:r>
          </a:p>
          <a:p>
            <a:pPr lvl="0"/>
            <a:r>
              <a:rPr lang="en-US" sz="2000" dirty="0"/>
              <a:t>Where the service is provided</a:t>
            </a:r>
          </a:p>
          <a:p>
            <a:pPr lvl="0"/>
            <a:r>
              <a:rPr lang="en-US" sz="2000" dirty="0"/>
              <a:t>The date of the service. The check in and check out times for the service</a:t>
            </a:r>
          </a:p>
          <a:p>
            <a:pPr marL="114300" indent="0">
              <a:buNone/>
            </a:pPr>
            <a:r>
              <a:rPr lang="en-US" dirty="0"/>
              <a:t>Programs affected</a:t>
            </a:r>
          </a:p>
          <a:p>
            <a:pPr lvl="0"/>
            <a:r>
              <a:rPr lang="en-US" sz="2000" dirty="0"/>
              <a:t>Medicaid and BadgerCare Plus (ForwardHealth card)</a:t>
            </a:r>
          </a:p>
          <a:p>
            <a:pPr lvl="0"/>
            <a:r>
              <a:rPr lang="en-US" sz="2000" dirty="0"/>
              <a:t>BadgerCare Plus and Medicaid SSI HMOs</a:t>
            </a:r>
          </a:p>
          <a:p>
            <a:pPr lvl="0"/>
            <a:r>
              <a:rPr lang="en-US" sz="2000" dirty="0"/>
              <a:t>Family Care and Family Care Partnership</a:t>
            </a:r>
          </a:p>
          <a:p>
            <a:pPr lvl="0"/>
            <a:r>
              <a:rPr lang="en-US" sz="2000" dirty="0"/>
              <a:t>IRIS (Include, Respect, I Self-Direct)</a:t>
            </a:r>
          </a:p>
          <a:p>
            <a:pPr lvl="1"/>
            <a:r>
              <a:rPr lang="en-US" sz="1800" dirty="0"/>
              <a:t>*IRIS does not apply for HHCS</a:t>
            </a:r>
          </a:p>
          <a:p>
            <a:endParaRPr lang="en-US" dirty="0"/>
          </a:p>
        </p:txBody>
      </p:sp>
      <p:sp>
        <p:nvSpPr>
          <p:cNvPr id="4" name="Slide Number Placeholder 3">
            <a:extLst>
              <a:ext uri="{FF2B5EF4-FFF2-40B4-BE49-F238E27FC236}">
                <a16:creationId xmlns:a16="http://schemas.microsoft.com/office/drawing/2014/main" id="{86FA0029-400E-4399-AE60-664A6BF25D23}"/>
              </a:ext>
            </a:extLst>
          </p:cNvPr>
          <p:cNvSpPr>
            <a:spLocks noGrp="1"/>
          </p:cNvSpPr>
          <p:nvPr>
            <p:ph type="sldNum" sz="quarter" idx="12"/>
          </p:nvPr>
        </p:nvSpPr>
        <p:spPr/>
        <p:txBody>
          <a:bodyPr/>
          <a:lstStyle/>
          <a:p>
            <a:fld id="{786D7D0F-3A27-45D3-AB4A-EEE967871401}" type="slidenum">
              <a:rPr lang="en-US" smtClean="0"/>
              <a:t>4</a:t>
            </a:fld>
            <a:endParaRPr lang="en-US" dirty="0"/>
          </a:p>
        </p:txBody>
      </p:sp>
    </p:spTree>
    <p:extLst>
      <p:ext uri="{BB962C8B-B14F-4D97-AF65-F5344CB8AC3E}">
        <p14:creationId xmlns:p14="http://schemas.microsoft.com/office/powerpoint/2010/main" val="963249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6A8E5-6B6C-473C-8DC8-305316BC8B73}"/>
              </a:ext>
            </a:extLst>
          </p:cNvPr>
          <p:cNvSpPr>
            <a:spLocks noGrp="1"/>
          </p:cNvSpPr>
          <p:nvPr>
            <p:ph type="title"/>
          </p:nvPr>
        </p:nvSpPr>
        <p:spPr/>
        <p:txBody>
          <a:bodyPr/>
          <a:lstStyle/>
          <a:p>
            <a:r>
              <a:rPr lang="en-US" b="1" i="1" dirty="0"/>
              <a:t>Services Impacted – PCS &amp; SHC	</a:t>
            </a:r>
          </a:p>
        </p:txBody>
      </p:sp>
      <p:sp>
        <p:nvSpPr>
          <p:cNvPr id="3" name="Content Placeholder 2">
            <a:extLst>
              <a:ext uri="{FF2B5EF4-FFF2-40B4-BE49-F238E27FC236}">
                <a16:creationId xmlns:a16="http://schemas.microsoft.com/office/drawing/2014/main" id="{D988985A-4948-4F25-8677-9FACAE47AAD7}"/>
              </a:ext>
            </a:extLst>
          </p:cNvPr>
          <p:cNvSpPr>
            <a:spLocks noGrp="1"/>
          </p:cNvSpPr>
          <p:nvPr>
            <p:ph idx="1"/>
          </p:nvPr>
        </p:nvSpPr>
        <p:spPr/>
        <p:txBody>
          <a:bodyPr>
            <a:normAutofit lnSpcReduction="10000"/>
          </a:bodyPr>
          <a:lstStyle/>
          <a:p>
            <a:pPr marL="114300" indent="0">
              <a:buNone/>
            </a:pPr>
            <a:r>
              <a:rPr lang="en-US" dirty="0"/>
              <a:t>Personal Care Services</a:t>
            </a:r>
          </a:p>
          <a:p>
            <a:r>
              <a:rPr lang="en-US" dirty="0"/>
              <a:t>T1019 (Personal care services, per 15 minutes, not for an inpatient or resident of a hospital, nursing facility, ICF/MR</a:t>
            </a:r>
            <a:r>
              <a:rPr lang="en-US" baseline="30000" dirty="0"/>
              <a:t>1 </a:t>
            </a:r>
            <a:r>
              <a:rPr lang="en-US" dirty="0"/>
              <a:t>or IMD, part of the individualized plan of treatment) </a:t>
            </a:r>
          </a:p>
          <a:p>
            <a:r>
              <a:rPr lang="en-US" dirty="0"/>
              <a:t>T1020 (Personal care services, per diem, not for an inpatient or resident of a hospital, nursing facility, ICF/MR or IMD, part of the individualized plan of treatment) </a:t>
            </a:r>
          </a:p>
          <a:p>
            <a:endParaRPr lang="en-US" dirty="0"/>
          </a:p>
          <a:p>
            <a:pPr marL="114300" indent="0">
              <a:buNone/>
            </a:pPr>
            <a:r>
              <a:rPr lang="en-US" dirty="0"/>
              <a:t>Supportive Home Care services (Family Care Partnership)</a:t>
            </a:r>
          </a:p>
          <a:p>
            <a:r>
              <a:rPr lang="en-US" dirty="0"/>
              <a:t>S5125 (Attendant care services; per 15 minutes) </a:t>
            </a:r>
          </a:p>
          <a:p>
            <a:r>
              <a:rPr lang="en-US" dirty="0"/>
              <a:t>S5126 (Attendant care services; per diem) </a:t>
            </a:r>
          </a:p>
          <a:p>
            <a:endParaRPr lang="en-US" dirty="0"/>
          </a:p>
          <a:p>
            <a:endParaRPr lang="en-US" dirty="0"/>
          </a:p>
        </p:txBody>
      </p:sp>
      <p:sp>
        <p:nvSpPr>
          <p:cNvPr id="4" name="Slide Number Placeholder 3">
            <a:extLst>
              <a:ext uri="{FF2B5EF4-FFF2-40B4-BE49-F238E27FC236}">
                <a16:creationId xmlns:a16="http://schemas.microsoft.com/office/drawing/2014/main" id="{A2C02BAC-8385-495D-98B1-0C46812AFFCB}"/>
              </a:ext>
            </a:extLst>
          </p:cNvPr>
          <p:cNvSpPr>
            <a:spLocks noGrp="1"/>
          </p:cNvSpPr>
          <p:nvPr>
            <p:ph type="sldNum" sz="quarter" idx="12"/>
          </p:nvPr>
        </p:nvSpPr>
        <p:spPr/>
        <p:txBody>
          <a:bodyPr/>
          <a:lstStyle/>
          <a:p>
            <a:fld id="{786D7D0F-3A27-45D3-AB4A-EEE967871401}" type="slidenum">
              <a:rPr lang="en-US" smtClean="0"/>
              <a:t>5</a:t>
            </a:fld>
            <a:endParaRPr lang="en-US" dirty="0"/>
          </a:p>
        </p:txBody>
      </p:sp>
    </p:spTree>
    <p:extLst>
      <p:ext uri="{BB962C8B-B14F-4D97-AF65-F5344CB8AC3E}">
        <p14:creationId xmlns:p14="http://schemas.microsoft.com/office/powerpoint/2010/main" val="742652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A13EC-25AD-6012-2D50-AD15AA1714AD}"/>
              </a:ext>
            </a:extLst>
          </p:cNvPr>
          <p:cNvSpPr>
            <a:spLocks noGrp="1"/>
          </p:cNvSpPr>
          <p:nvPr>
            <p:ph type="title"/>
          </p:nvPr>
        </p:nvSpPr>
        <p:spPr/>
        <p:txBody>
          <a:bodyPr/>
          <a:lstStyle/>
          <a:p>
            <a:r>
              <a:rPr lang="en-US" b="1" i="1" dirty="0"/>
              <a:t>Services Impacted – HHCS</a:t>
            </a:r>
          </a:p>
        </p:txBody>
      </p:sp>
      <p:sp>
        <p:nvSpPr>
          <p:cNvPr id="3" name="Content Placeholder 2">
            <a:extLst>
              <a:ext uri="{FF2B5EF4-FFF2-40B4-BE49-F238E27FC236}">
                <a16:creationId xmlns:a16="http://schemas.microsoft.com/office/drawing/2014/main" id="{0190FE3B-2C45-BE9A-311D-A105CF9CF890}"/>
              </a:ext>
            </a:extLst>
          </p:cNvPr>
          <p:cNvSpPr>
            <a:spLocks noGrp="1"/>
          </p:cNvSpPr>
          <p:nvPr>
            <p:ph idx="1"/>
          </p:nvPr>
        </p:nvSpPr>
        <p:spPr/>
        <p:txBody>
          <a:bodyPr>
            <a:noAutofit/>
          </a:bodyPr>
          <a:lstStyle/>
          <a:p>
            <a:r>
              <a:rPr lang="en-US" sz="1600" b="0" i="0" dirty="0">
                <a:solidFill>
                  <a:srgbClr val="1C1D1F"/>
                </a:solidFill>
                <a:effectLst/>
              </a:rPr>
              <a:t>92507: Treatment of speech, language, voice, communication, and/or auditory processing disorder; per visit</a:t>
            </a:r>
            <a:endParaRPr lang="en-US" sz="1600" dirty="0">
              <a:solidFill>
                <a:srgbClr val="1C1D1F"/>
              </a:solidFill>
              <a:effectLst/>
            </a:endParaRPr>
          </a:p>
          <a:p>
            <a:r>
              <a:rPr lang="en-US" sz="1600" dirty="0">
                <a:solidFill>
                  <a:srgbClr val="1C1D1F"/>
                </a:solidFill>
                <a:effectLst/>
              </a:rPr>
              <a:t>97139: Unlisted therapeutic procedure – Occupational therapy; per visit</a:t>
            </a:r>
          </a:p>
          <a:p>
            <a:r>
              <a:rPr lang="en-US" sz="1600" dirty="0">
                <a:solidFill>
                  <a:srgbClr val="1C1D1F"/>
                </a:solidFill>
                <a:effectLst/>
              </a:rPr>
              <a:t>97799: Unlisted physical medicine/rehabilitation service or procedure – Physical therapy; per visit</a:t>
            </a:r>
          </a:p>
          <a:p>
            <a:r>
              <a:rPr lang="en-US" sz="1600" dirty="0">
                <a:solidFill>
                  <a:srgbClr val="1C1D1F"/>
                </a:solidFill>
                <a:effectLst/>
              </a:rPr>
              <a:t>99504: Home visit for mechanical ventilation care; per hour </a:t>
            </a:r>
          </a:p>
          <a:p>
            <a:r>
              <a:rPr lang="en-US" sz="1600" dirty="0">
                <a:solidFill>
                  <a:srgbClr val="1C1D1F"/>
                </a:solidFill>
                <a:effectLst/>
              </a:rPr>
              <a:t>99600: Unlisted home visit service or procedure; per visit</a:t>
            </a:r>
          </a:p>
          <a:p>
            <a:r>
              <a:rPr lang="en-US" sz="1600" dirty="0">
                <a:solidFill>
                  <a:srgbClr val="1C1D1F"/>
                </a:solidFill>
                <a:effectLst/>
              </a:rPr>
              <a:t>S9123: Non-vent private duty nursing care in the home – by registered nurse; per hour</a:t>
            </a:r>
            <a:endParaRPr lang="en-US" sz="1600" dirty="0">
              <a:solidFill>
                <a:srgbClr val="1C1D1F"/>
              </a:solidFill>
            </a:endParaRPr>
          </a:p>
          <a:p>
            <a:r>
              <a:rPr lang="en-US" sz="1600" dirty="0">
                <a:solidFill>
                  <a:srgbClr val="1C1D1F"/>
                </a:solidFill>
                <a:effectLst/>
              </a:rPr>
              <a:t>S9124: Non-vent private duty nursing care in the home – by licensed practical nurse; per hour</a:t>
            </a:r>
          </a:p>
          <a:p>
            <a:r>
              <a:rPr lang="en-US" sz="1600" dirty="0">
                <a:solidFill>
                  <a:srgbClr val="1C1D1F"/>
                </a:solidFill>
                <a:effectLst/>
              </a:rPr>
              <a:t>T1001: Nursing assessment/evaluation; per visit</a:t>
            </a:r>
            <a:endParaRPr lang="en-US" sz="1600" dirty="0">
              <a:solidFill>
                <a:srgbClr val="1C1D1F"/>
              </a:solidFill>
            </a:endParaRPr>
          </a:p>
          <a:p>
            <a:r>
              <a:rPr lang="en-US" sz="1600" dirty="0">
                <a:solidFill>
                  <a:srgbClr val="1C1D1F"/>
                </a:solidFill>
                <a:effectLst/>
              </a:rPr>
              <a:t>T1021: Home health aide or certified nurse assistant; per visit</a:t>
            </a:r>
          </a:p>
          <a:p>
            <a:r>
              <a:rPr lang="en-US" sz="1600" dirty="0">
                <a:solidFill>
                  <a:srgbClr val="1C1D1F"/>
                </a:solidFill>
                <a:effectLst/>
              </a:rPr>
              <a:t>T1502: Administration of oral, intramuscular and/or subcutaneous medication by health care agency/ professional; per visit</a:t>
            </a:r>
            <a:endParaRPr lang="en-US" sz="1600" dirty="0">
              <a:solidFill>
                <a:srgbClr val="1C1D1F"/>
              </a:solidFill>
            </a:endParaRPr>
          </a:p>
          <a:p>
            <a:r>
              <a:rPr lang="en-US" sz="1600" b="0" i="0" dirty="0">
                <a:solidFill>
                  <a:srgbClr val="1C1D1F"/>
                </a:solidFill>
                <a:effectLst/>
              </a:rPr>
              <a:t>99509: Nurse supervisory visit; Home visit for assistance with activities of daily living and personal care; per visit</a:t>
            </a:r>
            <a:endParaRPr lang="en-US" sz="1600" dirty="0"/>
          </a:p>
        </p:txBody>
      </p:sp>
      <p:sp>
        <p:nvSpPr>
          <p:cNvPr id="4" name="Slide Number Placeholder 3">
            <a:extLst>
              <a:ext uri="{FF2B5EF4-FFF2-40B4-BE49-F238E27FC236}">
                <a16:creationId xmlns:a16="http://schemas.microsoft.com/office/drawing/2014/main" id="{061FF7FD-E1E5-B35B-BA5D-2B416B1B6D24}"/>
              </a:ext>
            </a:extLst>
          </p:cNvPr>
          <p:cNvSpPr>
            <a:spLocks noGrp="1"/>
          </p:cNvSpPr>
          <p:nvPr>
            <p:ph type="sldNum" sz="quarter" idx="12"/>
          </p:nvPr>
        </p:nvSpPr>
        <p:spPr/>
        <p:txBody>
          <a:bodyPr/>
          <a:lstStyle/>
          <a:p>
            <a:fld id="{786D7D0F-3A27-45D3-AB4A-EEE967871401}" type="slidenum">
              <a:rPr lang="en-US" smtClean="0"/>
              <a:t>6</a:t>
            </a:fld>
            <a:endParaRPr lang="en-US" dirty="0"/>
          </a:p>
        </p:txBody>
      </p:sp>
    </p:spTree>
    <p:extLst>
      <p:ext uri="{BB962C8B-B14F-4D97-AF65-F5344CB8AC3E}">
        <p14:creationId xmlns:p14="http://schemas.microsoft.com/office/powerpoint/2010/main" val="2805537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82291-3998-4AC1-B9E5-93CBFFB399D6}"/>
              </a:ext>
            </a:extLst>
          </p:cNvPr>
          <p:cNvSpPr>
            <a:spLocks noGrp="1"/>
          </p:cNvSpPr>
          <p:nvPr>
            <p:ph type="title"/>
          </p:nvPr>
        </p:nvSpPr>
        <p:spPr>
          <a:xfrm>
            <a:off x="457200" y="274637"/>
            <a:ext cx="7620000" cy="2345900"/>
          </a:xfrm>
        </p:spPr>
        <p:txBody>
          <a:bodyPr/>
          <a:lstStyle/>
          <a:p>
            <a:r>
              <a:rPr lang="en-US" sz="4000" b="1" i="1" dirty="0"/>
              <a:t>PCS &amp; SHC - Hard Launch May 1, 2023</a:t>
            </a:r>
            <a:br>
              <a:rPr lang="en-US" sz="4000" b="1" i="1" dirty="0"/>
            </a:br>
            <a:r>
              <a:rPr lang="en-US" sz="4000" b="1" i="1" dirty="0"/>
              <a:t>HHCS - Soft Launch January 1, 2024 (Hard Launch TBD)</a:t>
            </a:r>
          </a:p>
        </p:txBody>
      </p:sp>
      <p:sp>
        <p:nvSpPr>
          <p:cNvPr id="3" name="Content Placeholder 2">
            <a:extLst>
              <a:ext uri="{FF2B5EF4-FFF2-40B4-BE49-F238E27FC236}">
                <a16:creationId xmlns:a16="http://schemas.microsoft.com/office/drawing/2014/main" id="{5A9BA224-8661-4B24-90B0-7A17ED809DC7}"/>
              </a:ext>
            </a:extLst>
          </p:cNvPr>
          <p:cNvSpPr>
            <a:spLocks noGrp="1"/>
          </p:cNvSpPr>
          <p:nvPr>
            <p:ph idx="1"/>
          </p:nvPr>
        </p:nvSpPr>
        <p:spPr>
          <a:xfrm>
            <a:off x="457200" y="2620537"/>
            <a:ext cx="7620000" cy="3780262"/>
          </a:xfrm>
        </p:spPr>
        <p:txBody>
          <a:bodyPr/>
          <a:lstStyle/>
          <a:p>
            <a:r>
              <a:rPr lang="en-US" dirty="0"/>
              <a:t> Effective May 1 2023, ForwardHealth and </a:t>
            </a:r>
            <a:r>
              <a:rPr lang="en-US" i="1" dirty="0"/>
              <a:t>i</a:t>
            </a:r>
            <a:r>
              <a:rPr lang="en-US" dirty="0"/>
              <a:t>Care will require PCS &amp; SHC claims to have a matching EVV record; if there is no matching EVV record or KX Modifier, the claim will be denied</a:t>
            </a:r>
          </a:p>
          <a:p>
            <a:r>
              <a:rPr lang="en-US" dirty="0"/>
              <a:t>Effective January 1, 2024 ForwardHealth and </a:t>
            </a:r>
            <a:r>
              <a:rPr lang="en-US" i="1" dirty="0"/>
              <a:t>i</a:t>
            </a:r>
            <a:r>
              <a:rPr lang="en-US" dirty="0"/>
              <a:t>Care will require HHCS claims to have a matching EVV record; claims will not be denied during soft launch. </a:t>
            </a:r>
          </a:p>
        </p:txBody>
      </p:sp>
      <p:sp>
        <p:nvSpPr>
          <p:cNvPr id="4" name="Slide Number Placeholder 3">
            <a:extLst>
              <a:ext uri="{FF2B5EF4-FFF2-40B4-BE49-F238E27FC236}">
                <a16:creationId xmlns:a16="http://schemas.microsoft.com/office/drawing/2014/main" id="{B3CB86D9-20A4-4282-8759-FB30D56ADD71}"/>
              </a:ext>
            </a:extLst>
          </p:cNvPr>
          <p:cNvSpPr>
            <a:spLocks noGrp="1"/>
          </p:cNvSpPr>
          <p:nvPr>
            <p:ph type="sldNum" sz="quarter" idx="12"/>
          </p:nvPr>
        </p:nvSpPr>
        <p:spPr/>
        <p:txBody>
          <a:bodyPr/>
          <a:lstStyle/>
          <a:p>
            <a:fld id="{786D7D0F-3A27-45D3-AB4A-EEE967871401}" type="slidenum">
              <a:rPr lang="en-US" smtClean="0"/>
              <a:t>7</a:t>
            </a:fld>
            <a:endParaRPr lang="en-US" dirty="0"/>
          </a:p>
        </p:txBody>
      </p:sp>
    </p:spTree>
    <p:extLst>
      <p:ext uri="{BB962C8B-B14F-4D97-AF65-F5344CB8AC3E}">
        <p14:creationId xmlns:p14="http://schemas.microsoft.com/office/powerpoint/2010/main" val="2132676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4682C-7BD6-4E7A-8EA4-C094AB9AF7C4}"/>
              </a:ext>
            </a:extLst>
          </p:cNvPr>
          <p:cNvSpPr>
            <a:spLocks noGrp="1"/>
          </p:cNvSpPr>
          <p:nvPr>
            <p:ph type="title"/>
          </p:nvPr>
        </p:nvSpPr>
        <p:spPr/>
        <p:txBody>
          <a:bodyPr/>
          <a:lstStyle/>
          <a:p>
            <a:r>
              <a:rPr lang="en-US" b="1" i="1" dirty="0"/>
              <a:t>Technology</a:t>
            </a:r>
            <a:endParaRPr lang="en-US" i="1" dirty="0"/>
          </a:p>
        </p:txBody>
      </p:sp>
      <p:sp>
        <p:nvSpPr>
          <p:cNvPr id="3" name="Content Placeholder 2">
            <a:extLst>
              <a:ext uri="{FF2B5EF4-FFF2-40B4-BE49-F238E27FC236}">
                <a16:creationId xmlns:a16="http://schemas.microsoft.com/office/drawing/2014/main" id="{A04F885A-36BC-4E27-BF7A-4043BFC94B3F}"/>
              </a:ext>
            </a:extLst>
          </p:cNvPr>
          <p:cNvSpPr>
            <a:spLocks noGrp="1"/>
          </p:cNvSpPr>
          <p:nvPr>
            <p:ph idx="1"/>
          </p:nvPr>
        </p:nvSpPr>
        <p:spPr/>
        <p:txBody>
          <a:bodyPr/>
          <a:lstStyle/>
          <a:p>
            <a:r>
              <a:rPr lang="en-US" dirty="0"/>
              <a:t>DHS’s chosen EVV solution, offered through a vendor called </a:t>
            </a:r>
            <a:r>
              <a:rPr lang="en-US" u="sng" dirty="0" err="1"/>
              <a:t>Sandata</a:t>
            </a:r>
            <a:r>
              <a:rPr lang="en-US" dirty="0"/>
              <a:t>, may be used by all DHS programs, provider agencies, and program payers. DHS will provide the </a:t>
            </a:r>
            <a:r>
              <a:rPr lang="en-US" dirty="0" err="1"/>
              <a:t>Sandata</a:t>
            </a:r>
            <a:r>
              <a:rPr lang="en-US" dirty="0"/>
              <a:t> EVV system’s data collection functionality free of charge to providers and program payers. Provider agencies and program payers will </a:t>
            </a:r>
            <a:r>
              <a:rPr lang="en-US" b="1" dirty="0"/>
              <a:t>not </a:t>
            </a:r>
            <a:r>
              <a:rPr lang="en-US" dirty="0"/>
              <a:t>have to purchase an EVV system if they elect to use the DHS-provided EVV system</a:t>
            </a:r>
          </a:p>
          <a:p>
            <a:endParaRPr lang="en-US" dirty="0"/>
          </a:p>
        </p:txBody>
      </p:sp>
      <p:sp>
        <p:nvSpPr>
          <p:cNvPr id="4" name="Slide Number Placeholder 3">
            <a:extLst>
              <a:ext uri="{FF2B5EF4-FFF2-40B4-BE49-F238E27FC236}">
                <a16:creationId xmlns:a16="http://schemas.microsoft.com/office/drawing/2014/main" id="{B2283F42-87AE-4EE7-A40C-20177EB8A6E6}"/>
              </a:ext>
            </a:extLst>
          </p:cNvPr>
          <p:cNvSpPr>
            <a:spLocks noGrp="1"/>
          </p:cNvSpPr>
          <p:nvPr>
            <p:ph type="sldNum" sz="quarter" idx="12"/>
          </p:nvPr>
        </p:nvSpPr>
        <p:spPr/>
        <p:txBody>
          <a:bodyPr/>
          <a:lstStyle/>
          <a:p>
            <a:fld id="{786D7D0F-3A27-45D3-AB4A-EEE967871401}" type="slidenum">
              <a:rPr lang="en-US" smtClean="0"/>
              <a:t>8</a:t>
            </a:fld>
            <a:endParaRPr lang="en-US" dirty="0"/>
          </a:p>
        </p:txBody>
      </p:sp>
    </p:spTree>
    <p:extLst>
      <p:ext uri="{BB962C8B-B14F-4D97-AF65-F5344CB8AC3E}">
        <p14:creationId xmlns:p14="http://schemas.microsoft.com/office/powerpoint/2010/main" val="1029717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B010E-76FC-4125-B7A5-E52C1B1F6317}"/>
              </a:ext>
            </a:extLst>
          </p:cNvPr>
          <p:cNvSpPr>
            <a:spLocks noGrp="1"/>
          </p:cNvSpPr>
          <p:nvPr>
            <p:ph type="title"/>
          </p:nvPr>
        </p:nvSpPr>
        <p:spPr/>
        <p:txBody>
          <a:bodyPr/>
          <a:lstStyle/>
          <a:p>
            <a:r>
              <a:rPr lang="en-US" b="1" i="1" dirty="0"/>
              <a:t>EVV Data Collection</a:t>
            </a:r>
          </a:p>
        </p:txBody>
      </p:sp>
      <p:sp>
        <p:nvSpPr>
          <p:cNvPr id="3" name="Content Placeholder 2">
            <a:extLst>
              <a:ext uri="{FF2B5EF4-FFF2-40B4-BE49-F238E27FC236}">
                <a16:creationId xmlns:a16="http://schemas.microsoft.com/office/drawing/2014/main" id="{FC499D3E-7FC5-44BC-8898-BB8C0A23691D}"/>
              </a:ext>
            </a:extLst>
          </p:cNvPr>
          <p:cNvSpPr>
            <a:spLocks noGrp="1"/>
          </p:cNvSpPr>
          <p:nvPr>
            <p:ph idx="1"/>
          </p:nvPr>
        </p:nvSpPr>
        <p:spPr/>
        <p:txBody>
          <a:bodyPr>
            <a:normAutofit fontScale="70000" lnSpcReduction="20000"/>
          </a:bodyPr>
          <a:lstStyle/>
          <a:p>
            <a:endParaRPr lang="en-US" dirty="0"/>
          </a:p>
          <a:p>
            <a:r>
              <a:rPr lang="en-US" u="sng" dirty="0"/>
              <a:t>Mobile phone application </a:t>
            </a:r>
            <a:r>
              <a:rPr lang="en-US" dirty="0"/>
              <a:t>(mobile visit verification [MVV]): This option allows the worker to record visits using a smart phone or tablet, even when no cellular, satellite, or other data services are available at the service location </a:t>
            </a:r>
          </a:p>
          <a:p>
            <a:endParaRPr lang="en-US" dirty="0"/>
          </a:p>
          <a:p>
            <a:r>
              <a:rPr lang="en-US" u="sng" dirty="0"/>
              <a:t>Landline or fixed VoIP phone </a:t>
            </a:r>
            <a:r>
              <a:rPr lang="en-US" dirty="0"/>
              <a:t>(telephonic visit verification [TVV]): This option allows the worker to record visits via a landline or fixed VoIP phone at the service location using a toll-free phone number </a:t>
            </a:r>
          </a:p>
          <a:p>
            <a:endParaRPr lang="en-US" dirty="0"/>
          </a:p>
          <a:p>
            <a:r>
              <a:rPr lang="en-US" u="sng" dirty="0"/>
              <a:t>EVV digital device </a:t>
            </a:r>
            <a:r>
              <a:rPr lang="en-US" dirty="0"/>
              <a:t>(fixed visit verification [FVV]): This option allows the worker to record visits with a small electronic device. The device, which is secured to a surface in the member or participant’s home, provides a code that links the time and date the services are provided to the client and service location. The visit information is then submitted to the provider agency or program payer via a phone. FVV is the option of last resort and may only be requested if certain criteria are met. Refer to the Fixed Visit Verification section of this Update for more information</a:t>
            </a:r>
          </a:p>
          <a:p>
            <a:pPr marL="114300" indent="0">
              <a:buNone/>
            </a:pPr>
            <a:endParaRPr lang="en-US" dirty="0"/>
          </a:p>
          <a:p>
            <a:r>
              <a:rPr lang="en-US" dirty="0"/>
              <a:t>Note: Alternate EVV systems may employ different data collection methods. Refer to the Alternate EVV Systems section of this Update for more information on alternate EVV</a:t>
            </a:r>
          </a:p>
        </p:txBody>
      </p:sp>
      <p:sp>
        <p:nvSpPr>
          <p:cNvPr id="4" name="Slide Number Placeholder 3">
            <a:extLst>
              <a:ext uri="{FF2B5EF4-FFF2-40B4-BE49-F238E27FC236}">
                <a16:creationId xmlns:a16="http://schemas.microsoft.com/office/drawing/2014/main" id="{6672F673-B13E-4571-BA17-3D47417B71C6}"/>
              </a:ext>
            </a:extLst>
          </p:cNvPr>
          <p:cNvSpPr>
            <a:spLocks noGrp="1"/>
          </p:cNvSpPr>
          <p:nvPr>
            <p:ph type="sldNum" sz="quarter" idx="12"/>
          </p:nvPr>
        </p:nvSpPr>
        <p:spPr/>
        <p:txBody>
          <a:bodyPr/>
          <a:lstStyle/>
          <a:p>
            <a:fld id="{786D7D0F-3A27-45D3-AB4A-EEE967871401}" type="slidenum">
              <a:rPr lang="en-US" smtClean="0"/>
              <a:t>9</a:t>
            </a:fld>
            <a:endParaRPr lang="en-US" dirty="0"/>
          </a:p>
        </p:txBody>
      </p:sp>
    </p:spTree>
    <p:extLst>
      <p:ext uri="{BB962C8B-B14F-4D97-AF65-F5344CB8AC3E}">
        <p14:creationId xmlns:p14="http://schemas.microsoft.com/office/powerpoint/2010/main" val="27149517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Theme1" id="{FC8E0C6D-4D5E-4DE0-8A5A-FE5FB8133F31}" vid="{6FD0C8BA-9FD7-48F0-9B70-9AEE9E7CC7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323</TotalTime>
  <Words>2471</Words>
  <Application>Microsoft Office PowerPoint</Application>
  <PresentationFormat>On-screen Show (4:3)</PresentationFormat>
  <Paragraphs>159</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Open Sans</vt:lpstr>
      <vt:lpstr>Theme1</vt:lpstr>
      <vt:lpstr>Electronic Visit Verification</vt:lpstr>
      <vt:lpstr>Disclaimer:</vt:lpstr>
      <vt:lpstr>Per Wisconsin Department of Health Services  </vt:lpstr>
      <vt:lpstr>Per Wisconsin Department of Health Services Cont.</vt:lpstr>
      <vt:lpstr>Services Impacted – PCS &amp; SHC </vt:lpstr>
      <vt:lpstr>Services Impacted – HHCS</vt:lpstr>
      <vt:lpstr>PCS &amp; SHC - Hard Launch May 1, 2023 HHCS - Soft Launch January 1, 2024 (Hard Launch TBD)</vt:lpstr>
      <vt:lpstr>Technology</vt:lpstr>
      <vt:lpstr>EVV Data Collection</vt:lpstr>
      <vt:lpstr>Corrections </vt:lpstr>
      <vt:lpstr>Live-in Workers </vt:lpstr>
      <vt:lpstr>Live-in Workers Cont.</vt:lpstr>
      <vt:lpstr>Live-in Workers Cont.</vt:lpstr>
      <vt:lpstr>Visits Lasting Longer Than 24 Hours </vt:lpstr>
      <vt:lpstr>Visits With Multiple Dates of Service </vt:lpstr>
      <vt:lpstr>Visits With Multiple Dates of Service Cont.</vt:lpstr>
      <vt:lpstr>Span Billing</vt:lpstr>
      <vt:lpstr>Tips and Reminders</vt:lpstr>
      <vt:lpstr>DHS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Crystal Burgess</dc:creator>
  <cp:lastModifiedBy>Michelle Minogue</cp:lastModifiedBy>
  <cp:revision>35</cp:revision>
  <dcterms:created xsi:type="dcterms:W3CDTF">2019-07-23T16:06:26Z</dcterms:created>
  <dcterms:modified xsi:type="dcterms:W3CDTF">2023-11-16T13:28:46Z</dcterms:modified>
</cp:coreProperties>
</file>