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21"/>
  </p:notesMasterIdLst>
  <p:sldIdLst>
    <p:sldId id="256" r:id="rId2"/>
    <p:sldId id="257" r:id="rId3"/>
    <p:sldId id="273" r:id="rId4"/>
    <p:sldId id="275" r:id="rId5"/>
    <p:sldId id="274" r:id="rId6"/>
    <p:sldId id="279" r:id="rId7"/>
    <p:sldId id="280" r:id="rId8"/>
    <p:sldId id="281" r:id="rId9"/>
    <p:sldId id="276" r:id="rId10"/>
    <p:sldId id="277" r:id="rId11"/>
    <p:sldId id="270" r:id="rId12"/>
    <p:sldId id="278" r:id="rId13"/>
    <p:sldId id="271" r:id="rId14"/>
    <p:sldId id="272" r:id="rId15"/>
    <p:sldId id="267" r:id="rId16"/>
    <p:sldId id="282" r:id="rId17"/>
    <p:sldId id="283" r:id="rId18"/>
    <p:sldId id="268" r:id="rId19"/>
    <p:sldId id="269" r:id="rId2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444"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mailto:department-providerservices@icarehealthpla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74162-DB01-4059-A83F-D9DAA732532A}"/>
              </a:ext>
            </a:extLst>
          </p:cNvPr>
          <p:cNvSpPr>
            <a:spLocks noGrp="1"/>
          </p:cNvSpPr>
          <p:nvPr>
            <p:ph type="ctrTitle"/>
          </p:nvPr>
        </p:nvSpPr>
        <p:spPr/>
        <p:txBody>
          <a:bodyPr/>
          <a:lstStyle/>
          <a:p>
            <a:r>
              <a:rPr lang="en-US" sz="4000" dirty="0"/>
              <a:t>iCare Guide for Hearing  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a:xfrm rot="16200000">
            <a:off x="7586910" y="4071062"/>
            <a:ext cx="2367281" cy="365760"/>
          </a:xfrm>
        </p:spPr>
        <p:txBody>
          <a:bodyPr/>
          <a:lstStyle/>
          <a:p>
            <a:r>
              <a:rPr lang="en-US" dirty="0"/>
              <a:t>Reviewed: January 2024</a:t>
            </a:r>
          </a:p>
        </p:txBody>
      </p:sp>
      <p:sp>
        <p:nvSpPr>
          <p:cNvPr id="9" name="TextBox 8">
            <a:extLst>
              <a:ext uri="{FF2B5EF4-FFF2-40B4-BE49-F238E27FC236}">
                <a16:creationId xmlns:a16="http://schemas.microsoft.com/office/drawing/2014/main" id="{4A838F98-899E-227D-8039-5D5948C460F0}"/>
              </a:ext>
            </a:extLst>
          </p:cNvPr>
          <p:cNvSpPr txBox="1"/>
          <p:nvPr/>
        </p:nvSpPr>
        <p:spPr>
          <a:xfrm>
            <a:off x="3886200" y="2700969"/>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116F7-94F0-45FD-9994-A743275D838C}"/>
              </a:ext>
            </a:extLst>
          </p:cNvPr>
          <p:cNvSpPr>
            <a:spLocks noGrp="1"/>
          </p:cNvSpPr>
          <p:nvPr>
            <p:ph type="title"/>
          </p:nvPr>
        </p:nvSpPr>
        <p:spPr/>
        <p:txBody>
          <a:bodyPr/>
          <a:lstStyle/>
          <a:p>
            <a:r>
              <a:rPr lang="en-US" b="1" dirty="0"/>
              <a:t>Covered Audiology Services</a:t>
            </a:r>
          </a:p>
        </p:txBody>
      </p:sp>
      <p:sp>
        <p:nvSpPr>
          <p:cNvPr id="3" name="Content Placeholder 2">
            <a:extLst>
              <a:ext uri="{FF2B5EF4-FFF2-40B4-BE49-F238E27FC236}">
                <a16:creationId xmlns:a16="http://schemas.microsoft.com/office/drawing/2014/main" id="{70218817-FD17-4A03-A7A2-36CC789DF45F}"/>
              </a:ext>
            </a:extLst>
          </p:cNvPr>
          <p:cNvSpPr>
            <a:spLocks noGrp="1"/>
          </p:cNvSpPr>
          <p:nvPr>
            <p:ph idx="1"/>
          </p:nvPr>
        </p:nvSpPr>
        <p:spPr/>
        <p:txBody>
          <a:bodyPr/>
          <a:lstStyle/>
          <a:p>
            <a:r>
              <a:rPr lang="en-US" dirty="0"/>
              <a:t>Based on </a:t>
            </a:r>
            <a:r>
              <a:rPr lang="en-US" dirty="0" err="1"/>
              <a:t>ForwardHealth</a:t>
            </a:r>
            <a:r>
              <a:rPr lang="en-US" dirty="0"/>
              <a:t> for </a:t>
            </a:r>
            <a:r>
              <a:rPr lang="en-US" dirty="0" err="1"/>
              <a:t>BadgerCare</a:t>
            </a:r>
            <a:r>
              <a:rPr lang="en-US" dirty="0"/>
              <a:t> Plus and Medicaid</a:t>
            </a:r>
          </a:p>
          <a:p>
            <a:pPr lvl="1"/>
            <a:r>
              <a:rPr lang="en-US" dirty="0"/>
              <a:t>NOTE: There is a 5 year life expectancy on hearing aids for adults and 3 year life expectancy on hearing aids for children ages 17 and younger. </a:t>
            </a:r>
          </a:p>
          <a:p>
            <a:pPr lvl="1"/>
            <a:endParaRPr lang="en-US" dirty="0"/>
          </a:p>
        </p:txBody>
      </p:sp>
      <p:sp>
        <p:nvSpPr>
          <p:cNvPr id="4" name="Slide Number Placeholder 3">
            <a:extLst>
              <a:ext uri="{FF2B5EF4-FFF2-40B4-BE49-F238E27FC236}">
                <a16:creationId xmlns:a16="http://schemas.microsoft.com/office/drawing/2014/main" id="{11FB0CAB-FC50-4CBE-AA24-DC83F479A32E}"/>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1487936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A5F96-7699-4702-BB3D-55E0F3467135}"/>
              </a:ext>
            </a:extLst>
          </p:cNvPr>
          <p:cNvSpPr>
            <a:spLocks noGrp="1"/>
          </p:cNvSpPr>
          <p:nvPr>
            <p:ph type="title"/>
          </p:nvPr>
        </p:nvSpPr>
        <p:spPr/>
        <p:txBody>
          <a:bodyPr/>
          <a:lstStyle/>
          <a:p>
            <a:r>
              <a:rPr lang="en-US" dirty="0"/>
              <a:t>Contracted Hearing Aid Pricing</a:t>
            </a:r>
          </a:p>
        </p:txBody>
      </p:sp>
      <p:sp>
        <p:nvSpPr>
          <p:cNvPr id="3" name="Content Placeholder 2">
            <a:extLst>
              <a:ext uri="{FF2B5EF4-FFF2-40B4-BE49-F238E27FC236}">
                <a16:creationId xmlns:a16="http://schemas.microsoft.com/office/drawing/2014/main" id="{D66F0320-25F2-4CC9-9982-D2E7C105E23B}"/>
              </a:ext>
            </a:extLst>
          </p:cNvPr>
          <p:cNvSpPr>
            <a:spLocks noGrp="1"/>
          </p:cNvSpPr>
          <p:nvPr>
            <p:ph idx="1"/>
          </p:nvPr>
        </p:nvSpPr>
        <p:spPr/>
        <p:txBody>
          <a:bodyPr/>
          <a:lstStyle/>
          <a:p>
            <a:r>
              <a:rPr lang="en-US" dirty="0"/>
              <a:t>Because the Fee Schedule for V codes is SYSMAN (plan determined rate), please submit the Hearing Aid Manufacturer/Style and Model(s) </a:t>
            </a:r>
          </a:p>
          <a:p>
            <a:r>
              <a:rPr lang="en-US" dirty="0"/>
              <a:t>Submit on your Prior Authorization request </a:t>
            </a:r>
          </a:p>
          <a:p>
            <a:r>
              <a:rPr lang="en-US" dirty="0"/>
              <a:t>Or submit on Claim (may include invoice) for reimbursement per </a:t>
            </a:r>
            <a:r>
              <a:rPr lang="en-US"/>
              <a:t>topic #2996</a:t>
            </a:r>
            <a:endParaRPr lang="en-US" dirty="0"/>
          </a:p>
          <a:p>
            <a:r>
              <a:rPr lang="en-US" dirty="0"/>
              <a:t>If the Manufacturer/Style and Model(s) is not submitted, the claim will be denied needing further information.</a:t>
            </a:r>
          </a:p>
          <a:p>
            <a:endParaRPr lang="en-US" dirty="0"/>
          </a:p>
        </p:txBody>
      </p:sp>
      <p:sp>
        <p:nvSpPr>
          <p:cNvPr id="4" name="Slide Number Placeholder 3">
            <a:extLst>
              <a:ext uri="{FF2B5EF4-FFF2-40B4-BE49-F238E27FC236}">
                <a16:creationId xmlns:a16="http://schemas.microsoft.com/office/drawing/2014/main" id="{86FA0029-400E-4399-AE60-664A6BF25D23}"/>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963249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2ECF-617E-44B9-B8C7-DC98387DDAD1}"/>
              </a:ext>
            </a:extLst>
          </p:cNvPr>
          <p:cNvSpPr>
            <a:spLocks noGrp="1"/>
          </p:cNvSpPr>
          <p:nvPr>
            <p:ph type="title"/>
          </p:nvPr>
        </p:nvSpPr>
        <p:spPr/>
        <p:txBody>
          <a:bodyPr/>
          <a:lstStyle/>
          <a:p>
            <a:r>
              <a:rPr lang="en-US" b="1" dirty="0"/>
              <a:t>Accessories that should be billed under V5267</a:t>
            </a:r>
          </a:p>
        </p:txBody>
      </p:sp>
      <p:sp>
        <p:nvSpPr>
          <p:cNvPr id="3" name="Content Placeholder 2">
            <a:extLst>
              <a:ext uri="{FF2B5EF4-FFF2-40B4-BE49-F238E27FC236}">
                <a16:creationId xmlns:a16="http://schemas.microsoft.com/office/drawing/2014/main" id="{A08A30A7-1CC8-4C95-BBD5-841B33193645}"/>
              </a:ext>
            </a:extLst>
          </p:cNvPr>
          <p:cNvSpPr>
            <a:spLocks noGrp="1"/>
          </p:cNvSpPr>
          <p:nvPr>
            <p:ph idx="1"/>
          </p:nvPr>
        </p:nvSpPr>
        <p:spPr/>
        <p:txBody>
          <a:bodyPr/>
          <a:lstStyle/>
          <a:p>
            <a:r>
              <a:rPr lang="en-US" dirty="0"/>
              <a:t>Air Conduction Receiver</a:t>
            </a:r>
          </a:p>
          <a:p>
            <a:r>
              <a:rPr lang="en-US" dirty="0"/>
              <a:t>Body and CROS Hearing Instrument Cords</a:t>
            </a:r>
          </a:p>
          <a:p>
            <a:r>
              <a:rPr lang="en-US" dirty="0"/>
              <a:t>Bone Conduction Receiver and Headband</a:t>
            </a:r>
          </a:p>
          <a:p>
            <a:r>
              <a:rPr lang="en-US" dirty="0"/>
              <a:t>Direct Audio Input Boot/Cords</a:t>
            </a:r>
          </a:p>
          <a:p>
            <a:r>
              <a:rPr lang="en-US" dirty="0"/>
              <a:t>Harness for Body Aid (Children)</a:t>
            </a:r>
          </a:p>
          <a:p>
            <a:endParaRPr lang="en-US" dirty="0"/>
          </a:p>
          <a:p>
            <a:r>
              <a:rPr lang="en-US" dirty="0">
                <a:solidFill>
                  <a:srgbClr val="FF0000"/>
                </a:solidFill>
              </a:rPr>
              <a:t>Limitations apply and listed in </a:t>
            </a:r>
            <a:r>
              <a:rPr lang="en-US" dirty="0" err="1">
                <a:solidFill>
                  <a:srgbClr val="FF0000"/>
                </a:solidFill>
              </a:rPr>
              <a:t>ForwardHealth’s</a:t>
            </a:r>
            <a:r>
              <a:rPr lang="en-US" dirty="0">
                <a:solidFill>
                  <a:srgbClr val="FF0000"/>
                </a:solidFill>
              </a:rPr>
              <a:t> Online Handbook under topic #2980</a:t>
            </a:r>
          </a:p>
        </p:txBody>
      </p:sp>
      <p:sp>
        <p:nvSpPr>
          <p:cNvPr id="4" name="Slide Number Placeholder 3">
            <a:extLst>
              <a:ext uri="{FF2B5EF4-FFF2-40B4-BE49-F238E27FC236}">
                <a16:creationId xmlns:a16="http://schemas.microsoft.com/office/drawing/2014/main" id="{D50B0855-43D6-4B54-B9F7-01A39E832D26}"/>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3375859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CC8B4-7D4C-4FDF-B014-7C180F46B0FD}"/>
              </a:ext>
            </a:extLst>
          </p:cNvPr>
          <p:cNvSpPr>
            <a:spLocks noGrp="1"/>
          </p:cNvSpPr>
          <p:nvPr>
            <p:ph type="title"/>
          </p:nvPr>
        </p:nvSpPr>
        <p:spPr/>
        <p:txBody>
          <a:bodyPr/>
          <a:lstStyle/>
          <a:p>
            <a:r>
              <a:rPr lang="en-US" sz="4200" dirty="0"/>
              <a:t>Clean Claim Guidelines - HCFA</a:t>
            </a:r>
          </a:p>
        </p:txBody>
      </p:sp>
      <p:pic>
        <p:nvPicPr>
          <p:cNvPr id="6" name="Content Placeholder 5">
            <a:extLst>
              <a:ext uri="{FF2B5EF4-FFF2-40B4-BE49-F238E27FC236}">
                <a16:creationId xmlns:a16="http://schemas.microsoft.com/office/drawing/2014/main" id="{1D05E66D-26CA-48E2-A1AA-315DFD617D7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13987" y="1600200"/>
            <a:ext cx="4906425" cy="4800600"/>
          </a:xfrm>
        </p:spPr>
      </p:pic>
      <p:sp>
        <p:nvSpPr>
          <p:cNvPr id="4" name="Slide Number Placeholder 3">
            <a:extLst>
              <a:ext uri="{FF2B5EF4-FFF2-40B4-BE49-F238E27FC236}">
                <a16:creationId xmlns:a16="http://schemas.microsoft.com/office/drawing/2014/main" id="{DE18A1FA-D213-4C4C-AD29-082058D4C791}"/>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2889734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54DAB-0C36-408B-B5FC-CF7B9B3A6CD2}"/>
              </a:ext>
            </a:extLst>
          </p:cNvPr>
          <p:cNvSpPr>
            <a:spLocks noGrp="1"/>
          </p:cNvSpPr>
          <p:nvPr>
            <p:ph type="title"/>
          </p:nvPr>
        </p:nvSpPr>
        <p:spPr/>
        <p:txBody>
          <a:bodyPr/>
          <a:lstStyle/>
          <a:p>
            <a:r>
              <a:rPr lang="en-US" sz="4200" dirty="0"/>
              <a:t>Clean Claim Guidelines – UB04</a:t>
            </a:r>
          </a:p>
        </p:txBody>
      </p:sp>
      <p:pic>
        <p:nvPicPr>
          <p:cNvPr id="8" name="Content Placeholder 7">
            <a:extLst>
              <a:ext uri="{FF2B5EF4-FFF2-40B4-BE49-F238E27FC236}">
                <a16:creationId xmlns:a16="http://schemas.microsoft.com/office/drawing/2014/main" id="{8E075575-C04E-4EE4-BFF6-2EA04400560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0703" y="1600200"/>
            <a:ext cx="4232994" cy="4800600"/>
          </a:xfrm>
        </p:spPr>
      </p:pic>
      <p:sp>
        <p:nvSpPr>
          <p:cNvPr id="4" name="Slide Number Placeholder 3">
            <a:extLst>
              <a:ext uri="{FF2B5EF4-FFF2-40B4-BE49-F238E27FC236}">
                <a16:creationId xmlns:a16="http://schemas.microsoft.com/office/drawing/2014/main" id="{6F01FCC0-1B4C-4157-A1D3-0B9BF962DC45}"/>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866740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5D0A-9A90-401C-94A5-805592886A78}"/>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E8F7C40D-1CA9-4766-A03E-163AD20E0D7A}"/>
              </a:ext>
            </a:extLst>
          </p:cNvPr>
          <p:cNvSpPr>
            <a:spLocks noGrp="1"/>
          </p:cNvSpPr>
          <p:nvPr>
            <p:ph idx="1"/>
          </p:nvPr>
        </p:nvSpPr>
        <p:spPr/>
        <p:txBody>
          <a:bodyPr/>
          <a:lstStyle/>
          <a:p>
            <a:endParaRPr lang="en-US" dirty="0"/>
          </a:p>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F8219349-9D43-47D4-B96A-67E84F35FA23}"/>
              </a:ext>
            </a:extLst>
          </p:cNvPr>
          <p:cNvSpPr>
            <a:spLocks noGrp="1"/>
          </p:cNvSpPr>
          <p:nvPr>
            <p:ph type="sldNum" sz="quarter" idx="12"/>
          </p:nvPr>
        </p:nvSpPr>
        <p:spPr/>
        <p:txBody>
          <a:bodyPr/>
          <a:lstStyle/>
          <a:p>
            <a:fld id="{786D7D0F-3A27-45D3-AB4A-EEE967871401}" type="slidenum">
              <a:rPr lang="en-US" smtClean="0"/>
              <a:t>15</a:t>
            </a:fld>
            <a:endParaRPr lang="en-US" dirty="0"/>
          </a:p>
        </p:txBody>
      </p:sp>
    </p:spTree>
    <p:extLst>
      <p:ext uri="{BB962C8B-B14F-4D97-AF65-F5344CB8AC3E}">
        <p14:creationId xmlns:p14="http://schemas.microsoft.com/office/powerpoint/2010/main" val="1204954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99855-DF03-D5F8-8282-65E1B07FAAE6}"/>
              </a:ext>
            </a:extLst>
          </p:cNvPr>
          <p:cNvSpPr>
            <a:spLocks noGrp="1"/>
          </p:cNvSpPr>
          <p:nvPr>
            <p:ph type="title"/>
          </p:nvPr>
        </p:nvSpPr>
        <p:spPr/>
        <p:txBody>
          <a:bodyPr/>
          <a:lstStyle/>
          <a:p>
            <a:r>
              <a:rPr lang="en-US" b="1" dirty="0"/>
              <a:t>Claims Submission</a:t>
            </a:r>
            <a:endParaRPr lang="en-US" dirty="0"/>
          </a:p>
        </p:txBody>
      </p:sp>
      <p:sp>
        <p:nvSpPr>
          <p:cNvPr id="3" name="Content Placeholder 2">
            <a:extLst>
              <a:ext uri="{FF2B5EF4-FFF2-40B4-BE49-F238E27FC236}">
                <a16:creationId xmlns:a16="http://schemas.microsoft.com/office/drawing/2014/main" id="{0195D5D6-C8B3-E9B0-A896-844885DCBCD8}"/>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1081B549-D276-92F3-CA8F-F750276D118E}"/>
              </a:ext>
            </a:extLst>
          </p:cNvPr>
          <p:cNvSpPr>
            <a:spLocks noGrp="1"/>
          </p:cNvSpPr>
          <p:nvPr>
            <p:ph type="sldNum" sz="quarter" idx="12"/>
          </p:nvPr>
        </p:nvSpPr>
        <p:spPr/>
        <p:txBody>
          <a:bodyPr/>
          <a:lstStyle/>
          <a:p>
            <a:fld id="{786D7D0F-3A27-45D3-AB4A-EEE967871401}" type="slidenum">
              <a:rPr lang="en-US" smtClean="0"/>
              <a:t>16</a:t>
            </a:fld>
            <a:endParaRPr lang="en-US" dirty="0"/>
          </a:p>
        </p:txBody>
      </p:sp>
    </p:spTree>
    <p:extLst>
      <p:ext uri="{BB962C8B-B14F-4D97-AF65-F5344CB8AC3E}">
        <p14:creationId xmlns:p14="http://schemas.microsoft.com/office/powerpoint/2010/main" val="311002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17</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49A0F-BDAD-458C-A289-363365B133D0}"/>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5D967E08-656E-4024-A2ED-784CF13BE6C6}"/>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hours.</a:t>
            </a:r>
            <a:endParaRPr lang="en-US" b="0" i="0" dirty="0">
              <a:solidFill>
                <a:srgbClr val="333333"/>
              </a:solidFill>
              <a:effectLst/>
              <a:latin typeface="Open Sans" panose="020B0606030504020204" pitchFamily="34" charset="0"/>
            </a:endParaRPr>
          </a:p>
          <a:p>
            <a:pPr marL="114300" indent="0">
              <a:buNone/>
            </a:pPr>
            <a:endParaRPr lang="en-US" dirty="0"/>
          </a:p>
        </p:txBody>
      </p:sp>
      <p:sp>
        <p:nvSpPr>
          <p:cNvPr id="4" name="Slide Number Placeholder 3">
            <a:extLst>
              <a:ext uri="{FF2B5EF4-FFF2-40B4-BE49-F238E27FC236}">
                <a16:creationId xmlns:a16="http://schemas.microsoft.com/office/drawing/2014/main" id="{1BABF497-F182-4CAD-8F8A-944C3B2FA0AC}"/>
              </a:ext>
            </a:extLst>
          </p:cNvPr>
          <p:cNvSpPr>
            <a:spLocks noGrp="1"/>
          </p:cNvSpPr>
          <p:nvPr>
            <p:ph type="sldNum" sz="quarter" idx="12"/>
          </p:nvPr>
        </p:nvSpPr>
        <p:spPr/>
        <p:txBody>
          <a:bodyPr/>
          <a:lstStyle/>
          <a:p>
            <a:fld id="{786D7D0F-3A27-45D3-AB4A-EEE967871401}" type="slidenum">
              <a:rPr lang="en-US" smtClean="0"/>
              <a:t>18</a:t>
            </a:fld>
            <a:endParaRPr lang="en-US" dirty="0"/>
          </a:p>
        </p:txBody>
      </p:sp>
    </p:spTree>
    <p:extLst>
      <p:ext uri="{BB962C8B-B14F-4D97-AF65-F5344CB8AC3E}">
        <p14:creationId xmlns:p14="http://schemas.microsoft.com/office/powerpoint/2010/main" val="1140017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06D7C-C5EF-4F05-A34B-E37E66259F7C}"/>
              </a:ext>
            </a:extLst>
          </p:cNvPr>
          <p:cNvSpPr>
            <a:spLocks noGrp="1"/>
          </p:cNvSpPr>
          <p:nvPr>
            <p:ph type="title"/>
          </p:nvPr>
        </p:nvSpPr>
        <p:spPr/>
        <p:txBody>
          <a:bodyPr/>
          <a:lstStyle/>
          <a:p>
            <a:r>
              <a:rPr lang="en-US" sz="2400" b="1" dirty="0"/>
              <a:t>GENERAL CONTACT/INDIVIDUAL DEPARTMENT PHONE AND FAX NUMBERS	</a:t>
            </a:r>
            <a:endParaRPr lang="en-US" sz="2400" dirty="0"/>
          </a:p>
        </p:txBody>
      </p:sp>
      <p:sp>
        <p:nvSpPr>
          <p:cNvPr id="3" name="Content Placeholder 2">
            <a:extLst>
              <a:ext uri="{FF2B5EF4-FFF2-40B4-BE49-F238E27FC236}">
                <a16:creationId xmlns:a16="http://schemas.microsoft.com/office/drawing/2014/main" id="{AB6A9D10-37A0-4253-BF92-95A3C026038F}"/>
              </a:ext>
            </a:extLst>
          </p:cNvPr>
          <p:cNvSpPr>
            <a:spLocks noGrp="1"/>
          </p:cNvSpPr>
          <p:nvPr>
            <p:ph idx="1"/>
          </p:nvPr>
        </p:nvSpPr>
        <p:spPr/>
        <p:txBody>
          <a:bodyPr>
            <a:normAutofit fontScale="62500" lnSpcReduction="20000"/>
          </a:bodyPr>
          <a:lstStyle/>
          <a:p>
            <a:pPr marL="109728" indent="0">
              <a:buNone/>
            </a:pPr>
            <a:r>
              <a:rPr lang="en-US" b="1" dirty="0"/>
              <a:t>MAIN NUMBER </a:t>
            </a:r>
            <a:endParaRPr lang="en-US" dirty="0"/>
          </a:p>
          <a:p>
            <a:pPr marL="109728" indent="0">
              <a:buNone/>
            </a:pPr>
            <a:r>
              <a:rPr lang="en-US" b="1" dirty="0"/>
              <a:t>414-223-4847 or 800-777-4376 </a:t>
            </a:r>
          </a:p>
          <a:p>
            <a:pPr marL="109728" indent="0">
              <a:buNone/>
            </a:pPr>
            <a:endParaRPr lang="en-US" dirty="0"/>
          </a:p>
          <a:p>
            <a:pPr marL="109728" indent="0">
              <a:buNone/>
            </a:pPr>
            <a:r>
              <a:rPr lang="en-US" b="1" dirty="0"/>
              <a:t>Claims/Appeals/Reconsiderations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r>
              <a:rPr lang="en-US" dirty="0"/>
              <a:t>Email: </a:t>
            </a:r>
            <a:r>
              <a:rPr lang="en-US" dirty="0">
                <a:hlinkClick r:id="rId2"/>
              </a:rPr>
              <a:t>department-providerservices@icarehealthplan.org</a:t>
            </a:r>
            <a:r>
              <a:rPr lang="en-US" dirty="0"/>
              <a:t>  </a:t>
            </a:r>
          </a:p>
          <a:p>
            <a:pPr marL="109728" indent="0">
              <a:buNone/>
            </a:pPr>
            <a:endParaRPr lang="en-US" dirty="0"/>
          </a:p>
          <a:p>
            <a:pPr marL="109728" indent="0">
              <a:buNone/>
            </a:pPr>
            <a:r>
              <a:rPr lang="en-US" b="1" dirty="0"/>
              <a:t>Eligibility and Provider Services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endParaRPr lang="en-US" dirty="0"/>
          </a:p>
          <a:p>
            <a:pPr marL="109728" indent="0">
              <a:buNone/>
            </a:pPr>
            <a:r>
              <a:rPr lang="en-US" b="1" dirty="0"/>
              <a:t>Prior Authorization </a:t>
            </a:r>
          </a:p>
          <a:p>
            <a:pPr marL="0" indent="0">
              <a:buNone/>
            </a:pPr>
            <a:r>
              <a:rPr lang="en-US" dirty="0"/>
              <a:t>  Local: 414-299-5539</a:t>
            </a:r>
          </a:p>
          <a:p>
            <a:pPr marL="0" indent="0">
              <a:buNone/>
            </a:pPr>
            <a:r>
              <a:rPr lang="en-US" dirty="0"/>
              <a:t>  Out of Area: 855-839-1032</a:t>
            </a:r>
          </a:p>
          <a:p>
            <a:pPr marL="109728" indent="0">
              <a:buNone/>
            </a:pPr>
            <a:r>
              <a:rPr lang="en-US" dirty="0"/>
              <a:t>Fax: 414-231-1026 </a:t>
            </a:r>
          </a:p>
          <a:p>
            <a:pPr marL="109728" indent="0">
              <a:buNone/>
            </a:pPr>
            <a:endParaRPr lang="en-US" dirty="0"/>
          </a:p>
          <a:p>
            <a:pPr marL="109728" indent="0">
              <a:buNone/>
            </a:pPr>
            <a:r>
              <a:rPr lang="en-US" b="1" dirty="0"/>
              <a:t>Provider Contracting </a:t>
            </a:r>
          </a:p>
          <a:p>
            <a:pPr marL="109728" indent="0">
              <a:buNone/>
            </a:pPr>
            <a:r>
              <a:rPr lang="en-US" dirty="0"/>
              <a:t>414-225-4741 </a:t>
            </a:r>
          </a:p>
          <a:p>
            <a:pPr marL="109728" indent="0">
              <a:buNone/>
            </a:pPr>
            <a:r>
              <a:rPr lang="en-US" dirty="0"/>
              <a:t>Fax: 414-272-5618 </a:t>
            </a:r>
          </a:p>
          <a:p>
            <a:endParaRPr lang="en-US" dirty="0"/>
          </a:p>
        </p:txBody>
      </p:sp>
      <p:sp>
        <p:nvSpPr>
          <p:cNvPr id="4" name="Slide Number Placeholder 3">
            <a:extLst>
              <a:ext uri="{FF2B5EF4-FFF2-40B4-BE49-F238E27FC236}">
                <a16:creationId xmlns:a16="http://schemas.microsoft.com/office/drawing/2014/main" id="{1017769D-5B09-4233-BE74-6F6B51785FD6}"/>
              </a:ext>
            </a:extLst>
          </p:cNvPr>
          <p:cNvSpPr>
            <a:spLocks noGrp="1"/>
          </p:cNvSpPr>
          <p:nvPr>
            <p:ph type="sldNum" sz="quarter" idx="12"/>
          </p:nvPr>
        </p:nvSpPr>
        <p:spPr/>
        <p:txBody>
          <a:bodyPr/>
          <a:lstStyle/>
          <a:p>
            <a:fld id="{786D7D0F-3A27-45D3-AB4A-EEE967871401}" type="slidenum">
              <a:rPr lang="en-US" smtClean="0"/>
              <a:t>19</a:t>
            </a:fld>
            <a:endParaRPr lang="en-US" dirty="0"/>
          </a:p>
        </p:txBody>
      </p:sp>
    </p:spTree>
    <p:extLst>
      <p:ext uri="{BB962C8B-B14F-4D97-AF65-F5344CB8AC3E}">
        <p14:creationId xmlns:p14="http://schemas.microsoft.com/office/powerpoint/2010/main" val="2560902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B9C4F-34B9-4C60-B512-08515997DCEE}"/>
              </a:ext>
            </a:extLst>
          </p:cNvPr>
          <p:cNvSpPr>
            <a:spLocks noGrp="1"/>
          </p:cNvSpPr>
          <p:nvPr>
            <p:ph type="title"/>
          </p:nvPr>
        </p:nvSpPr>
        <p:spPr/>
        <p:txBody>
          <a:bodyPr/>
          <a:lstStyle/>
          <a:p>
            <a:r>
              <a:rPr lang="en-US" b="1" dirty="0"/>
              <a:t>Services Requiring Prior Authorization 	</a:t>
            </a:r>
            <a:endParaRPr lang="en-US" dirty="0"/>
          </a:p>
        </p:txBody>
      </p:sp>
      <p:sp>
        <p:nvSpPr>
          <p:cNvPr id="3" name="Content Placeholder 2">
            <a:extLst>
              <a:ext uri="{FF2B5EF4-FFF2-40B4-BE49-F238E27FC236}">
                <a16:creationId xmlns:a16="http://schemas.microsoft.com/office/drawing/2014/main" id="{0B6BD5CC-15CE-453E-9167-9175EDAADB2A}"/>
              </a:ext>
            </a:extLst>
          </p:cNvPr>
          <p:cNvSpPr>
            <a:spLocks noGrp="1"/>
          </p:cNvSpPr>
          <p:nvPr>
            <p:ph idx="1"/>
          </p:nvPr>
        </p:nvSpPr>
        <p:spPr/>
        <p:txBody>
          <a:bodyPr/>
          <a:lstStyle/>
          <a:p>
            <a:pPr lvl="1">
              <a:buFont typeface="Wingdings" panose="05000000000000000000" pitchFamily="2" charset="2"/>
              <a:buChar char="§"/>
            </a:pPr>
            <a:r>
              <a:rPr lang="en-US" dirty="0"/>
              <a:t>Aural Rehabilitation</a:t>
            </a:r>
          </a:p>
          <a:p>
            <a:pPr lvl="2">
              <a:buFont typeface="Wingdings" panose="05000000000000000000" pitchFamily="2" charset="2"/>
              <a:buChar char="§"/>
            </a:pPr>
            <a:r>
              <a:rPr lang="en-US" dirty="0"/>
              <a:t>Use of Residual Hearing </a:t>
            </a:r>
          </a:p>
          <a:p>
            <a:pPr lvl="2">
              <a:buFont typeface="Wingdings" panose="05000000000000000000" pitchFamily="2" charset="2"/>
              <a:buChar char="§"/>
            </a:pPr>
            <a:r>
              <a:rPr lang="en-US" dirty="0"/>
              <a:t>Speech Reading or Lip Reading</a:t>
            </a:r>
          </a:p>
          <a:p>
            <a:pPr lvl="2">
              <a:buFont typeface="Wingdings" panose="05000000000000000000" pitchFamily="2" charset="2"/>
              <a:buChar char="§"/>
            </a:pPr>
            <a:r>
              <a:rPr lang="en-US" dirty="0"/>
              <a:t>Compensation Techniques</a:t>
            </a:r>
          </a:p>
          <a:p>
            <a:pPr lvl="2">
              <a:buFont typeface="Wingdings" panose="05000000000000000000" pitchFamily="2" charset="2"/>
              <a:buChar char="§"/>
            </a:pPr>
            <a:r>
              <a:rPr lang="en-US" dirty="0"/>
              <a:t>Gestural Communication Techniques</a:t>
            </a:r>
          </a:p>
          <a:p>
            <a:pPr lvl="1">
              <a:buFont typeface="Wingdings" panose="05000000000000000000" pitchFamily="2" charset="2"/>
              <a:buChar char="§"/>
            </a:pPr>
            <a:r>
              <a:rPr lang="en-US" dirty="0"/>
              <a:t>Purchase of Any Special Modifications to Hearing Instruments</a:t>
            </a:r>
          </a:p>
          <a:p>
            <a:pPr lvl="1">
              <a:buFont typeface="Wingdings" panose="05000000000000000000" pitchFamily="2" charset="2"/>
              <a:buChar char="§"/>
            </a:pPr>
            <a:r>
              <a:rPr lang="en-US" dirty="0"/>
              <a:t>Purchase or Rental of All Hearing Instruments</a:t>
            </a:r>
          </a:p>
          <a:p>
            <a:pPr lvl="1">
              <a:buFont typeface="Wingdings" panose="05000000000000000000" pitchFamily="2" charset="2"/>
              <a:buChar char="§"/>
            </a:pPr>
            <a:r>
              <a:rPr lang="en-US" dirty="0"/>
              <a:t>Replacement of Any Hearing Instruments Not Subject to the Terms of the Volume Purchase Contract</a:t>
            </a:r>
          </a:p>
          <a:p>
            <a:pPr lvl="1">
              <a:buFont typeface="Wingdings" panose="05000000000000000000" pitchFamily="2" charset="2"/>
              <a:buChar char="§"/>
            </a:pPr>
            <a:r>
              <a:rPr lang="en-US" dirty="0"/>
              <a:t>SLP Services</a:t>
            </a:r>
          </a:p>
          <a:p>
            <a:pPr lvl="1">
              <a:buFont typeface="Wingdings" panose="05000000000000000000" pitchFamily="2" charset="2"/>
              <a:buChar char="§"/>
            </a:pPr>
            <a:r>
              <a:rPr lang="en-US" dirty="0"/>
              <a:t>Unlisted Otorhinolaryngological Service or Procedure</a:t>
            </a:r>
          </a:p>
          <a:p>
            <a:endParaRPr lang="en-US" dirty="0"/>
          </a:p>
        </p:txBody>
      </p:sp>
      <p:sp>
        <p:nvSpPr>
          <p:cNvPr id="4" name="Slide Number Placeholder 3">
            <a:extLst>
              <a:ext uri="{FF2B5EF4-FFF2-40B4-BE49-F238E27FC236}">
                <a16:creationId xmlns:a16="http://schemas.microsoft.com/office/drawing/2014/main" id="{537DE7FC-3DBA-4DEC-B646-F219AFC0CCB4}"/>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3379064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143A7-861B-4E9B-9E75-D8C6FA8D2150}"/>
              </a:ext>
            </a:extLst>
          </p:cNvPr>
          <p:cNvSpPr>
            <a:spLocks noGrp="1"/>
          </p:cNvSpPr>
          <p:nvPr>
            <p:ph type="title"/>
          </p:nvPr>
        </p:nvSpPr>
        <p:spPr/>
        <p:txBody>
          <a:bodyPr/>
          <a:lstStyle/>
          <a:p>
            <a:r>
              <a:rPr lang="en-US" b="1" dirty="0"/>
              <a:t>Medicare Plan </a:t>
            </a:r>
            <a:br>
              <a:rPr lang="en-US" b="1" dirty="0"/>
            </a:br>
            <a:endParaRPr lang="en-US" dirty="0"/>
          </a:p>
        </p:txBody>
      </p:sp>
      <p:sp>
        <p:nvSpPr>
          <p:cNvPr id="4" name="Slide Number Placeholder 3">
            <a:extLst>
              <a:ext uri="{FF2B5EF4-FFF2-40B4-BE49-F238E27FC236}">
                <a16:creationId xmlns:a16="http://schemas.microsoft.com/office/drawing/2014/main" id="{653E7A82-2A36-4D5C-9EA8-151F23F74D24}"/>
              </a:ext>
            </a:extLst>
          </p:cNvPr>
          <p:cNvSpPr>
            <a:spLocks noGrp="1"/>
          </p:cNvSpPr>
          <p:nvPr>
            <p:ph type="sldNum" sz="quarter" idx="12"/>
          </p:nvPr>
        </p:nvSpPr>
        <p:spPr/>
        <p:txBody>
          <a:bodyPr/>
          <a:lstStyle/>
          <a:p>
            <a:fld id="{786D7D0F-3A27-45D3-AB4A-EEE967871401}" type="slidenum">
              <a:rPr lang="en-US" smtClean="0"/>
              <a:t>4</a:t>
            </a:fld>
            <a:endParaRPr lang="en-US" dirty="0"/>
          </a:p>
        </p:txBody>
      </p:sp>
      <p:sp>
        <p:nvSpPr>
          <p:cNvPr id="7" name="Content Placeholder 6">
            <a:extLst>
              <a:ext uri="{FF2B5EF4-FFF2-40B4-BE49-F238E27FC236}">
                <a16:creationId xmlns:a16="http://schemas.microsoft.com/office/drawing/2014/main" id="{B94CCD2C-46D8-C2C1-DB1D-4ED33FDE0906}"/>
              </a:ext>
            </a:extLst>
          </p:cNvPr>
          <p:cNvSpPr>
            <a:spLocks noGrp="1"/>
          </p:cNvSpPr>
          <p:nvPr>
            <p:ph idx="1"/>
          </p:nvPr>
        </p:nvSpPr>
        <p:spPr>
          <a:xfrm>
            <a:off x="457200" y="1600200"/>
            <a:ext cx="7620000" cy="3820886"/>
          </a:xfrm>
        </p:spPr>
        <p:txBody>
          <a:bodyPr/>
          <a:lstStyle/>
          <a:p>
            <a:pPr marL="114300" indent="0">
              <a:buNone/>
            </a:pPr>
            <a:r>
              <a:rPr lang="en-US" dirty="0"/>
              <a:t>New Hearing Benefit – 2024</a:t>
            </a:r>
          </a:p>
          <a:p>
            <a:pPr algn="l">
              <a:buFont typeface="Arial" panose="020B0604020202020204" pitchFamily="34" charset="0"/>
              <a:buChar char="•"/>
            </a:pPr>
            <a:r>
              <a:rPr lang="en-US" b="0" i="0" dirty="0">
                <a:solidFill>
                  <a:srgbClr val="333333"/>
                </a:solidFill>
                <a:effectLst/>
                <a:latin typeface="Open Sans" panose="020B0606030504020204" pitchFamily="34" charset="0"/>
              </a:rPr>
              <a:t>0 copay for routine hearing exams up to 1 every year.</a:t>
            </a:r>
          </a:p>
          <a:p>
            <a:pPr algn="l">
              <a:buFont typeface="Arial" panose="020B0604020202020204" pitchFamily="34" charset="0"/>
              <a:buChar char="•"/>
            </a:pPr>
            <a:r>
              <a:rPr lang="en-US" b="0" i="0" dirty="0">
                <a:solidFill>
                  <a:srgbClr val="333333"/>
                </a:solidFill>
                <a:effectLst/>
                <a:latin typeface="Open Sans" panose="020B0606030504020204" pitchFamily="34" charset="0"/>
              </a:rPr>
              <a:t>$0 copay for follow-up provider visits up to unlimited per year.</a:t>
            </a:r>
          </a:p>
          <a:p>
            <a:pPr algn="l">
              <a:buFont typeface="Arial" panose="020B0604020202020204" pitchFamily="34" charset="0"/>
              <a:buChar char="•"/>
            </a:pPr>
            <a:r>
              <a:rPr lang="en-US" b="0" i="0" dirty="0">
                <a:solidFill>
                  <a:srgbClr val="333333"/>
                </a:solidFill>
                <a:effectLst/>
                <a:latin typeface="Open Sans" panose="020B0606030504020204" pitchFamily="34" charset="0"/>
              </a:rPr>
              <a:t>$0 copay for each Advanced level hearing aid up to 1 per ear every 3 years.</a:t>
            </a:r>
          </a:p>
          <a:p>
            <a:pPr marL="742950" lvl="1" indent="-285750" algn="l">
              <a:buFont typeface="Arial" panose="020B0604020202020204" pitchFamily="34" charset="0"/>
              <a:buChar char="•"/>
            </a:pPr>
            <a:r>
              <a:rPr lang="en-US" b="0" i="0" dirty="0">
                <a:solidFill>
                  <a:srgbClr val="333333"/>
                </a:solidFill>
                <a:effectLst/>
                <a:latin typeface="Open Sans" panose="020B0606030504020204" pitchFamily="34" charset="0"/>
              </a:rPr>
              <a:t>Note: Includes 80 batteries per aid and 3 year warranty. </a:t>
            </a:r>
          </a:p>
          <a:p>
            <a:pPr algn="l">
              <a:buFont typeface="Arial" panose="020B0604020202020204" pitchFamily="34" charset="0"/>
              <a:buChar char="•"/>
            </a:pPr>
            <a:r>
              <a:rPr lang="en-US" b="0" i="0" dirty="0">
                <a:solidFill>
                  <a:srgbClr val="333333"/>
                </a:solidFill>
                <a:effectLst/>
                <a:latin typeface="Open Sans" panose="020B0606030504020204" pitchFamily="34" charset="0"/>
              </a:rPr>
              <a:t>Unlimited follow-up provider visits during first year following </a:t>
            </a:r>
            <a:r>
              <a:rPr lang="en-US" b="0" i="0" dirty="0" err="1">
                <a:solidFill>
                  <a:srgbClr val="333333"/>
                </a:solidFill>
                <a:effectLst/>
                <a:latin typeface="Open Sans" panose="020B0606030504020204" pitchFamily="34" charset="0"/>
              </a:rPr>
              <a:t>TruHearing</a:t>
            </a:r>
            <a:r>
              <a:rPr lang="en-US" b="0" i="0" dirty="0">
                <a:solidFill>
                  <a:srgbClr val="333333"/>
                </a:solidFill>
                <a:effectLst/>
                <a:latin typeface="Open Sans" panose="020B0606030504020204" pitchFamily="34" charset="0"/>
              </a:rPr>
              <a:t> hearing aid purchase</a:t>
            </a:r>
          </a:p>
          <a:p>
            <a:endParaRPr lang="en-US" dirty="0"/>
          </a:p>
        </p:txBody>
      </p:sp>
      <p:pic>
        <p:nvPicPr>
          <p:cNvPr id="1034" name="Picture 10">
            <a:extLst>
              <a:ext uri="{FF2B5EF4-FFF2-40B4-BE49-F238E27FC236}">
                <a16:creationId xmlns:a16="http://schemas.microsoft.com/office/drawing/2014/main" id="{FA47BCFE-19AD-9C52-D6FB-D03E6FF77B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946" y="1152525"/>
            <a:ext cx="2124075" cy="447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4715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5FF71-9104-44BA-824C-2E51E1FCD70D}"/>
              </a:ext>
            </a:extLst>
          </p:cNvPr>
          <p:cNvSpPr>
            <a:spLocks noGrp="1"/>
          </p:cNvSpPr>
          <p:nvPr>
            <p:ph type="title"/>
          </p:nvPr>
        </p:nvSpPr>
        <p:spPr/>
        <p:txBody>
          <a:bodyPr/>
          <a:lstStyle/>
          <a:p>
            <a:r>
              <a:rPr lang="en-US" b="1" dirty="0"/>
              <a:t>Medicaid</a:t>
            </a:r>
            <a:br>
              <a:rPr lang="en-US" b="1" dirty="0"/>
            </a:br>
            <a:endParaRPr lang="en-US" dirty="0"/>
          </a:p>
        </p:txBody>
      </p:sp>
      <p:sp>
        <p:nvSpPr>
          <p:cNvPr id="3" name="Content Placeholder 2">
            <a:extLst>
              <a:ext uri="{FF2B5EF4-FFF2-40B4-BE49-F238E27FC236}">
                <a16:creationId xmlns:a16="http://schemas.microsoft.com/office/drawing/2014/main" id="{36F9AEA1-3EFB-42A8-8208-214868EBCAA6}"/>
              </a:ext>
            </a:extLst>
          </p:cNvPr>
          <p:cNvSpPr>
            <a:spLocks noGrp="1"/>
          </p:cNvSpPr>
          <p:nvPr>
            <p:ph idx="1"/>
          </p:nvPr>
        </p:nvSpPr>
        <p:spPr/>
        <p:txBody>
          <a:bodyPr>
            <a:normAutofit lnSpcReduction="10000"/>
          </a:bodyPr>
          <a:lstStyle/>
          <a:p>
            <a:r>
              <a:rPr lang="en-US" dirty="0"/>
              <a:t>iCare Medicaid</a:t>
            </a:r>
          </a:p>
          <a:p>
            <a:pPr lvl="1"/>
            <a:r>
              <a:rPr lang="en-US" dirty="0"/>
              <a:t>Hearing Services – When Medically Necessary</a:t>
            </a:r>
          </a:p>
          <a:p>
            <a:pPr lvl="1"/>
            <a:r>
              <a:rPr lang="en-US" dirty="0"/>
              <a:t>Hearing Exams/Aids</a:t>
            </a:r>
          </a:p>
          <a:p>
            <a:pPr lvl="2"/>
            <a:r>
              <a:rPr lang="en-US" dirty="0"/>
              <a:t>Covered benefit when the services are provided by an approved provider when the services are arranged through a Care Coordinator or Case Manager.</a:t>
            </a:r>
          </a:p>
          <a:p>
            <a:pPr lvl="2"/>
            <a:r>
              <a:rPr lang="en-US" dirty="0"/>
              <a:t>Below is a sample of covered devices, please refer to ForwardHealth on line manual for complete and  up to date list</a:t>
            </a:r>
          </a:p>
          <a:p>
            <a:pPr lvl="2"/>
            <a:r>
              <a:rPr lang="en-US" b="1" dirty="0"/>
              <a:t>Bone Anchor Hearing Device</a:t>
            </a:r>
          </a:p>
          <a:p>
            <a:pPr lvl="2"/>
            <a:r>
              <a:rPr lang="en-US" sz="1800" dirty="0"/>
              <a:t>L8690</a:t>
            </a:r>
          </a:p>
          <a:p>
            <a:pPr lvl="2"/>
            <a:r>
              <a:rPr lang="en-US" sz="1800" dirty="0"/>
              <a:t>L8692</a:t>
            </a:r>
          </a:p>
          <a:p>
            <a:pPr lvl="2"/>
            <a:r>
              <a:rPr lang="en-US" sz="1800" dirty="0"/>
              <a:t>L7510</a:t>
            </a:r>
          </a:p>
          <a:p>
            <a:pPr lvl="2"/>
            <a:r>
              <a:rPr lang="en-US" sz="1800" dirty="0"/>
              <a:t>L8691</a:t>
            </a:r>
          </a:p>
          <a:p>
            <a:pPr lvl="2"/>
            <a:r>
              <a:rPr lang="en-US" sz="1800" dirty="0"/>
              <a:t>V5266</a:t>
            </a:r>
          </a:p>
          <a:p>
            <a:pPr lvl="2"/>
            <a:endParaRPr lang="en-US" b="1" dirty="0"/>
          </a:p>
        </p:txBody>
      </p:sp>
      <p:sp>
        <p:nvSpPr>
          <p:cNvPr id="4" name="Slide Number Placeholder 3">
            <a:extLst>
              <a:ext uri="{FF2B5EF4-FFF2-40B4-BE49-F238E27FC236}">
                <a16:creationId xmlns:a16="http://schemas.microsoft.com/office/drawing/2014/main" id="{F56DB18A-45E0-42E1-A217-E88AC391173F}"/>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2803885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C2A81-015D-46E1-8FD5-4D16DB0D51EA}"/>
              </a:ext>
            </a:extLst>
          </p:cNvPr>
          <p:cNvSpPr>
            <a:spLocks noGrp="1"/>
          </p:cNvSpPr>
          <p:nvPr>
            <p:ph type="title"/>
          </p:nvPr>
        </p:nvSpPr>
        <p:spPr/>
        <p:txBody>
          <a:bodyPr/>
          <a:lstStyle/>
          <a:p>
            <a:r>
              <a:rPr lang="en-US" b="1" dirty="0"/>
              <a:t>Medicaid Cont.</a:t>
            </a:r>
            <a:endParaRPr lang="en-US" dirty="0"/>
          </a:p>
        </p:txBody>
      </p:sp>
      <p:sp>
        <p:nvSpPr>
          <p:cNvPr id="3" name="Content Placeholder 2">
            <a:extLst>
              <a:ext uri="{FF2B5EF4-FFF2-40B4-BE49-F238E27FC236}">
                <a16:creationId xmlns:a16="http://schemas.microsoft.com/office/drawing/2014/main" id="{AFE89D67-14C6-4F27-A50D-13679F664CB1}"/>
              </a:ext>
            </a:extLst>
          </p:cNvPr>
          <p:cNvSpPr>
            <a:spLocks noGrp="1"/>
          </p:cNvSpPr>
          <p:nvPr>
            <p:ph idx="1"/>
          </p:nvPr>
        </p:nvSpPr>
        <p:spPr/>
        <p:txBody>
          <a:bodyPr>
            <a:normAutofit fontScale="85000" lnSpcReduction="20000"/>
          </a:bodyPr>
          <a:lstStyle/>
          <a:p>
            <a:pPr lvl="2"/>
            <a:r>
              <a:rPr lang="en-US" dirty="0"/>
              <a:t>Below is a sample of covered devices, please refer to ForwardHealth on line manual for complete and  up to date list</a:t>
            </a:r>
          </a:p>
          <a:p>
            <a:pPr lvl="2"/>
            <a:r>
              <a:rPr lang="en-US" b="1" dirty="0"/>
              <a:t>Bone Anchor Hearing Device</a:t>
            </a:r>
          </a:p>
          <a:p>
            <a:pPr lvl="2"/>
            <a:r>
              <a:rPr lang="en-US" dirty="0"/>
              <a:t>L8690</a:t>
            </a:r>
          </a:p>
          <a:p>
            <a:pPr lvl="2"/>
            <a:r>
              <a:rPr lang="en-US" dirty="0"/>
              <a:t>L8692</a:t>
            </a:r>
          </a:p>
          <a:p>
            <a:pPr lvl="2"/>
            <a:r>
              <a:rPr lang="en-US" dirty="0"/>
              <a:t>L7510</a:t>
            </a:r>
          </a:p>
          <a:p>
            <a:pPr lvl="2"/>
            <a:r>
              <a:rPr lang="en-US" dirty="0"/>
              <a:t>L8691</a:t>
            </a:r>
          </a:p>
          <a:p>
            <a:pPr lvl="2"/>
            <a:r>
              <a:rPr lang="en-US" dirty="0"/>
              <a:t>V5266</a:t>
            </a:r>
          </a:p>
          <a:p>
            <a:r>
              <a:rPr lang="en-US" dirty="0"/>
              <a:t>Cochlear Implants</a:t>
            </a:r>
          </a:p>
          <a:p>
            <a:pPr marL="0" indent="0">
              <a:buNone/>
            </a:pPr>
            <a:r>
              <a:rPr lang="en-US" dirty="0"/>
              <a:t>	L7510		L8621		</a:t>
            </a:r>
          </a:p>
          <a:p>
            <a:pPr marL="0" indent="0">
              <a:buNone/>
            </a:pPr>
            <a:r>
              <a:rPr lang="en-US" dirty="0"/>
              <a:t>	L8614		L8622		</a:t>
            </a:r>
          </a:p>
          <a:p>
            <a:pPr marL="0" indent="0">
              <a:buNone/>
            </a:pPr>
            <a:r>
              <a:rPr lang="en-US" dirty="0"/>
              <a:t>	L8615		L8623</a:t>
            </a:r>
          </a:p>
          <a:p>
            <a:pPr marL="0" indent="0">
              <a:buNone/>
            </a:pPr>
            <a:r>
              <a:rPr lang="en-US" dirty="0"/>
              <a:t>	L8616		L8624</a:t>
            </a:r>
          </a:p>
          <a:p>
            <a:pPr marL="0" indent="0">
              <a:buNone/>
            </a:pPr>
            <a:r>
              <a:rPr lang="en-US" dirty="0"/>
              <a:t>			L8625</a:t>
            </a:r>
          </a:p>
          <a:p>
            <a:pPr marL="0" indent="0">
              <a:buNone/>
            </a:pPr>
            <a:r>
              <a:rPr lang="en-US" dirty="0"/>
              <a:t>	L8617		L8627	</a:t>
            </a:r>
          </a:p>
          <a:p>
            <a:pPr marL="0" indent="0">
              <a:buNone/>
            </a:pPr>
            <a:r>
              <a:rPr lang="en-US" dirty="0"/>
              <a:t>	L8618		L8628</a:t>
            </a:r>
          </a:p>
          <a:p>
            <a:pPr marL="0" indent="0">
              <a:buNone/>
            </a:pPr>
            <a:r>
              <a:rPr lang="en-US" dirty="0"/>
              <a:t>	L8619		L8629</a:t>
            </a:r>
          </a:p>
          <a:p>
            <a:pPr lvl="1"/>
            <a:endParaRPr lang="en-US" dirty="0"/>
          </a:p>
        </p:txBody>
      </p:sp>
      <p:sp>
        <p:nvSpPr>
          <p:cNvPr id="4" name="Slide Number Placeholder 3">
            <a:extLst>
              <a:ext uri="{FF2B5EF4-FFF2-40B4-BE49-F238E27FC236}">
                <a16:creationId xmlns:a16="http://schemas.microsoft.com/office/drawing/2014/main" id="{79D67BAC-7046-4528-A59B-1F52A360B922}"/>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2253590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1BCA9-5C7D-481B-836C-F7871089F570}"/>
              </a:ext>
            </a:extLst>
          </p:cNvPr>
          <p:cNvSpPr>
            <a:spLocks noGrp="1"/>
          </p:cNvSpPr>
          <p:nvPr>
            <p:ph type="title"/>
          </p:nvPr>
        </p:nvSpPr>
        <p:spPr/>
        <p:txBody>
          <a:bodyPr/>
          <a:lstStyle/>
          <a:p>
            <a:r>
              <a:rPr lang="en-US" b="1" dirty="0"/>
              <a:t>Medicaid Cont.</a:t>
            </a:r>
            <a:endParaRPr lang="en-US" dirty="0"/>
          </a:p>
        </p:txBody>
      </p:sp>
      <p:sp>
        <p:nvSpPr>
          <p:cNvPr id="3" name="Content Placeholder 2">
            <a:extLst>
              <a:ext uri="{FF2B5EF4-FFF2-40B4-BE49-F238E27FC236}">
                <a16:creationId xmlns:a16="http://schemas.microsoft.com/office/drawing/2014/main" id="{D955C56C-5FAD-4E8D-AF2B-F58CDE597CD5}"/>
              </a:ext>
            </a:extLst>
          </p:cNvPr>
          <p:cNvSpPr>
            <a:spLocks noGrp="1"/>
          </p:cNvSpPr>
          <p:nvPr>
            <p:ph idx="1"/>
          </p:nvPr>
        </p:nvSpPr>
        <p:spPr/>
        <p:txBody>
          <a:bodyPr>
            <a:normAutofit lnSpcReduction="10000"/>
          </a:bodyPr>
          <a:lstStyle/>
          <a:p>
            <a:r>
              <a:rPr lang="en-US" dirty="0"/>
              <a:t>Replacement Parts for Cochlear Implants</a:t>
            </a:r>
          </a:p>
          <a:p>
            <a:pPr lvl="1"/>
            <a:r>
              <a:rPr lang="en-US" dirty="0"/>
              <a:t>Reimbursable with CPT L7510</a:t>
            </a:r>
          </a:p>
          <a:p>
            <a:pPr marL="411480" lvl="1" indent="0">
              <a:buNone/>
            </a:pPr>
            <a:endParaRPr lang="en-US" dirty="0"/>
          </a:p>
          <a:p>
            <a:pPr marL="0" indent="0">
              <a:buNone/>
            </a:pPr>
            <a:r>
              <a:rPr lang="en-US" b="1" u="sng" dirty="0"/>
              <a:t>Replacement Part</a:t>
            </a:r>
            <a:r>
              <a:rPr lang="en-US" dirty="0"/>
              <a:t>			</a:t>
            </a:r>
            <a:r>
              <a:rPr lang="en-US" b="1" u="sng" dirty="0"/>
              <a:t>Life Expectancy</a:t>
            </a:r>
          </a:p>
          <a:p>
            <a:pPr marL="0" indent="0">
              <a:buNone/>
            </a:pPr>
            <a:endParaRPr lang="en-US" dirty="0"/>
          </a:p>
          <a:p>
            <a:pPr marL="0" indent="0">
              <a:buNone/>
            </a:pPr>
            <a:r>
              <a:rPr lang="en-US" dirty="0"/>
              <a:t>Battery Charge Kit			1 Per Every 3 Years</a:t>
            </a:r>
          </a:p>
          <a:p>
            <a:pPr marL="0" indent="0">
              <a:buNone/>
            </a:pPr>
            <a:r>
              <a:rPr lang="en-US" dirty="0"/>
              <a:t>Cochlear Auxiliary Cable Adapter	1 Per Every 3 Years</a:t>
            </a:r>
          </a:p>
          <a:p>
            <a:pPr marL="0" indent="0">
              <a:buNone/>
            </a:pPr>
            <a:r>
              <a:rPr lang="en-US" dirty="0"/>
              <a:t>Cochlear Belt Clip			1 Per Every 3 Years</a:t>
            </a:r>
          </a:p>
          <a:p>
            <a:pPr marL="0" indent="0">
              <a:buNone/>
            </a:pPr>
            <a:r>
              <a:rPr lang="en-US" dirty="0"/>
              <a:t>Cochlear Harness Extension Adapter	1 Per Every 3 Years</a:t>
            </a:r>
          </a:p>
          <a:p>
            <a:pPr marL="0" indent="0">
              <a:buNone/>
            </a:pPr>
            <a:r>
              <a:rPr lang="en-US" dirty="0"/>
              <a:t>Cochlear Signal Checker		1 Per Every 3 Years</a:t>
            </a:r>
          </a:p>
          <a:p>
            <a:pPr marL="0" indent="0">
              <a:buNone/>
            </a:pPr>
            <a:r>
              <a:rPr lang="en-US" dirty="0"/>
              <a:t>Microphone Cover 			1 Per Year</a:t>
            </a:r>
          </a:p>
          <a:p>
            <a:pPr marL="0" indent="0">
              <a:buNone/>
            </a:pPr>
            <a:r>
              <a:rPr lang="en-US" dirty="0"/>
              <a:t>Pouch	</a:t>
            </a:r>
            <a:r>
              <a:rPr lang="en-US" sz="2400" dirty="0"/>
              <a:t>				1 Per Year</a:t>
            </a:r>
          </a:p>
          <a:p>
            <a:pPr lvl="1"/>
            <a:endParaRPr lang="en-US" dirty="0"/>
          </a:p>
        </p:txBody>
      </p:sp>
      <p:sp>
        <p:nvSpPr>
          <p:cNvPr id="4" name="Slide Number Placeholder 3">
            <a:extLst>
              <a:ext uri="{FF2B5EF4-FFF2-40B4-BE49-F238E27FC236}">
                <a16:creationId xmlns:a16="http://schemas.microsoft.com/office/drawing/2014/main" id="{17976343-2615-42B3-BFFF-AD4E2C7C94C8}"/>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1925139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45360-CA68-4DE1-A1AF-3FE3CAC1ABEF}"/>
              </a:ext>
            </a:extLst>
          </p:cNvPr>
          <p:cNvSpPr>
            <a:spLocks noGrp="1"/>
          </p:cNvSpPr>
          <p:nvPr>
            <p:ph type="title"/>
          </p:nvPr>
        </p:nvSpPr>
        <p:spPr/>
        <p:txBody>
          <a:bodyPr/>
          <a:lstStyle/>
          <a:p>
            <a:r>
              <a:rPr lang="en-US" b="1" dirty="0"/>
              <a:t>Medicaid Cont.</a:t>
            </a:r>
            <a:endParaRPr lang="en-US" dirty="0"/>
          </a:p>
        </p:txBody>
      </p:sp>
      <p:graphicFrame>
        <p:nvGraphicFramePr>
          <p:cNvPr id="5" name="Content Placeholder 4">
            <a:extLst>
              <a:ext uri="{FF2B5EF4-FFF2-40B4-BE49-F238E27FC236}">
                <a16:creationId xmlns:a16="http://schemas.microsoft.com/office/drawing/2014/main" id="{0014B667-87EA-4EE8-A80E-6F0BAFC88E34}"/>
              </a:ext>
            </a:extLst>
          </p:cNvPr>
          <p:cNvGraphicFramePr>
            <a:graphicFrameLocks noGrp="1"/>
          </p:cNvGraphicFramePr>
          <p:nvPr>
            <p:ph idx="1"/>
          </p:nvPr>
        </p:nvGraphicFramePr>
        <p:xfrm>
          <a:off x="1395117" y="2537460"/>
          <a:ext cx="5744166" cy="2926080"/>
        </p:xfrm>
        <a:graphic>
          <a:graphicData uri="http://schemas.openxmlformats.org/drawingml/2006/table">
            <a:tbl>
              <a:tblPr/>
              <a:tblGrid>
                <a:gridCol w="2872083">
                  <a:extLst>
                    <a:ext uri="{9D8B030D-6E8A-4147-A177-3AD203B41FA5}">
                      <a16:colId xmlns:a16="http://schemas.microsoft.com/office/drawing/2014/main" val="3324926716"/>
                    </a:ext>
                  </a:extLst>
                </a:gridCol>
                <a:gridCol w="2872083">
                  <a:extLst>
                    <a:ext uri="{9D8B030D-6E8A-4147-A177-3AD203B41FA5}">
                      <a16:colId xmlns:a16="http://schemas.microsoft.com/office/drawing/2014/main" val="3292580431"/>
                    </a:ext>
                  </a:extLst>
                </a:gridCol>
              </a:tblGrid>
              <a:tr h="0">
                <a:tc>
                  <a:txBody>
                    <a:bodyPr/>
                    <a:lstStyle/>
                    <a:p>
                      <a:pPr algn="ctr" fontAlgn="auto"/>
                      <a:r>
                        <a:rPr lang="en-US" b="1">
                          <a:effectLst/>
                          <a:latin typeface="Verdana" panose="020B0604030504040204" pitchFamily="34" charset="0"/>
                        </a:rPr>
                        <a:t>Modifier</a:t>
                      </a:r>
                    </a:p>
                  </a:txBody>
                  <a:tcPr marL="19050" marR="19050" anchor="ctr">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0F0F0"/>
                    </a:solidFill>
                  </a:tcPr>
                </a:tc>
                <a:tc>
                  <a:txBody>
                    <a:bodyPr/>
                    <a:lstStyle/>
                    <a:p>
                      <a:pPr algn="ctr" fontAlgn="auto"/>
                      <a:r>
                        <a:rPr lang="en-US" b="1">
                          <a:effectLst/>
                          <a:latin typeface="Verdana" panose="020B0604030504040204" pitchFamily="34" charset="0"/>
                        </a:rPr>
                        <a:t>Description</a:t>
                      </a:r>
                    </a:p>
                  </a:txBody>
                  <a:tcPr marL="19050" marR="19050" anchor="ctr">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0F0F0"/>
                    </a:solidFill>
                  </a:tcPr>
                </a:tc>
                <a:extLst>
                  <a:ext uri="{0D108BD9-81ED-4DB2-BD59-A6C34878D82A}">
                    <a16:rowId xmlns:a16="http://schemas.microsoft.com/office/drawing/2014/main" val="3179874308"/>
                  </a:ext>
                </a:extLst>
              </a:tr>
              <a:tr h="0">
                <a:tc>
                  <a:txBody>
                    <a:bodyPr/>
                    <a:lstStyle/>
                    <a:p>
                      <a:pPr fontAlgn="t"/>
                      <a:r>
                        <a:rPr lang="en-US" b="0">
                          <a:effectLst/>
                          <a:latin typeface="Verdana" panose="020B0604030504040204" pitchFamily="34" charset="0"/>
                        </a:rPr>
                        <a:t>LT</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b="0">
                          <a:effectLst/>
                          <a:latin typeface="Verdana" panose="020B0604030504040204" pitchFamily="34" charset="0"/>
                        </a:rPr>
                        <a:t>Left side</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509197096"/>
                  </a:ext>
                </a:extLst>
              </a:tr>
              <a:tr h="0">
                <a:tc>
                  <a:txBody>
                    <a:bodyPr/>
                    <a:lstStyle/>
                    <a:p>
                      <a:pPr fontAlgn="t"/>
                      <a:r>
                        <a:rPr lang="en-US" b="0">
                          <a:effectLst/>
                          <a:latin typeface="Verdana" panose="020B0604030504040204" pitchFamily="34" charset="0"/>
                        </a:rPr>
                        <a:t>RR*</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b="0">
                          <a:effectLst/>
                          <a:latin typeface="Verdana" panose="020B0604030504040204" pitchFamily="34" charset="0"/>
                        </a:rPr>
                        <a:t>Rental</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873282993"/>
                  </a:ext>
                </a:extLst>
              </a:tr>
              <a:tr h="0">
                <a:tc>
                  <a:txBody>
                    <a:bodyPr/>
                    <a:lstStyle/>
                    <a:p>
                      <a:pPr fontAlgn="t"/>
                      <a:r>
                        <a:rPr lang="en-US" b="0">
                          <a:effectLst/>
                          <a:latin typeface="Verdana" panose="020B0604030504040204" pitchFamily="34" charset="0"/>
                        </a:rPr>
                        <a:t>RT</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a:txBody>
                    <a:bodyPr/>
                    <a:lstStyle/>
                    <a:p>
                      <a:pPr fontAlgn="t"/>
                      <a:r>
                        <a:rPr lang="en-US" b="0">
                          <a:effectLst/>
                          <a:latin typeface="Verdana" panose="020B0604030504040204" pitchFamily="34" charset="0"/>
                        </a:rPr>
                        <a:t>Right side</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extLst>
                  <a:ext uri="{0D108BD9-81ED-4DB2-BD59-A6C34878D82A}">
                    <a16:rowId xmlns:a16="http://schemas.microsoft.com/office/drawing/2014/main" val="33221620"/>
                  </a:ext>
                </a:extLst>
              </a:tr>
              <a:tr h="0">
                <a:tc gridSpan="2">
                  <a:txBody>
                    <a:bodyPr/>
                    <a:lstStyle/>
                    <a:p>
                      <a:pPr fontAlgn="t"/>
                      <a:r>
                        <a:rPr lang="en-US" b="0" baseline="30000" dirty="0">
                          <a:effectLst/>
                          <a:latin typeface="Verdana" panose="020B0604030504040204" pitchFamily="34" charset="0"/>
                        </a:rPr>
                        <a:t>*</a:t>
                      </a:r>
                      <a:r>
                        <a:rPr lang="en-US" b="0" dirty="0">
                          <a:effectLst/>
                          <a:latin typeface="Verdana" panose="020B0604030504040204" pitchFamily="34" charset="0"/>
                        </a:rPr>
                        <a:t>The maximum allowable fee for all rentals is $27.34 per 30-day period. All rented hearing instruments require PA. Wisconsin Medicaid and BadgerCare Plus do not reimburse providers for dispensing fees for rental hearing instruments.</a:t>
                      </a:r>
                    </a:p>
                  </a:txBody>
                  <a:tcPr marL="19050" marR="19050">
                    <a:lnL w="9525" cap="flat" cmpd="sng" algn="ctr">
                      <a:solidFill>
                        <a:srgbClr val="C0C0C0"/>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685684249"/>
                  </a:ext>
                </a:extLst>
              </a:tr>
            </a:tbl>
          </a:graphicData>
        </a:graphic>
      </p:graphicFrame>
      <p:sp>
        <p:nvSpPr>
          <p:cNvPr id="4" name="Slide Number Placeholder 3">
            <a:extLst>
              <a:ext uri="{FF2B5EF4-FFF2-40B4-BE49-F238E27FC236}">
                <a16:creationId xmlns:a16="http://schemas.microsoft.com/office/drawing/2014/main" id="{18D39A00-5AE7-463C-BA02-42E68694BE4C}"/>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1727455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58D4E-D422-4CBA-8775-466738C7315B}"/>
              </a:ext>
            </a:extLst>
          </p:cNvPr>
          <p:cNvSpPr>
            <a:spLocks noGrp="1"/>
          </p:cNvSpPr>
          <p:nvPr>
            <p:ph type="title"/>
          </p:nvPr>
        </p:nvSpPr>
        <p:spPr/>
        <p:txBody>
          <a:bodyPr/>
          <a:lstStyle/>
          <a:p>
            <a:r>
              <a:rPr lang="en-US" sz="4200" dirty="0"/>
              <a:t>Family Care  Partnership</a:t>
            </a:r>
            <a:r>
              <a:rPr lang="en-US" dirty="0"/>
              <a:t>	</a:t>
            </a:r>
          </a:p>
        </p:txBody>
      </p:sp>
      <p:sp>
        <p:nvSpPr>
          <p:cNvPr id="3" name="Content Placeholder 2">
            <a:extLst>
              <a:ext uri="{FF2B5EF4-FFF2-40B4-BE49-F238E27FC236}">
                <a16:creationId xmlns:a16="http://schemas.microsoft.com/office/drawing/2014/main" id="{3C76206D-8C73-490C-9A73-AE9AFB433B4A}"/>
              </a:ext>
            </a:extLst>
          </p:cNvPr>
          <p:cNvSpPr>
            <a:spLocks noGrp="1"/>
          </p:cNvSpPr>
          <p:nvPr>
            <p:ph idx="1"/>
          </p:nvPr>
        </p:nvSpPr>
        <p:spPr/>
        <p:txBody>
          <a:bodyPr/>
          <a:lstStyle/>
          <a:p>
            <a:r>
              <a:rPr lang="en-US" dirty="0"/>
              <a:t>Hearing Services are included in the Family Care Partnership Benefit Package</a:t>
            </a:r>
          </a:p>
          <a:p>
            <a:pPr lvl="1">
              <a:buFont typeface="Wingdings" panose="05000000000000000000" pitchFamily="2" charset="2"/>
              <a:buChar char="§"/>
            </a:pPr>
            <a:r>
              <a:rPr lang="en-US" dirty="0"/>
              <a:t>Hearing Aids</a:t>
            </a:r>
          </a:p>
          <a:p>
            <a:pPr lvl="1">
              <a:buFont typeface="Wingdings" panose="05000000000000000000" pitchFamily="2" charset="2"/>
              <a:buChar char="§"/>
            </a:pPr>
            <a:r>
              <a:rPr lang="en-US" dirty="0"/>
              <a:t>Batteries</a:t>
            </a:r>
          </a:p>
          <a:p>
            <a:pPr lvl="1">
              <a:buFont typeface="Wingdings" panose="05000000000000000000" pitchFamily="2" charset="2"/>
              <a:buChar char="§"/>
            </a:pPr>
            <a:r>
              <a:rPr lang="en-US" dirty="0"/>
              <a:t>Accessories</a:t>
            </a:r>
          </a:p>
          <a:p>
            <a:pPr lvl="1">
              <a:buFont typeface="Wingdings" panose="05000000000000000000" pitchFamily="2" charset="2"/>
              <a:buChar char="§"/>
            </a:pPr>
            <a:r>
              <a:rPr lang="en-US" dirty="0"/>
              <a:t>Assistive Listening Devices</a:t>
            </a:r>
          </a:p>
          <a:p>
            <a:pPr lvl="1">
              <a:buFont typeface="Wingdings" panose="05000000000000000000" pitchFamily="2" charset="2"/>
              <a:buChar char="§"/>
            </a:pPr>
            <a:r>
              <a:rPr lang="en-US" dirty="0"/>
              <a:t>Repair and Maintenance of Hearing Aids</a:t>
            </a:r>
          </a:p>
          <a:p>
            <a:pPr lvl="1">
              <a:buFont typeface="Wingdings" panose="05000000000000000000" pitchFamily="2" charset="2"/>
              <a:buChar char="§"/>
            </a:pPr>
            <a:r>
              <a:rPr lang="en-US" dirty="0"/>
              <a:t>Repair and Maintenance of Assistive Listening Devices</a:t>
            </a:r>
          </a:p>
          <a:p>
            <a:pPr lvl="1"/>
            <a:endParaRPr lang="en-US" dirty="0"/>
          </a:p>
        </p:txBody>
      </p:sp>
      <p:sp>
        <p:nvSpPr>
          <p:cNvPr id="4" name="Slide Number Placeholder 3">
            <a:extLst>
              <a:ext uri="{FF2B5EF4-FFF2-40B4-BE49-F238E27FC236}">
                <a16:creationId xmlns:a16="http://schemas.microsoft.com/office/drawing/2014/main" id="{D0000ED2-F3E5-4160-B962-157CB0C25F76}"/>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5214577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312</TotalTime>
  <Words>1442</Words>
  <Application>Microsoft Office PowerPoint</Application>
  <PresentationFormat>On-screen Show (4:3)</PresentationFormat>
  <Paragraphs>174</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Open Sans</vt:lpstr>
      <vt:lpstr>Times New Roman</vt:lpstr>
      <vt:lpstr>Verdana</vt:lpstr>
      <vt:lpstr>Wingdings</vt:lpstr>
      <vt:lpstr>Theme1</vt:lpstr>
      <vt:lpstr>iCare Guide for Hearing  Claims Processing Overview</vt:lpstr>
      <vt:lpstr>Disclaimer:</vt:lpstr>
      <vt:lpstr>Services Requiring Prior Authorization  </vt:lpstr>
      <vt:lpstr>Medicare Plan  </vt:lpstr>
      <vt:lpstr>Medicaid </vt:lpstr>
      <vt:lpstr>Medicaid Cont.</vt:lpstr>
      <vt:lpstr>Medicaid Cont.</vt:lpstr>
      <vt:lpstr>Medicaid Cont.</vt:lpstr>
      <vt:lpstr>Family Care  Partnership </vt:lpstr>
      <vt:lpstr>Covered Audiology Services</vt:lpstr>
      <vt:lpstr>Contracted Hearing Aid Pricing</vt:lpstr>
      <vt:lpstr>Accessories that should be billed under V5267</vt:lpstr>
      <vt:lpstr>Clean Claim Guidelines - HCFA</vt:lpstr>
      <vt:lpstr>Clean Claim Guidelines – UB04</vt:lpstr>
      <vt:lpstr>Claims Filing Limits</vt:lpstr>
      <vt:lpstr>Claims Submission</vt:lpstr>
      <vt:lpstr>Electronic Funds Transfer (EFT)  and Electronic Remittance Advice (ERA)</vt:lpstr>
      <vt:lpstr>iCare Provider Portal Access </vt:lpstr>
      <vt:lpstr>GENERAL CONTACT/INDIVIDUAL DEPARTMENT PHONE AND FAX NUMBERS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38</cp:revision>
  <dcterms:created xsi:type="dcterms:W3CDTF">2019-07-23T16:06:26Z</dcterms:created>
  <dcterms:modified xsi:type="dcterms:W3CDTF">2024-02-01T16:28:29Z</dcterms:modified>
</cp:coreProperties>
</file>