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21"/>
  </p:notesMasterIdLst>
  <p:sldIdLst>
    <p:sldId id="256" r:id="rId2"/>
    <p:sldId id="257" r:id="rId3"/>
    <p:sldId id="273" r:id="rId4"/>
    <p:sldId id="275" r:id="rId5"/>
    <p:sldId id="274" r:id="rId6"/>
    <p:sldId id="279" r:id="rId7"/>
    <p:sldId id="280" r:id="rId8"/>
    <p:sldId id="281" r:id="rId9"/>
    <p:sldId id="276" r:id="rId10"/>
    <p:sldId id="277" r:id="rId11"/>
    <p:sldId id="270" r:id="rId12"/>
    <p:sldId id="278" r:id="rId13"/>
    <p:sldId id="271" r:id="rId14"/>
    <p:sldId id="272" r:id="rId15"/>
    <p:sldId id="267" r:id="rId16"/>
    <p:sldId id="282" r:id="rId17"/>
    <p:sldId id="283" r:id="rId18"/>
    <p:sldId id="268" r:id="rId19"/>
    <p:sldId id="269" r:id="rId2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444" y="7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9098D6C7-F04E-461F-BD25-A278E967AA16}" type="datetimeFigureOut">
              <a:rPr lang="en-US" smtClean="0"/>
              <a:t>2/1/2024</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DADF8CD0-B1F2-4DDB-BBA7-F598749A03B3}" type="slidenum">
              <a:rPr lang="en-US" smtClean="0"/>
              <a:t>‹#›</a:t>
            </a:fld>
            <a:endParaRPr lang="en-US"/>
          </a:p>
        </p:txBody>
      </p:sp>
    </p:spTree>
    <p:extLst>
      <p:ext uri="{BB962C8B-B14F-4D97-AF65-F5344CB8AC3E}">
        <p14:creationId xmlns:p14="http://schemas.microsoft.com/office/powerpoint/2010/main" val="789523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1BD43AA-2374-4666-98C7-70B96DEA8616}"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6EF633C-397B-4ADC-8990-580AD2E4E91A}"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D7677F0-AD81-4C19-8270-4FA6D9908612}"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chemeClr val="accent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D759DEC-2B7E-49EF-922F-2D5E3F2898C1}"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52814A3-72A7-4955-B92E-BFB72E639926}"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atin typeface="Open Sans" panose="020B0606030504020204" pitchFamily="34" charset="0"/>
                <a:ea typeface="Open Sans" panose="020B0606030504020204" pitchFamily="34" charset="0"/>
                <a:cs typeface="Open Sans" panose="020B0606030504020204" pitchFamily="34" charset="0"/>
              </a:defRPr>
            </a:lvl1pPr>
            <a:lvl2pPr>
              <a:defRPr sz="24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1800">
                <a:latin typeface="Open Sans" panose="020B0606030504020204" pitchFamily="34" charset="0"/>
                <a:ea typeface="Open Sans" panose="020B0606030504020204" pitchFamily="34" charset="0"/>
                <a:cs typeface="Open Sans" panose="020B0606030504020204" pitchFamily="34" charset="0"/>
              </a:defRPr>
            </a:lvl4pPr>
            <a:lvl5pPr>
              <a:defRPr sz="1800">
                <a:latin typeface="Open Sans" panose="020B0606030504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419600" y="1536192"/>
            <a:ext cx="3657600" cy="4590288"/>
          </a:xfrm>
        </p:spPr>
        <p:txBody>
          <a:bodyPr/>
          <a:lstStyle>
            <a:lvl1pPr>
              <a:defRPr sz="2800">
                <a:latin typeface="Open Sans" panose="020B0606030504020204" pitchFamily="34" charset="0"/>
                <a:ea typeface="Open Sans" panose="020B0606030504020204" pitchFamily="34" charset="0"/>
                <a:cs typeface="Open Sans" panose="020B0606030504020204" pitchFamily="34" charset="0"/>
              </a:defRPr>
            </a:lvl1pPr>
            <a:lvl2pPr>
              <a:defRPr sz="24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1800">
                <a:latin typeface="Open Sans" panose="020B0606030504020204" pitchFamily="34" charset="0"/>
                <a:ea typeface="Open Sans" panose="020B0606030504020204" pitchFamily="34" charset="0"/>
                <a:cs typeface="Open Sans" panose="020B0606030504020204" pitchFamily="34" charset="0"/>
              </a:defRPr>
            </a:lvl4pPr>
            <a:lvl5pPr>
              <a:defRPr sz="1800">
                <a:latin typeface="Open Sans" panose="020B0606030504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824329D-B14C-4B1D-84C6-0E2FC09FBCF4}" type="datetime1">
              <a:rPr lang="en-US" smtClean="0"/>
              <a:t>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1800">
                <a:latin typeface="Open Sans" panose="020B0606030504020204" pitchFamily="34" charset="0"/>
                <a:ea typeface="Open Sans" panose="020B0606030504020204" pitchFamily="34" charset="0"/>
                <a:cs typeface="Open Sans" panose="020B0606030504020204" pitchFamily="34" charset="0"/>
              </a:defRPr>
            </a:lvl3pPr>
            <a:lvl4pPr>
              <a:defRPr sz="1600">
                <a:latin typeface="Open Sans" panose="020B0606030504020204" pitchFamily="34" charset="0"/>
                <a:ea typeface="Open Sans" panose="020B0606030504020204" pitchFamily="34" charset="0"/>
                <a:cs typeface="Open Sans" panose="020B0606030504020204" pitchFamily="34" charset="0"/>
              </a:defRPr>
            </a:lvl4pPr>
            <a:lvl5pPr>
              <a:defRPr sz="1600">
                <a:latin typeface="Open Sans" panose="020B0606030504020204" pitchFamily="34" charset="0"/>
                <a:ea typeface="Open Sans" panose="020B0606030504020204" pitchFamily="34" charset="0"/>
                <a:cs typeface="Open Sans" panose="020B0606030504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1800">
                <a:latin typeface="Open Sans" panose="020B0606030504020204" pitchFamily="34" charset="0"/>
                <a:ea typeface="Open Sans" panose="020B0606030504020204" pitchFamily="34" charset="0"/>
                <a:cs typeface="Open Sans" panose="020B0606030504020204" pitchFamily="34" charset="0"/>
              </a:defRPr>
            </a:lvl3pPr>
            <a:lvl4pPr>
              <a:defRPr sz="1600">
                <a:latin typeface="Open Sans" panose="020B0606030504020204" pitchFamily="34" charset="0"/>
                <a:ea typeface="Open Sans" panose="020B0606030504020204" pitchFamily="34" charset="0"/>
                <a:cs typeface="Open Sans" panose="020B0606030504020204" pitchFamily="34" charset="0"/>
              </a:defRPr>
            </a:lvl4pPr>
            <a:lvl5pPr>
              <a:defRPr sz="1600">
                <a:latin typeface="Open Sans" panose="020B0606030504020204" pitchFamily="34" charset="0"/>
                <a:ea typeface="Open Sans" panose="020B0606030504020204" pitchFamily="34" charset="0"/>
                <a:cs typeface="Open Sans" panose="020B0606030504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7F266DA-BDFC-46C3-9FE1-59008DAA3B40}" type="datetime1">
              <a:rPr lang="en-US" smtClean="0"/>
              <a:t>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13054B99-7257-489E-9E0B-860E17932C98}" type="datetime1">
              <a:rPr lang="en-US" smtClean="0"/>
              <a:t>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E930D9-2D74-4377-AD66-AA3546CA582A}" type="datetime1">
              <a:rPr lang="en-US" smtClean="0"/>
              <a:t>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993DDA2D-996B-4A5E-B601-FDB4348C6E21}" type="datetime1">
              <a:rPr lang="en-US" smtClean="0"/>
              <a:t>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6D7D0F-3A27-45D3-AB4A-EEE967871401}"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Picture Placeholder 2"/>
          <p:cNvSpPr>
            <a:spLocks noGrp="1"/>
          </p:cNvSpPr>
          <p:nvPr>
            <p:ph type="pic" idx="1"/>
          </p:nvPr>
        </p:nvSpPr>
        <p:spPr>
          <a:xfrm>
            <a:off x="0" y="0"/>
            <a:ext cx="8458200" cy="5486400"/>
          </a:xfrm>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C08DBEF4-AB3E-4416-B915-FD55617A9298}" type="datetime1">
              <a:rPr lang="en-US" smtClean="0"/>
              <a:t>2/1/2024</a:t>
            </a:fld>
            <a:endParaRPr lang="en-US" dirty="0"/>
          </a:p>
        </p:txBody>
      </p:sp>
      <p:sp>
        <p:nvSpPr>
          <p:cNvPr id="9" name="Slide Number Placeholder 8"/>
          <p:cNvSpPr>
            <a:spLocks noGrp="1"/>
          </p:cNvSpPr>
          <p:nvPr>
            <p:ph type="sldNum" sz="quarter" idx="11"/>
          </p:nvPr>
        </p:nvSpPr>
        <p:spPr/>
        <p:txBody>
          <a:bodyPr/>
          <a:lstStyle/>
          <a:p>
            <a:fld id="{786D7D0F-3A27-45D3-AB4A-EEE967871401}"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86D7D0F-3A27-45D3-AB4A-EEE967871401}"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DCE3B5E-87A1-4FFD-9E77-DE7F922BC303}" type="datetime1">
              <a:rPr lang="en-US" smtClean="0"/>
              <a:t>2/1/2024</a:t>
            </a:fld>
            <a:endParaRPr lang="en-US" dirty="0"/>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Open Sans" panose="020B0606030504020204" pitchFamily="34" charset="0"/>
          <a:ea typeface="Open Sans" panose="020B0606030504020204" pitchFamily="34" charset="0"/>
          <a:cs typeface="Open Sans" panose="020B0606030504020204" pitchFamily="34" charset="0"/>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products3.ssigroup.com/ProviderRegistration/register"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nstamed.com/eraeft" TargetMode="External"/><Relationship Id="rId2" Type="http://schemas.openxmlformats.org/officeDocument/2006/relationships/hyperlink" Target="https://register.instamed.com/eraeft" TargetMode="External"/><Relationship Id="rId1" Type="http://schemas.openxmlformats.org/officeDocument/2006/relationships/slideLayout" Target="../slideLayouts/slideLayout2.xml"/><Relationship Id="rId4" Type="http://schemas.openxmlformats.org/officeDocument/2006/relationships/hyperlink" Target="tel:+1-866-945-7990"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icarehealthplan.org/Files/Resources/PROVIDER-DOCS/iCare_Provider_Portal_Guide.pdf" TargetMode="External"/><Relationship Id="rId2" Type="http://schemas.openxmlformats.org/officeDocument/2006/relationships/hyperlink" Target="mailto:ProviderRelationsSpecialist@iCareHealthPlan.org" TargetMode="External"/><Relationship Id="rId1" Type="http://schemas.openxmlformats.org/officeDocument/2006/relationships/slideLayout" Target="../slideLayouts/slideLayout2.xml"/><Relationship Id="rId5" Type="http://schemas.openxmlformats.org/officeDocument/2006/relationships/hyperlink" Target="mailto:provideroutreach@icarehealthplan.org" TargetMode="External"/><Relationship Id="rId4" Type="http://schemas.openxmlformats.org/officeDocument/2006/relationships/hyperlink" Target="mailto:ProviderOutreach@iCareHealthPlan.org?subject=Question%20about%20the%20iCare%20Provider%20Portal%20"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mailto:department-providerservices@icarehealthplan.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74162-DB01-4059-A83F-D9DAA732532A}"/>
              </a:ext>
            </a:extLst>
          </p:cNvPr>
          <p:cNvSpPr>
            <a:spLocks noGrp="1"/>
          </p:cNvSpPr>
          <p:nvPr>
            <p:ph type="ctrTitle"/>
          </p:nvPr>
        </p:nvSpPr>
        <p:spPr/>
        <p:txBody>
          <a:bodyPr/>
          <a:lstStyle/>
          <a:p>
            <a:r>
              <a:rPr lang="en-US" sz="4000" dirty="0"/>
              <a:t>iCare Guide for Hearing  Claims Processing Overview</a:t>
            </a:r>
          </a:p>
        </p:txBody>
      </p:sp>
      <p:sp>
        <p:nvSpPr>
          <p:cNvPr id="4" name="Slide Number Placeholder 3">
            <a:extLst>
              <a:ext uri="{FF2B5EF4-FFF2-40B4-BE49-F238E27FC236}">
                <a16:creationId xmlns:a16="http://schemas.microsoft.com/office/drawing/2014/main" id="{9E674729-5763-405D-914A-074862DCF2C4}"/>
              </a:ext>
            </a:extLst>
          </p:cNvPr>
          <p:cNvSpPr>
            <a:spLocks noGrp="1"/>
          </p:cNvSpPr>
          <p:nvPr>
            <p:ph type="sldNum" sz="quarter" idx="12"/>
          </p:nvPr>
        </p:nvSpPr>
        <p:spPr/>
        <p:txBody>
          <a:bodyPr/>
          <a:lstStyle/>
          <a:p>
            <a:fld id="{786D7D0F-3A27-45D3-AB4A-EEE967871401}" type="slidenum">
              <a:rPr lang="en-US" smtClean="0"/>
              <a:t>1</a:t>
            </a:fld>
            <a:endParaRPr lang="en-US" dirty="0"/>
          </a:p>
        </p:txBody>
      </p:sp>
      <p:pic>
        <p:nvPicPr>
          <p:cNvPr id="5" name="Picture 4">
            <a:extLst>
              <a:ext uri="{FF2B5EF4-FFF2-40B4-BE49-F238E27FC236}">
                <a16:creationId xmlns:a16="http://schemas.microsoft.com/office/drawing/2014/main" id="{63726763-C80C-4550-BD61-E3834367E1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762000"/>
            <a:ext cx="4572000" cy="2057400"/>
          </a:xfrm>
          <a:prstGeom prst="rect">
            <a:avLst/>
          </a:prstGeom>
        </p:spPr>
      </p:pic>
      <p:sp>
        <p:nvSpPr>
          <p:cNvPr id="6" name="Footer Placeholder 5">
            <a:extLst>
              <a:ext uri="{FF2B5EF4-FFF2-40B4-BE49-F238E27FC236}">
                <a16:creationId xmlns:a16="http://schemas.microsoft.com/office/drawing/2014/main" id="{8A1D1BD7-CEF6-46F9-8755-0663EF50A738}"/>
              </a:ext>
            </a:extLst>
          </p:cNvPr>
          <p:cNvSpPr>
            <a:spLocks noGrp="1"/>
          </p:cNvSpPr>
          <p:nvPr>
            <p:ph type="ftr" sz="quarter" idx="11"/>
          </p:nvPr>
        </p:nvSpPr>
        <p:spPr>
          <a:xfrm rot="16200000">
            <a:off x="7586910" y="4071062"/>
            <a:ext cx="2367281" cy="365760"/>
          </a:xfrm>
        </p:spPr>
        <p:txBody>
          <a:bodyPr/>
          <a:lstStyle/>
          <a:p>
            <a:r>
              <a:rPr lang="en-US" dirty="0"/>
              <a:t>Reviewed: January 2024</a:t>
            </a:r>
          </a:p>
        </p:txBody>
      </p:sp>
      <p:sp>
        <p:nvSpPr>
          <p:cNvPr id="9" name="TextBox 8">
            <a:extLst>
              <a:ext uri="{FF2B5EF4-FFF2-40B4-BE49-F238E27FC236}">
                <a16:creationId xmlns:a16="http://schemas.microsoft.com/office/drawing/2014/main" id="{4A838F98-899E-227D-8039-5D5948C460F0}"/>
              </a:ext>
            </a:extLst>
          </p:cNvPr>
          <p:cNvSpPr txBox="1"/>
          <p:nvPr/>
        </p:nvSpPr>
        <p:spPr>
          <a:xfrm>
            <a:off x="3886200" y="2700969"/>
            <a:ext cx="4572000" cy="307777"/>
          </a:xfrm>
          <a:prstGeom prst="rect">
            <a:avLst/>
          </a:prstGeom>
          <a:noFill/>
        </p:spPr>
        <p:txBody>
          <a:bodyPr wrap="square">
            <a:spAutoFit/>
          </a:bodyPr>
          <a:lstStyle/>
          <a:p>
            <a:r>
              <a:rPr lang="en-US" sz="1400" dirty="0">
                <a:effectLst/>
                <a:latin typeface="Open Sans" panose="020B0606030504020204" pitchFamily="34" charset="0"/>
                <a:ea typeface="Open Sans" panose="020B0606030504020204" pitchFamily="34" charset="0"/>
                <a:cs typeface="Open Sans" panose="020B0606030504020204" pitchFamily="34" charset="0"/>
              </a:rPr>
              <a:t>a Humana Inc, subsidiary</a:t>
            </a:r>
            <a:endParaRPr lang="en-US" sz="14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485827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116F7-94F0-45FD-9994-A743275D838C}"/>
              </a:ext>
            </a:extLst>
          </p:cNvPr>
          <p:cNvSpPr>
            <a:spLocks noGrp="1"/>
          </p:cNvSpPr>
          <p:nvPr>
            <p:ph type="title"/>
          </p:nvPr>
        </p:nvSpPr>
        <p:spPr/>
        <p:txBody>
          <a:bodyPr/>
          <a:lstStyle/>
          <a:p>
            <a:r>
              <a:rPr lang="en-US" b="1" dirty="0"/>
              <a:t>Covered Audiology Services</a:t>
            </a:r>
          </a:p>
        </p:txBody>
      </p:sp>
      <p:sp>
        <p:nvSpPr>
          <p:cNvPr id="3" name="Content Placeholder 2">
            <a:extLst>
              <a:ext uri="{FF2B5EF4-FFF2-40B4-BE49-F238E27FC236}">
                <a16:creationId xmlns:a16="http://schemas.microsoft.com/office/drawing/2014/main" id="{70218817-FD17-4A03-A7A2-36CC789DF45F}"/>
              </a:ext>
            </a:extLst>
          </p:cNvPr>
          <p:cNvSpPr>
            <a:spLocks noGrp="1"/>
          </p:cNvSpPr>
          <p:nvPr>
            <p:ph idx="1"/>
          </p:nvPr>
        </p:nvSpPr>
        <p:spPr/>
        <p:txBody>
          <a:bodyPr/>
          <a:lstStyle/>
          <a:p>
            <a:r>
              <a:rPr lang="en-US" dirty="0"/>
              <a:t>Based on </a:t>
            </a:r>
            <a:r>
              <a:rPr lang="en-US" dirty="0" err="1"/>
              <a:t>ForwardHealth</a:t>
            </a:r>
            <a:r>
              <a:rPr lang="en-US" dirty="0"/>
              <a:t> for </a:t>
            </a:r>
            <a:r>
              <a:rPr lang="en-US" dirty="0" err="1"/>
              <a:t>BadgerCare</a:t>
            </a:r>
            <a:r>
              <a:rPr lang="en-US" dirty="0"/>
              <a:t> Plus and Medicaid</a:t>
            </a:r>
          </a:p>
          <a:p>
            <a:pPr lvl="1"/>
            <a:r>
              <a:rPr lang="en-US" dirty="0"/>
              <a:t>NOTE: There is a 5 year life expectancy on hearing aids for adults and 3 year life expectancy on hearing aids for children ages 17 and younger. </a:t>
            </a:r>
          </a:p>
          <a:p>
            <a:pPr lvl="1"/>
            <a:endParaRPr lang="en-US" dirty="0"/>
          </a:p>
        </p:txBody>
      </p:sp>
      <p:sp>
        <p:nvSpPr>
          <p:cNvPr id="4" name="Slide Number Placeholder 3">
            <a:extLst>
              <a:ext uri="{FF2B5EF4-FFF2-40B4-BE49-F238E27FC236}">
                <a16:creationId xmlns:a16="http://schemas.microsoft.com/office/drawing/2014/main" id="{11FB0CAB-FC50-4CBE-AA24-DC83F479A32E}"/>
              </a:ext>
            </a:extLst>
          </p:cNvPr>
          <p:cNvSpPr>
            <a:spLocks noGrp="1"/>
          </p:cNvSpPr>
          <p:nvPr>
            <p:ph type="sldNum" sz="quarter" idx="12"/>
          </p:nvPr>
        </p:nvSpPr>
        <p:spPr/>
        <p:txBody>
          <a:bodyPr/>
          <a:lstStyle/>
          <a:p>
            <a:fld id="{786D7D0F-3A27-45D3-AB4A-EEE967871401}" type="slidenum">
              <a:rPr lang="en-US" smtClean="0"/>
              <a:t>10</a:t>
            </a:fld>
            <a:endParaRPr lang="en-US" dirty="0"/>
          </a:p>
        </p:txBody>
      </p:sp>
    </p:spTree>
    <p:extLst>
      <p:ext uri="{BB962C8B-B14F-4D97-AF65-F5344CB8AC3E}">
        <p14:creationId xmlns:p14="http://schemas.microsoft.com/office/powerpoint/2010/main" val="1487936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A5F96-7699-4702-BB3D-55E0F3467135}"/>
              </a:ext>
            </a:extLst>
          </p:cNvPr>
          <p:cNvSpPr>
            <a:spLocks noGrp="1"/>
          </p:cNvSpPr>
          <p:nvPr>
            <p:ph type="title"/>
          </p:nvPr>
        </p:nvSpPr>
        <p:spPr/>
        <p:txBody>
          <a:bodyPr/>
          <a:lstStyle/>
          <a:p>
            <a:r>
              <a:rPr lang="en-US" dirty="0"/>
              <a:t>Contracted Hearing Aid Pricing</a:t>
            </a:r>
          </a:p>
        </p:txBody>
      </p:sp>
      <p:sp>
        <p:nvSpPr>
          <p:cNvPr id="3" name="Content Placeholder 2">
            <a:extLst>
              <a:ext uri="{FF2B5EF4-FFF2-40B4-BE49-F238E27FC236}">
                <a16:creationId xmlns:a16="http://schemas.microsoft.com/office/drawing/2014/main" id="{D66F0320-25F2-4CC9-9982-D2E7C105E23B}"/>
              </a:ext>
            </a:extLst>
          </p:cNvPr>
          <p:cNvSpPr>
            <a:spLocks noGrp="1"/>
          </p:cNvSpPr>
          <p:nvPr>
            <p:ph idx="1"/>
          </p:nvPr>
        </p:nvSpPr>
        <p:spPr/>
        <p:txBody>
          <a:bodyPr/>
          <a:lstStyle/>
          <a:p>
            <a:r>
              <a:rPr lang="en-US" dirty="0"/>
              <a:t>Because the Fee Schedule for V codes is SYSMAN (plan determined rate), please submit the Hearing Aid Manufacturer/Style and Model(s) </a:t>
            </a:r>
          </a:p>
          <a:p>
            <a:r>
              <a:rPr lang="en-US" dirty="0"/>
              <a:t>Submit on your Prior Authorization request </a:t>
            </a:r>
          </a:p>
          <a:p>
            <a:r>
              <a:rPr lang="en-US" dirty="0"/>
              <a:t>Or submit on Claim (may include invoice) for reimbursement per </a:t>
            </a:r>
            <a:r>
              <a:rPr lang="en-US"/>
              <a:t>topic #2996</a:t>
            </a:r>
            <a:endParaRPr lang="en-US" dirty="0"/>
          </a:p>
          <a:p>
            <a:r>
              <a:rPr lang="en-US" dirty="0"/>
              <a:t>If the Manufacturer/Style and Model(s) is not submitted, the claim will be denied needing further information.</a:t>
            </a:r>
          </a:p>
          <a:p>
            <a:endParaRPr lang="en-US" dirty="0"/>
          </a:p>
        </p:txBody>
      </p:sp>
      <p:sp>
        <p:nvSpPr>
          <p:cNvPr id="4" name="Slide Number Placeholder 3">
            <a:extLst>
              <a:ext uri="{FF2B5EF4-FFF2-40B4-BE49-F238E27FC236}">
                <a16:creationId xmlns:a16="http://schemas.microsoft.com/office/drawing/2014/main" id="{86FA0029-400E-4399-AE60-664A6BF25D23}"/>
              </a:ext>
            </a:extLst>
          </p:cNvPr>
          <p:cNvSpPr>
            <a:spLocks noGrp="1"/>
          </p:cNvSpPr>
          <p:nvPr>
            <p:ph type="sldNum" sz="quarter" idx="12"/>
          </p:nvPr>
        </p:nvSpPr>
        <p:spPr/>
        <p:txBody>
          <a:bodyPr/>
          <a:lstStyle/>
          <a:p>
            <a:fld id="{786D7D0F-3A27-45D3-AB4A-EEE967871401}" type="slidenum">
              <a:rPr lang="en-US" smtClean="0"/>
              <a:t>11</a:t>
            </a:fld>
            <a:endParaRPr lang="en-US" dirty="0"/>
          </a:p>
        </p:txBody>
      </p:sp>
    </p:spTree>
    <p:extLst>
      <p:ext uri="{BB962C8B-B14F-4D97-AF65-F5344CB8AC3E}">
        <p14:creationId xmlns:p14="http://schemas.microsoft.com/office/powerpoint/2010/main" val="963249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92ECF-617E-44B9-B8C7-DC98387DDAD1}"/>
              </a:ext>
            </a:extLst>
          </p:cNvPr>
          <p:cNvSpPr>
            <a:spLocks noGrp="1"/>
          </p:cNvSpPr>
          <p:nvPr>
            <p:ph type="title"/>
          </p:nvPr>
        </p:nvSpPr>
        <p:spPr/>
        <p:txBody>
          <a:bodyPr/>
          <a:lstStyle/>
          <a:p>
            <a:r>
              <a:rPr lang="en-US" b="1" dirty="0"/>
              <a:t>Accessories that should be billed under V5267</a:t>
            </a:r>
          </a:p>
        </p:txBody>
      </p:sp>
      <p:sp>
        <p:nvSpPr>
          <p:cNvPr id="3" name="Content Placeholder 2">
            <a:extLst>
              <a:ext uri="{FF2B5EF4-FFF2-40B4-BE49-F238E27FC236}">
                <a16:creationId xmlns:a16="http://schemas.microsoft.com/office/drawing/2014/main" id="{A08A30A7-1CC8-4C95-BBD5-841B33193645}"/>
              </a:ext>
            </a:extLst>
          </p:cNvPr>
          <p:cNvSpPr>
            <a:spLocks noGrp="1"/>
          </p:cNvSpPr>
          <p:nvPr>
            <p:ph idx="1"/>
          </p:nvPr>
        </p:nvSpPr>
        <p:spPr/>
        <p:txBody>
          <a:bodyPr/>
          <a:lstStyle/>
          <a:p>
            <a:r>
              <a:rPr lang="en-US" dirty="0"/>
              <a:t>Air Conduction Receiver</a:t>
            </a:r>
          </a:p>
          <a:p>
            <a:r>
              <a:rPr lang="en-US" dirty="0"/>
              <a:t>Body and CROS Hearing Instrument Cords</a:t>
            </a:r>
          </a:p>
          <a:p>
            <a:r>
              <a:rPr lang="en-US" dirty="0"/>
              <a:t>Bone Conduction Receiver and Headband</a:t>
            </a:r>
          </a:p>
          <a:p>
            <a:r>
              <a:rPr lang="en-US" dirty="0"/>
              <a:t>Direct Audio Input Boot/Cords</a:t>
            </a:r>
          </a:p>
          <a:p>
            <a:r>
              <a:rPr lang="en-US" dirty="0"/>
              <a:t>Harness for Body Aid (Children)</a:t>
            </a:r>
          </a:p>
          <a:p>
            <a:endParaRPr lang="en-US" dirty="0"/>
          </a:p>
          <a:p>
            <a:r>
              <a:rPr lang="en-US" dirty="0">
                <a:solidFill>
                  <a:srgbClr val="FF0000"/>
                </a:solidFill>
              </a:rPr>
              <a:t>Limitations apply and listed in </a:t>
            </a:r>
            <a:r>
              <a:rPr lang="en-US" dirty="0" err="1">
                <a:solidFill>
                  <a:srgbClr val="FF0000"/>
                </a:solidFill>
              </a:rPr>
              <a:t>ForwardHealth’s</a:t>
            </a:r>
            <a:r>
              <a:rPr lang="en-US" dirty="0">
                <a:solidFill>
                  <a:srgbClr val="FF0000"/>
                </a:solidFill>
              </a:rPr>
              <a:t> Online Handbook under topic #2980</a:t>
            </a:r>
          </a:p>
        </p:txBody>
      </p:sp>
      <p:sp>
        <p:nvSpPr>
          <p:cNvPr id="4" name="Slide Number Placeholder 3">
            <a:extLst>
              <a:ext uri="{FF2B5EF4-FFF2-40B4-BE49-F238E27FC236}">
                <a16:creationId xmlns:a16="http://schemas.microsoft.com/office/drawing/2014/main" id="{D50B0855-43D6-4B54-B9F7-01A39E832D26}"/>
              </a:ext>
            </a:extLst>
          </p:cNvPr>
          <p:cNvSpPr>
            <a:spLocks noGrp="1"/>
          </p:cNvSpPr>
          <p:nvPr>
            <p:ph type="sldNum" sz="quarter" idx="12"/>
          </p:nvPr>
        </p:nvSpPr>
        <p:spPr/>
        <p:txBody>
          <a:bodyPr/>
          <a:lstStyle/>
          <a:p>
            <a:fld id="{786D7D0F-3A27-45D3-AB4A-EEE967871401}" type="slidenum">
              <a:rPr lang="en-US" smtClean="0"/>
              <a:t>12</a:t>
            </a:fld>
            <a:endParaRPr lang="en-US" dirty="0"/>
          </a:p>
        </p:txBody>
      </p:sp>
    </p:spTree>
    <p:extLst>
      <p:ext uri="{BB962C8B-B14F-4D97-AF65-F5344CB8AC3E}">
        <p14:creationId xmlns:p14="http://schemas.microsoft.com/office/powerpoint/2010/main" val="3375859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CC8B4-7D4C-4FDF-B014-7C180F46B0FD}"/>
              </a:ext>
            </a:extLst>
          </p:cNvPr>
          <p:cNvSpPr>
            <a:spLocks noGrp="1"/>
          </p:cNvSpPr>
          <p:nvPr>
            <p:ph type="title"/>
          </p:nvPr>
        </p:nvSpPr>
        <p:spPr/>
        <p:txBody>
          <a:bodyPr/>
          <a:lstStyle/>
          <a:p>
            <a:r>
              <a:rPr lang="en-US" sz="4200" dirty="0"/>
              <a:t>Clean Claim Guidelines - HCFA</a:t>
            </a:r>
          </a:p>
        </p:txBody>
      </p:sp>
      <p:pic>
        <p:nvPicPr>
          <p:cNvPr id="6" name="Content Placeholder 5">
            <a:extLst>
              <a:ext uri="{FF2B5EF4-FFF2-40B4-BE49-F238E27FC236}">
                <a16:creationId xmlns:a16="http://schemas.microsoft.com/office/drawing/2014/main" id="{1D05E66D-26CA-48E2-A1AA-315DFD617D7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13987" y="1600200"/>
            <a:ext cx="4906425" cy="4800600"/>
          </a:xfrm>
        </p:spPr>
      </p:pic>
      <p:sp>
        <p:nvSpPr>
          <p:cNvPr id="4" name="Slide Number Placeholder 3">
            <a:extLst>
              <a:ext uri="{FF2B5EF4-FFF2-40B4-BE49-F238E27FC236}">
                <a16:creationId xmlns:a16="http://schemas.microsoft.com/office/drawing/2014/main" id="{DE18A1FA-D213-4C4C-AD29-082058D4C791}"/>
              </a:ext>
            </a:extLst>
          </p:cNvPr>
          <p:cNvSpPr>
            <a:spLocks noGrp="1"/>
          </p:cNvSpPr>
          <p:nvPr>
            <p:ph type="sldNum" sz="quarter" idx="12"/>
          </p:nvPr>
        </p:nvSpPr>
        <p:spPr/>
        <p:txBody>
          <a:bodyPr/>
          <a:lstStyle/>
          <a:p>
            <a:fld id="{786D7D0F-3A27-45D3-AB4A-EEE967871401}" type="slidenum">
              <a:rPr lang="en-US" smtClean="0"/>
              <a:t>13</a:t>
            </a:fld>
            <a:endParaRPr lang="en-US" dirty="0"/>
          </a:p>
        </p:txBody>
      </p:sp>
    </p:spTree>
    <p:extLst>
      <p:ext uri="{BB962C8B-B14F-4D97-AF65-F5344CB8AC3E}">
        <p14:creationId xmlns:p14="http://schemas.microsoft.com/office/powerpoint/2010/main" val="2889734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54DAB-0C36-408B-B5FC-CF7B9B3A6CD2}"/>
              </a:ext>
            </a:extLst>
          </p:cNvPr>
          <p:cNvSpPr>
            <a:spLocks noGrp="1"/>
          </p:cNvSpPr>
          <p:nvPr>
            <p:ph type="title"/>
          </p:nvPr>
        </p:nvSpPr>
        <p:spPr/>
        <p:txBody>
          <a:bodyPr/>
          <a:lstStyle/>
          <a:p>
            <a:r>
              <a:rPr lang="en-US" sz="4200" dirty="0"/>
              <a:t>Clean Claim Guidelines – UB04</a:t>
            </a:r>
          </a:p>
        </p:txBody>
      </p:sp>
      <p:pic>
        <p:nvPicPr>
          <p:cNvPr id="8" name="Content Placeholder 7">
            <a:extLst>
              <a:ext uri="{FF2B5EF4-FFF2-40B4-BE49-F238E27FC236}">
                <a16:creationId xmlns:a16="http://schemas.microsoft.com/office/drawing/2014/main" id="{8E075575-C04E-4EE4-BFF6-2EA04400560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50703" y="1600200"/>
            <a:ext cx="4232994" cy="4800600"/>
          </a:xfrm>
        </p:spPr>
      </p:pic>
      <p:sp>
        <p:nvSpPr>
          <p:cNvPr id="4" name="Slide Number Placeholder 3">
            <a:extLst>
              <a:ext uri="{FF2B5EF4-FFF2-40B4-BE49-F238E27FC236}">
                <a16:creationId xmlns:a16="http://schemas.microsoft.com/office/drawing/2014/main" id="{6F01FCC0-1B4C-4157-A1D3-0B9BF962DC45}"/>
              </a:ext>
            </a:extLst>
          </p:cNvPr>
          <p:cNvSpPr>
            <a:spLocks noGrp="1"/>
          </p:cNvSpPr>
          <p:nvPr>
            <p:ph type="sldNum" sz="quarter" idx="12"/>
          </p:nvPr>
        </p:nvSpPr>
        <p:spPr/>
        <p:txBody>
          <a:bodyPr/>
          <a:lstStyle/>
          <a:p>
            <a:fld id="{786D7D0F-3A27-45D3-AB4A-EEE967871401}" type="slidenum">
              <a:rPr lang="en-US" smtClean="0"/>
              <a:t>14</a:t>
            </a:fld>
            <a:endParaRPr lang="en-US" dirty="0"/>
          </a:p>
        </p:txBody>
      </p:sp>
    </p:spTree>
    <p:extLst>
      <p:ext uri="{BB962C8B-B14F-4D97-AF65-F5344CB8AC3E}">
        <p14:creationId xmlns:p14="http://schemas.microsoft.com/office/powerpoint/2010/main" val="866740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A5D0A-9A90-401C-94A5-805592886A78}"/>
              </a:ext>
            </a:extLst>
          </p:cNvPr>
          <p:cNvSpPr>
            <a:spLocks noGrp="1"/>
          </p:cNvSpPr>
          <p:nvPr>
            <p:ph type="title"/>
          </p:nvPr>
        </p:nvSpPr>
        <p:spPr/>
        <p:txBody>
          <a:bodyPr/>
          <a:lstStyle/>
          <a:p>
            <a:r>
              <a:rPr lang="en-US" b="1" dirty="0"/>
              <a:t>Claims Filing Limits</a:t>
            </a:r>
            <a:endParaRPr lang="en-US" dirty="0"/>
          </a:p>
        </p:txBody>
      </p:sp>
      <p:sp>
        <p:nvSpPr>
          <p:cNvPr id="3" name="Content Placeholder 2">
            <a:extLst>
              <a:ext uri="{FF2B5EF4-FFF2-40B4-BE49-F238E27FC236}">
                <a16:creationId xmlns:a16="http://schemas.microsoft.com/office/drawing/2014/main" id="{E8F7C40D-1CA9-4766-A03E-163AD20E0D7A}"/>
              </a:ext>
            </a:extLst>
          </p:cNvPr>
          <p:cNvSpPr>
            <a:spLocks noGrp="1"/>
          </p:cNvSpPr>
          <p:nvPr>
            <p:ph idx="1"/>
          </p:nvPr>
        </p:nvSpPr>
        <p:spPr/>
        <p:txBody>
          <a:bodyPr/>
          <a:lstStyle/>
          <a:p>
            <a:endParaRPr lang="en-US" dirty="0"/>
          </a:p>
          <a:p>
            <a:r>
              <a:rPr lang="en-US" dirty="0"/>
              <a:t>Timely filing limits for all providers is 120 days from the date of service, unless otherwise agreed upon and included in the Provider’s service agreement with </a:t>
            </a:r>
            <a:r>
              <a:rPr lang="en-US" i="1" dirty="0"/>
              <a:t>i</a:t>
            </a:r>
            <a:r>
              <a:rPr lang="en-US" dirty="0"/>
              <a:t>Care.</a:t>
            </a:r>
          </a:p>
          <a:p>
            <a:r>
              <a:rPr lang="en-US" dirty="0"/>
              <a:t>Providers are to submit all claims for services rendered where </a:t>
            </a:r>
            <a:r>
              <a:rPr lang="en-US" i="1" dirty="0"/>
              <a:t>i</a:t>
            </a:r>
            <a:r>
              <a:rPr lang="en-US" dirty="0"/>
              <a:t>Care Medicare is primary or </a:t>
            </a:r>
            <a:r>
              <a:rPr lang="en-US" i="1" dirty="0"/>
              <a:t>i</a:t>
            </a:r>
            <a:r>
              <a:rPr lang="en-US" dirty="0"/>
              <a:t>Care Medicaid is primary according to the terms of the contract. Timely filing limits apply to initial claim submissions, resubmissions and corrected claims.</a:t>
            </a:r>
          </a:p>
          <a:p>
            <a:endParaRPr lang="en-US" dirty="0"/>
          </a:p>
        </p:txBody>
      </p:sp>
      <p:sp>
        <p:nvSpPr>
          <p:cNvPr id="4" name="Slide Number Placeholder 3">
            <a:extLst>
              <a:ext uri="{FF2B5EF4-FFF2-40B4-BE49-F238E27FC236}">
                <a16:creationId xmlns:a16="http://schemas.microsoft.com/office/drawing/2014/main" id="{F8219349-9D43-47D4-B96A-67E84F35FA23}"/>
              </a:ext>
            </a:extLst>
          </p:cNvPr>
          <p:cNvSpPr>
            <a:spLocks noGrp="1"/>
          </p:cNvSpPr>
          <p:nvPr>
            <p:ph type="sldNum" sz="quarter" idx="12"/>
          </p:nvPr>
        </p:nvSpPr>
        <p:spPr/>
        <p:txBody>
          <a:bodyPr/>
          <a:lstStyle/>
          <a:p>
            <a:fld id="{786D7D0F-3A27-45D3-AB4A-EEE967871401}" type="slidenum">
              <a:rPr lang="en-US" smtClean="0"/>
              <a:t>15</a:t>
            </a:fld>
            <a:endParaRPr lang="en-US" dirty="0"/>
          </a:p>
        </p:txBody>
      </p:sp>
    </p:spTree>
    <p:extLst>
      <p:ext uri="{BB962C8B-B14F-4D97-AF65-F5344CB8AC3E}">
        <p14:creationId xmlns:p14="http://schemas.microsoft.com/office/powerpoint/2010/main" val="1204954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99855-DF03-D5F8-8282-65E1B07FAAE6}"/>
              </a:ext>
            </a:extLst>
          </p:cNvPr>
          <p:cNvSpPr>
            <a:spLocks noGrp="1"/>
          </p:cNvSpPr>
          <p:nvPr>
            <p:ph type="title"/>
          </p:nvPr>
        </p:nvSpPr>
        <p:spPr/>
        <p:txBody>
          <a:bodyPr/>
          <a:lstStyle/>
          <a:p>
            <a:r>
              <a:rPr lang="en-US" b="1" dirty="0"/>
              <a:t>Claims Submission</a:t>
            </a:r>
            <a:endParaRPr lang="en-US" dirty="0"/>
          </a:p>
        </p:txBody>
      </p:sp>
      <p:sp>
        <p:nvSpPr>
          <p:cNvPr id="3" name="Content Placeholder 2">
            <a:extLst>
              <a:ext uri="{FF2B5EF4-FFF2-40B4-BE49-F238E27FC236}">
                <a16:creationId xmlns:a16="http://schemas.microsoft.com/office/drawing/2014/main" id="{0195D5D6-C8B3-E9B0-A896-844885DCBCD8}"/>
              </a:ext>
            </a:extLst>
          </p:cNvPr>
          <p:cNvSpPr>
            <a:spLocks noGrp="1"/>
          </p:cNvSpPr>
          <p:nvPr>
            <p:ph idx="1"/>
          </p:nvPr>
        </p:nvSpPr>
        <p:spPr/>
        <p:txBody>
          <a:bodyPr>
            <a:normAutofit fontScale="92500" lnSpcReduction="10000"/>
          </a:bodyPr>
          <a:lstStyle/>
          <a:p>
            <a:r>
              <a:rPr lang="en-US" u="sng" dirty="0"/>
              <a:t>Medicare/Medicaid Covered Services</a:t>
            </a:r>
          </a:p>
          <a:p>
            <a:pPr marL="114300" indent="0">
              <a:buNone/>
            </a:pPr>
            <a:r>
              <a:rPr lang="en-US" dirty="0"/>
              <a:t>	Independent Care Health Plan</a:t>
            </a:r>
          </a:p>
          <a:p>
            <a:pPr marL="114300" indent="0">
              <a:buNone/>
            </a:pPr>
            <a:r>
              <a:rPr lang="en-US" dirty="0"/>
              <a:t>	P.O. Box 280</a:t>
            </a:r>
          </a:p>
          <a:p>
            <a:pPr marL="114300" indent="0">
              <a:buNone/>
            </a:pPr>
            <a:r>
              <a:rPr lang="en-US" dirty="0"/>
              <a:t>	Glen Burnie, MD 21060-0280</a:t>
            </a:r>
          </a:p>
          <a:p>
            <a:r>
              <a:rPr lang="en-US" u="sng" dirty="0"/>
              <a:t>Long-Term Care Services</a:t>
            </a:r>
          </a:p>
          <a:p>
            <a:pPr marL="114300" indent="0">
              <a:buNone/>
            </a:pPr>
            <a:r>
              <a:rPr lang="en-US" dirty="0"/>
              <a:t>	Independent Care Health Plan</a:t>
            </a:r>
          </a:p>
          <a:p>
            <a:pPr marL="114300" indent="0">
              <a:buNone/>
            </a:pPr>
            <a:r>
              <a:rPr lang="en-US" dirty="0"/>
              <a:t>	P.O. Box 670</a:t>
            </a:r>
          </a:p>
          <a:p>
            <a:pPr marL="114300" indent="0">
              <a:buNone/>
            </a:pPr>
            <a:r>
              <a:rPr lang="en-US" dirty="0"/>
              <a:t>	Glen Burnie, MD 21060-0670</a:t>
            </a:r>
          </a:p>
          <a:p>
            <a:r>
              <a:rPr lang="en-US" i="1" dirty="0"/>
              <a:t>i</a:t>
            </a:r>
            <a:r>
              <a:rPr lang="en-US" dirty="0"/>
              <a:t>Care is partner with the claims clearinghouse, SSI Claimsnet, to allow electronic claims submission. </a:t>
            </a:r>
          </a:p>
          <a:p>
            <a:r>
              <a:rPr lang="en-US" dirty="0"/>
              <a:t>To register with SSI Claimsnet for electronic claims submission via the Internet, click </a:t>
            </a:r>
            <a:r>
              <a:rPr lang="en-US" u="sng" dirty="0">
                <a:hlinkClick r:id="rId2"/>
              </a:rPr>
              <a:t>here</a:t>
            </a:r>
            <a:r>
              <a:rPr lang="en-US" dirty="0"/>
              <a:t>. Select </a:t>
            </a:r>
            <a:r>
              <a:rPr lang="en-US" i="1" dirty="0"/>
              <a:t>i</a:t>
            </a:r>
            <a:r>
              <a:rPr lang="en-US" dirty="0"/>
              <a:t>Care in the payer drop down box on the registration form to avoid paying any set-up or submission fees for your </a:t>
            </a:r>
            <a:r>
              <a:rPr lang="en-US" i="1" dirty="0"/>
              <a:t>i</a:t>
            </a:r>
            <a:r>
              <a:rPr lang="en-US" dirty="0"/>
              <a:t>Care claims through SSI Claimsnet</a:t>
            </a:r>
          </a:p>
          <a:p>
            <a:endParaRPr lang="en-US" dirty="0"/>
          </a:p>
        </p:txBody>
      </p:sp>
      <p:sp>
        <p:nvSpPr>
          <p:cNvPr id="4" name="Slide Number Placeholder 3">
            <a:extLst>
              <a:ext uri="{FF2B5EF4-FFF2-40B4-BE49-F238E27FC236}">
                <a16:creationId xmlns:a16="http://schemas.microsoft.com/office/drawing/2014/main" id="{1081B549-D276-92F3-CA8F-F750276D118E}"/>
              </a:ext>
            </a:extLst>
          </p:cNvPr>
          <p:cNvSpPr>
            <a:spLocks noGrp="1"/>
          </p:cNvSpPr>
          <p:nvPr>
            <p:ph type="sldNum" sz="quarter" idx="12"/>
          </p:nvPr>
        </p:nvSpPr>
        <p:spPr/>
        <p:txBody>
          <a:bodyPr/>
          <a:lstStyle/>
          <a:p>
            <a:fld id="{786D7D0F-3A27-45D3-AB4A-EEE967871401}" type="slidenum">
              <a:rPr lang="en-US" smtClean="0"/>
              <a:t>16</a:t>
            </a:fld>
            <a:endParaRPr lang="en-US" dirty="0"/>
          </a:p>
        </p:txBody>
      </p:sp>
    </p:spTree>
    <p:extLst>
      <p:ext uri="{BB962C8B-B14F-4D97-AF65-F5344CB8AC3E}">
        <p14:creationId xmlns:p14="http://schemas.microsoft.com/office/powerpoint/2010/main" val="311002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04D7F-8546-7D1C-2129-729B3B39E0B8}"/>
              </a:ext>
            </a:extLst>
          </p:cNvPr>
          <p:cNvSpPr>
            <a:spLocks noGrp="1"/>
          </p:cNvSpPr>
          <p:nvPr>
            <p:ph type="title"/>
          </p:nvPr>
        </p:nvSpPr>
        <p:spPr/>
        <p:txBody>
          <a:bodyPr/>
          <a:lstStyle/>
          <a:p>
            <a:r>
              <a:rPr lang="en-US" sz="3200" dirty="0"/>
              <a:t>Electronic Funds Transfer (EFT)  and Electronic Remittance Advice (ERA)</a:t>
            </a:r>
          </a:p>
        </p:txBody>
      </p:sp>
      <p:sp>
        <p:nvSpPr>
          <p:cNvPr id="3" name="Content Placeholder 2">
            <a:extLst>
              <a:ext uri="{FF2B5EF4-FFF2-40B4-BE49-F238E27FC236}">
                <a16:creationId xmlns:a16="http://schemas.microsoft.com/office/drawing/2014/main" id="{44025E9C-F4AB-9F6E-F183-691EA2E5A0D7}"/>
              </a:ext>
            </a:extLst>
          </p:cNvPr>
          <p:cNvSpPr>
            <a:spLocks noGrp="1"/>
          </p:cNvSpPr>
          <p:nvPr>
            <p:ph idx="1"/>
          </p:nvPr>
        </p:nvSpPr>
        <p:spPr/>
        <p:txBody>
          <a:bodyPr>
            <a:normAutofit fontScale="77500" lnSpcReduction="20000"/>
          </a:bodyPr>
          <a:lstStyle/>
          <a:p>
            <a:pPr marL="114300" indent="0">
              <a:buNone/>
            </a:pPr>
            <a:r>
              <a:rPr lang="en-US" dirty="0"/>
              <a:t>Electronic Funds Transfer (EFT) </a:t>
            </a:r>
            <a:r>
              <a:rPr lang="en-US" dirty="0" err="1"/>
              <a:t>Enrollment</a:t>
            </a:r>
            <a:r>
              <a:rPr lang="en-US" i="1" dirty="0" err="1">
                <a:effectLst/>
                <a:latin typeface="Times New Roman" panose="02020603050405020304" pitchFamily="18" charset="0"/>
              </a:rPr>
              <a:t>i</a:t>
            </a:r>
            <a:r>
              <a:rPr lang="en-US" dirty="0" err="1">
                <a:effectLst/>
              </a:rPr>
              <a:t>Care</a:t>
            </a:r>
            <a:r>
              <a:rPr lang="en-US" dirty="0">
                <a:effectLst/>
              </a:rPr>
              <a:t> has joined the InstaMed Network to deliver your payments as free electronic remittance advice (ERA) and electronic funds transfer (EFT).</a:t>
            </a:r>
            <a:br>
              <a:rPr lang="en-US" dirty="0">
                <a:effectLst/>
              </a:rPr>
            </a:br>
            <a:br>
              <a:rPr lang="en-US" dirty="0">
                <a:effectLst/>
              </a:rPr>
            </a:br>
            <a:r>
              <a:rPr lang="en-US" u="sng" dirty="0">
                <a:solidFill>
                  <a:srgbClr val="E03200"/>
                </a:solidFill>
                <a:effectLst/>
                <a:hlinkClick r:id="rId2" tooltip="Leaves this website"/>
              </a:rPr>
              <a:t>Sign up now</a:t>
            </a:r>
            <a:r>
              <a:rPr lang="en-US" dirty="0">
                <a:effectLst/>
              </a:rPr>
              <a:t> to receive </a:t>
            </a:r>
            <a:r>
              <a:rPr lang="en-US" i="1" dirty="0">
                <a:effectLst/>
                <a:latin typeface="Times New Roman" panose="02020603050405020304" pitchFamily="18" charset="0"/>
              </a:rPr>
              <a:t>i</a:t>
            </a:r>
            <a:r>
              <a:rPr lang="en-US" dirty="0">
                <a:effectLst/>
              </a:rPr>
              <a:t>Care payments as direct deposits!</a:t>
            </a:r>
            <a:br>
              <a:rPr lang="en-US" dirty="0">
                <a:effectLst/>
              </a:rPr>
            </a:br>
            <a:br>
              <a:rPr lang="en-US" dirty="0">
                <a:effectLst/>
              </a:rPr>
            </a:br>
            <a:r>
              <a:rPr lang="en-US" dirty="0">
                <a:effectLst/>
              </a:rPr>
              <a:t>ERA/EFT is a convenient, paperless and secure way to receive claims payments. Funds are deposited directly into your designated bank account and include the TRN Reassociation Trace Number in accordance with CAQH CORE Phase III Operating Rules for HIPAA standard transactions. Additional benefits include:</a:t>
            </a:r>
          </a:p>
          <a:p>
            <a:r>
              <a:rPr lang="en-US" dirty="0">
                <a:effectLst/>
              </a:rPr>
              <a:t>Accelerated access to funds with direct deposit into your existing bank account</a:t>
            </a:r>
          </a:p>
          <a:p>
            <a:r>
              <a:rPr lang="en-US" dirty="0">
                <a:effectLst/>
              </a:rPr>
              <a:t>Reduced administrative costs by eliminating paper checks and remittances</a:t>
            </a:r>
          </a:p>
          <a:p>
            <a:r>
              <a:rPr lang="en-US" dirty="0">
                <a:effectLst/>
              </a:rPr>
              <a:t>No disruption to your current workflow — ERAs can also be routed to your existing clearinghouse</a:t>
            </a:r>
          </a:p>
          <a:p>
            <a:pPr marL="114300" indent="0">
              <a:buNone/>
            </a:pPr>
            <a:r>
              <a:rPr lang="en-US" dirty="0">
                <a:effectLst/>
              </a:rPr>
              <a:t>You have two simple options to register for free ERA/EFT from InstaMed:</a:t>
            </a:r>
          </a:p>
          <a:p>
            <a:r>
              <a:rPr lang="en-US" dirty="0">
                <a:effectLst/>
              </a:rPr>
              <a:t>Online: visit </a:t>
            </a:r>
            <a:r>
              <a:rPr lang="en-US" u="sng" dirty="0">
                <a:solidFill>
                  <a:srgbClr val="E03200"/>
                </a:solidFill>
                <a:effectLst/>
                <a:hlinkClick r:id="rId3" tooltip="Leaves this website"/>
              </a:rPr>
              <a:t>www.instamed.com/eraeft</a:t>
            </a:r>
            <a:endParaRPr lang="en-US" dirty="0">
              <a:effectLst/>
            </a:endParaRPr>
          </a:p>
          <a:p>
            <a:r>
              <a:rPr lang="en-US" dirty="0">
                <a:effectLst/>
              </a:rPr>
              <a:t>Phone: call us at </a:t>
            </a:r>
            <a:r>
              <a:rPr lang="en-US" u="sng" dirty="0">
                <a:solidFill>
                  <a:srgbClr val="E03200"/>
                </a:solidFill>
                <a:effectLst/>
                <a:hlinkClick r:id="rId4"/>
              </a:rPr>
              <a:t>(866) 945-7990</a:t>
            </a:r>
            <a:r>
              <a:rPr lang="en-US" dirty="0">
                <a:effectLst/>
              </a:rPr>
              <a:t> to speak with a live agent</a:t>
            </a:r>
          </a:p>
          <a:p>
            <a:pPr marL="114300" indent="0">
              <a:buNone/>
            </a:pPr>
            <a:endParaRPr lang="en-US" dirty="0"/>
          </a:p>
        </p:txBody>
      </p:sp>
      <p:sp>
        <p:nvSpPr>
          <p:cNvPr id="4" name="Slide Number Placeholder 3">
            <a:extLst>
              <a:ext uri="{FF2B5EF4-FFF2-40B4-BE49-F238E27FC236}">
                <a16:creationId xmlns:a16="http://schemas.microsoft.com/office/drawing/2014/main" id="{F560B08B-7C8C-52A2-0A64-1CF238CEE865}"/>
              </a:ext>
            </a:extLst>
          </p:cNvPr>
          <p:cNvSpPr>
            <a:spLocks noGrp="1"/>
          </p:cNvSpPr>
          <p:nvPr>
            <p:ph type="sldNum" sz="quarter" idx="12"/>
          </p:nvPr>
        </p:nvSpPr>
        <p:spPr/>
        <p:txBody>
          <a:bodyPr/>
          <a:lstStyle/>
          <a:p>
            <a:fld id="{786D7D0F-3A27-45D3-AB4A-EEE967871401}" type="slidenum">
              <a:rPr lang="en-US" smtClean="0"/>
              <a:t>17</a:t>
            </a:fld>
            <a:endParaRPr lang="en-US" dirty="0"/>
          </a:p>
        </p:txBody>
      </p:sp>
    </p:spTree>
    <p:extLst>
      <p:ext uri="{BB962C8B-B14F-4D97-AF65-F5344CB8AC3E}">
        <p14:creationId xmlns:p14="http://schemas.microsoft.com/office/powerpoint/2010/main" val="1071783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49A0F-BDAD-458C-A289-363365B133D0}"/>
              </a:ext>
            </a:extLst>
          </p:cNvPr>
          <p:cNvSpPr>
            <a:spLocks noGrp="1"/>
          </p:cNvSpPr>
          <p:nvPr>
            <p:ph type="title"/>
          </p:nvPr>
        </p:nvSpPr>
        <p:spPr/>
        <p:txBody>
          <a:bodyPr/>
          <a:lstStyle/>
          <a:p>
            <a:r>
              <a:rPr lang="en-US" b="1" dirty="0"/>
              <a:t>iCare Provider Portal Access </a:t>
            </a:r>
            <a:endParaRPr lang="en-US" dirty="0"/>
          </a:p>
        </p:txBody>
      </p:sp>
      <p:sp>
        <p:nvSpPr>
          <p:cNvPr id="3" name="Content Placeholder 2">
            <a:extLst>
              <a:ext uri="{FF2B5EF4-FFF2-40B4-BE49-F238E27FC236}">
                <a16:creationId xmlns:a16="http://schemas.microsoft.com/office/drawing/2014/main" id="{5D967E08-656E-4024-A2ED-784CF13BE6C6}"/>
              </a:ext>
            </a:extLst>
          </p:cNvPr>
          <p:cNvSpPr>
            <a:spLocks noGrp="1"/>
          </p:cNvSpPr>
          <p:nvPr>
            <p:ph idx="1"/>
          </p:nvPr>
        </p:nvSpPr>
        <p:spPr/>
        <p:txBody>
          <a:bodyPr>
            <a:normAutofit fontScale="70000" lnSpcReduction="20000"/>
          </a:bodyPr>
          <a:lstStyle/>
          <a:p>
            <a:pPr algn="l">
              <a:spcAft>
                <a:spcPts val="1500"/>
              </a:spcAft>
            </a:pPr>
            <a:r>
              <a:rPr lang="en-US" sz="1800" b="0" i="0" dirty="0">
                <a:solidFill>
                  <a:srgbClr val="333333"/>
                </a:solidFill>
                <a:effectLst/>
                <a:latin typeface="Open Sans" panose="020B0606030504020204" pitchFamily="34" charset="0"/>
              </a:rPr>
              <a:t>Your time is valuable.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Care's Provider Portal allows you to view prior authorizations, service requests, verify eligibility and view claim information for the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 members you serve.</a:t>
            </a:r>
            <a:endParaRPr lang="en-US" b="0" i="0" dirty="0">
              <a:solidFill>
                <a:srgbClr val="333333"/>
              </a:solidFill>
              <a:effectLst/>
              <a:latin typeface="Open Sans" panose="020B0606030504020204" pitchFamily="34" charset="0"/>
            </a:endParaRPr>
          </a:p>
          <a:p>
            <a:pPr algn="l">
              <a:spcAft>
                <a:spcPts val="1500"/>
              </a:spcAft>
            </a:pPr>
            <a:r>
              <a:rPr lang="en-US" sz="1800" b="1" i="0" dirty="0">
                <a:solidFill>
                  <a:srgbClr val="333333"/>
                </a:solidFill>
                <a:effectLst/>
                <a:latin typeface="Open Sans" panose="020B0606030504020204" pitchFamily="34" charset="0"/>
              </a:rPr>
              <a:t>Getting Started</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Registration can be completed with information already at your disposal using your TIN (Tax ID Number), NPI and most recent check number. Use the Facility/Group name as listed on your Explanation of Payment.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 can also generate a one-time PIN, you can request a one-time PIN via the request button below. </a:t>
            </a:r>
            <a:r>
              <a:rPr lang="en-US" sz="1800" b="1" i="0" dirty="0">
                <a:solidFill>
                  <a:srgbClr val="333333"/>
                </a:solidFill>
                <a:effectLst/>
                <a:latin typeface="Open Sans" panose="020B0606030504020204" pitchFamily="34" charset="0"/>
              </a:rPr>
              <a:t>If you have checks with more than 20 claims processed your will need to request a PIN to register.</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If you do not receive your PIN, please contact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 at </a:t>
            </a:r>
            <a:r>
              <a:rPr lang="en-US" sz="1800" b="0" i="0" u="sng" dirty="0">
                <a:solidFill>
                  <a:srgbClr val="E03200"/>
                </a:solidFill>
                <a:effectLst/>
                <a:latin typeface="Open Sans" panose="020B0606030504020204" pitchFamily="34" charset="0"/>
                <a:hlinkClick r:id="rId2"/>
              </a:rPr>
              <a:t>ProviderRelationsSpecialist@</a:t>
            </a:r>
            <a:r>
              <a:rPr lang="en-US" sz="1800" b="0" i="1" u="sng" dirty="0">
                <a:solidFill>
                  <a:srgbClr val="E03200"/>
                </a:solidFill>
                <a:effectLst/>
                <a:latin typeface="Times New Roman" panose="02020603050405020304" pitchFamily="18" charset="0"/>
                <a:hlinkClick r:id="rId2"/>
              </a:rPr>
              <a:t>i</a:t>
            </a:r>
            <a:r>
              <a:rPr lang="en-US" sz="1800" b="0" i="0" u="sng" dirty="0">
                <a:solidFill>
                  <a:srgbClr val="E03200"/>
                </a:solidFill>
                <a:effectLst/>
                <a:latin typeface="Open Sans" panose="020B0606030504020204" pitchFamily="34" charset="0"/>
                <a:hlinkClick r:id="rId2"/>
              </a:rPr>
              <a:t>CareHealthPlan.org</a:t>
            </a:r>
            <a:r>
              <a:rPr lang="en-US" sz="1800" b="0" i="0" dirty="0">
                <a:solidFill>
                  <a:srgbClr val="333333"/>
                </a:solidFill>
                <a:effectLst/>
                <a:latin typeface="Open Sans" panose="020B0606030504020204" pitchFamily="34" charset="0"/>
              </a:rPr>
              <a:t> for additional assistance.</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If an organization chooses to assign roles for the employees, the Office Manager will need to create a user account for the users within your organization. Office Managers can set up additional users individually and invite them to register or you can create user accounts in bulk via spreadsheet upload.</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The </a:t>
            </a:r>
            <a:r>
              <a:rPr lang="en-US" sz="1800" b="1" i="1" u="sng" dirty="0">
                <a:solidFill>
                  <a:srgbClr val="E03200"/>
                </a:solidFill>
                <a:effectLst/>
                <a:latin typeface="Times New Roman" panose="02020603050405020304" pitchFamily="18" charset="0"/>
                <a:hlinkClick r:id="rId3" tooltip="Opens a PDF Document"/>
              </a:rPr>
              <a:t>i</a:t>
            </a:r>
            <a:r>
              <a:rPr lang="en-US" sz="1800" b="1" i="0" u="sng" dirty="0">
                <a:solidFill>
                  <a:srgbClr val="E03200"/>
                </a:solidFill>
                <a:effectLst/>
                <a:latin typeface="Open Sans" panose="020B0606030504020204" pitchFamily="34" charset="0"/>
                <a:hlinkClick r:id="rId3" tooltip="Opens a PDF Document"/>
              </a:rPr>
              <a:t>Care Portal User Guide</a:t>
            </a:r>
            <a:r>
              <a:rPr lang="en-US" sz="1800" b="0" i="0" dirty="0">
                <a:solidFill>
                  <a:srgbClr val="333333"/>
                </a:solidFill>
                <a:effectLst/>
                <a:latin typeface="Open Sans" panose="020B0606030504020204" pitchFamily="34" charset="0"/>
              </a:rPr>
              <a:t> provides step by step instructions for registration and outlines functionalities. If you have any questions, please contact </a:t>
            </a:r>
            <a:r>
              <a:rPr lang="en-US" sz="1800" b="0" i="0" u="sng" dirty="0">
                <a:solidFill>
                  <a:srgbClr val="E03200"/>
                </a:solidFill>
                <a:effectLst/>
                <a:latin typeface="Open Sans" panose="020B0606030504020204" pitchFamily="34" charset="0"/>
                <a:hlinkClick r:id="rId4"/>
              </a:rPr>
              <a:t>ProviderOutreach@</a:t>
            </a:r>
            <a:r>
              <a:rPr lang="en-US" sz="1800" b="0" i="1" u="sng" dirty="0">
                <a:solidFill>
                  <a:srgbClr val="E03200"/>
                </a:solidFill>
                <a:effectLst/>
                <a:latin typeface="Times New Roman" panose="02020603050405020304" pitchFamily="18" charset="0"/>
                <a:hlinkClick r:id="rId4"/>
              </a:rPr>
              <a:t>i</a:t>
            </a:r>
            <a:r>
              <a:rPr lang="en-US" sz="1800" b="0" i="0" u="sng" dirty="0">
                <a:solidFill>
                  <a:srgbClr val="E03200"/>
                </a:solidFill>
                <a:effectLst/>
                <a:latin typeface="Open Sans" panose="020B0606030504020204" pitchFamily="34" charset="0"/>
                <a:hlinkClick r:id="rId4"/>
              </a:rPr>
              <a:t>CareHealthPlan.org</a:t>
            </a:r>
            <a:r>
              <a:rPr lang="en-US" sz="1800" b="0" i="0" dirty="0">
                <a:solidFill>
                  <a:srgbClr val="333333"/>
                </a:solidFill>
                <a:effectLst/>
                <a:latin typeface="Open Sans" panose="020B0606030504020204" pitchFamily="34" charset="0"/>
              </a:rPr>
              <a:t> or </a:t>
            </a:r>
            <a:r>
              <a:rPr lang="en-US" sz="1800" b="0" i="0" u="sng" dirty="0">
                <a:solidFill>
                  <a:srgbClr val="E03200"/>
                </a:solidFill>
                <a:effectLst/>
                <a:latin typeface="Open Sans" panose="020B0606030504020204" pitchFamily="34" charset="0"/>
                <a:hlinkClick r:id="rId2"/>
              </a:rPr>
              <a:t>ProviderRelationsSpecialist@</a:t>
            </a:r>
            <a:r>
              <a:rPr lang="en-US" sz="1800" b="0" i="1" u="sng" dirty="0">
                <a:solidFill>
                  <a:srgbClr val="E03200"/>
                </a:solidFill>
                <a:effectLst/>
                <a:latin typeface="Times New Roman" panose="02020603050405020304" pitchFamily="18" charset="0"/>
                <a:hlinkClick r:id="rId2"/>
              </a:rPr>
              <a:t>i</a:t>
            </a:r>
            <a:r>
              <a:rPr lang="en-US" sz="1800" b="0" i="0" u="sng" dirty="0">
                <a:solidFill>
                  <a:srgbClr val="E03200"/>
                </a:solidFill>
                <a:effectLst/>
                <a:latin typeface="Open Sans" panose="020B0606030504020204" pitchFamily="34" charset="0"/>
                <a:hlinkClick r:id="rId2"/>
              </a:rPr>
              <a:t>CareHealthPlan.org</a:t>
            </a:r>
            <a:endParaRPr lang="en-US" b="0" i="0" dirty="0">
              <a:solidFill>
                <a:srgbClr val="333333"/>
              </a:solidFill>
              <a:effectLst/>
              <a:latin typeface="Open Sans" panose="020B0606030504020204" pitchFamily="34" charset="0"/>
            </a:endParaRPr>
          </a:p>
          <a:p>
            <a:pPr algn="l">
              <a:spcAft>
                <a:spcPts val="1500"/>
              </a:spcAft>
            </a:pPr>
            <a:r>
              <a:rPr lang="en-US" sz="1800" b="0" i="0" dirty="0">
                <a:solidFill>
                  <a:srgbClr val="333333"/>
                </a:solidFill>
                <a:effectLst/>
                <a:latin typeface="Open Sans" panose="020B0606030504020204" pitchFamily="34" charset="0"/>
              </a:rPr>
              <a:t>Use care when entering your password in the Provider Portal. If the incorrect password is attempted 3 times, your account will be locked. If you are not able to reset your own password or retrieve your forgotten password, email </a:t>
            </a:r>
            <a:r>
              <a:rPr lang="en-US" sz="1800" b="0" i="0" u="sng" dirty="0">
                <a:solidFill>
                  <a:srgbClr val="E03200"/>
                </a:solidFill>
                <a:effectLst/>
                <a:latin typeface="Open Sans" panose="020B0606030504020204" pitchFamily="34" charset="0"/>
                <a:hlinkClick r:id="rId5"/>
              </a:rPr>
              <a:t>ProviderOutreach@</a:t>
            </a:r>
            <a:r>
              <a:rPr lang="en-US" sz="1800" b="0" i="1" u="sng" dirty="0">
                <a:solidFill>
                  <a:srgbClr val="E03200"/>
                </a:solidFill>
                <a:effectLst/>
                <a:latin typeface="Times New Roman" panose="02020603050405020304" pitchFamily="18" charset="0"/>
                <a:hlinkClick r:id="rId5"/>
              </a:rPr>
              <a:t>i</a:t>
            </a:r>
            <a:r>
              <a:rPr lang="en-US" sz="1800" b="0" i="0" u="sng" dirty="0">
                <a:solidFill>
                  <a:srgbClr val="E03200"/>
                </a:solidFill>
                <a:effectLst/>
                <a:latin typeface="Open Sans" panose="020B0606030504020204" pitchFamily="34" charset="0"/>
                <a:hlinkClick r:id="rId5"/>
              </a:rPr>
              <a:t>CareHealthPlan.org</a:t>
            </a:r>
            <a:r>
              <a:rPr lang="en-US" b="0" i="0" dirty="0">
                <a:solidFill>
                  <a:srgbClr val="000000"/>
                </a:solidFill>
                <a:effectLst/>
                <a:latin typeface="Open Sans" panose="020B0606030504020204" pitchFamily="34" charset="0"/>
              </a:rPr>
              <a:t> or </a:t>
            </a:r>
            <a:r>
              <a:rPr lang="en-US" sz="1800" b="0" i="0" u="sng" dirty="0">
                <a:solidFill>
                  <a:srgbClr val="E03200"/>
                </a:solidFill>
                <a:effectLst/>
                <a:latin typeface="Open Sans" panose="020B0606030504020204" pitchFamily="34" charset="0"/>
                <a:hlinkClick r:id="rId2"/>
              </a:rPr>
              <a:t>ProviderRelationsSpecialist@</a:t>
            </a:r>
            <a:r>
              <a:rPr lang="en-US" sz="1800" b="0" i="1" u="sng" dirty="0">
                <a:solidFill>
                  <a:srgbClr val="E03200"/>
                </a:solidFill>
                <a:effectLst/>
                <a:latin typeface="Times New Roman" panose="02020603050405020304" pitchFamily="18" charset="0"/>
                <a:hlinkClick r:id="rId2"/>
              </a:rPr>
              <a:t>i</a:t>
            </a:r>
            <a:r>
              <a:rPr lang="en-US" sz="1800" b="0" i="0" u="sng" dirty="0">
                <a:solidFill>
                  <a:srgbClr val="E03200"/>
                </a:solidFill>
                <a:effectLst/>
                <a:latin typeface="Open Sans" panose="020B0606030504020204" pitchFamily="34" charset="0"/>
                <a:hlinkClick r:id="rId2"/>
              </a:rPr>
              <a:t>CareHealthPlan.org</a:t>
            </a:r>
            <a:r>
              <a:rPr lang="en-US" sz="1800" b="0" i="0" dirty="0">
                <a:solidFill>
                  <a:srgbClr val="333333"/>
                </a:solidFill>
                <a:effectLst/>
                <a:latin typeface="Open Sans" panose="020B0606030504020204" pitchFamily="34" charset="0"/>
              </a:rPr>
              <a:t>. Include your Username and your password will be reset within 24 hours.</a:t>
            </a:r>
            <a:endParaRPr lang="en-US" b="0" i="0" dirty="0">
              <a:solidFill>
                <a:srgbClr val="333333"/>
              </a:solidFill>
              <a:effectLst/>
              <a:latin typeface="Open Sans" panose="020B0606030504020204" pitchFamily="34" charset="0"/>
            </a:endParaRPr>
          </a:p>
          <a:p>
            <a:pPr marL="114300" indent="0">
              <a:buNone/>
            </a:pPr>
            <a:endParaRPr lang="en-US" dirty="0"/>
          </a:p>
        </p:txBody>
      </p:sp>
      <p:sp>
        <p:nvSpPr>
          <p:cNvPr id="4" name="Slide Number Placeholder 3">
            <a:extLst>
              <a:ext uri="{FF2B5EF4-FFF2-40B4-BE49-F238E27FC236}">
                <a16:creationId xmlns:a16="http://schemas.microsoft.com/office/drawing/2014/main" id="{1BABF497-F182-4CAD-8F8A-944C3B2FA0AC}"/>
              </a:ext>
            </a:extLst>
          </p:cNvPr>
          <p:cNvSpPr>
            <a:spLocks noGrp="1"/>
          </p:cNvSpPr>
          <p:nvPr>
            <p:ph type="sldNum" sz="quarter" idx="12"/>
          </p:nvPr>
        </p:nvSpPr>
        <p:spPr/>
        <p:txBody>
          <a:bodyPr/>
          <a:lstStyle/>
          <a:p>
            <a:fld id="{786D7D0F-3A27-45D3-AB4A-EEE967871401}" type="slidenum">
              <a:rPr lang="en-US" smtClean="0"/>
              <a:t>18</a:t>
            </a:fld>
            <a:endParaRPr lang="en-US" dirty="0"/>
          </a:p>
        </p:txBody>
      </p:sp>
    </p:spTree>
    <p:extLst>
      <p:ext uri="{BB962C8B-B14F-4D97-AF65-F5344CB8AC3E}">
        <p14:creationId xmlns:p14="http://schemas.microsoft.com/office/powerpoint/2010/main" val="1140017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06D7C-C5EF-4F05-A34B-E37E66259F7C}"/>
              </a:ext>
            </a:extLst>
          </p:cNvPr>
          <p:cNvSpPr>
            <a:spLocks noGrp="1"/>
          </p:cNvSpPr>
          <p:nvPr>
            <p:ph type="title"/>
          </p:nvPr>
        </p:nvSpPr>
        <p:spPr/>
        <p:txBody>
          <a:bodyPr/>
          <a:lstStyle/>
          <a:p>
            <a:r>
              <a:rPr lang="en-US" sz="2400" b="1" dirty="0"/>
              <a:t>GENERAL CONTACT/INDIVIDUAL DEPARTMENT PHONE AND FAX NUMBERS	</a:t>
            </a:r>
            <a:endParaRPr lang="en-US" sz="2400" dirty="0"/>
          </a:p>
        </p:txBody>
      </p:sp>
      <p:sp>
        <p:nvSpPr>
          <p:cNvPr id="3" name="Content Placeholder 2">
            <a:extLst>
              <a:ext uri="{FF2B5EF4-FFF2-40B4-BE49-F238E27FC236}">
                <a16:creationId xmlns:a16="http://schemas.microsoft.com/office/drawing/2014/main" id="{AB6A9D10-37A0-4253-BF92-95A3C026038F}"/>
              </a:ext>
            </a:extLst>
          </p:cNvPr>
          <p:cNvSpPr>
            <a:spLocks noGrp="1"/>
          </p:cNvSpPr>
          <p:nvPr>
            <p:ph idx="1"/>
          </p:nvPr>
        </p:nvSpPr>
        <p:spPr/>
        <p:txBody>
          <a:bodyPr>
            <a:normAutofit fontScale="62500" lnSpcReduction="20000"/>
          </a:bodyPr>
          <a:lstStyle/>
          <a:p>
            <a:pPr marL="109728" indent="0">
              <a:buNone/>
            </a:pPr>
            <a:r>
              <a:rPr lang="en-US" b="1" dirty="0"/>
              <a:t>MAIN NUMBER </a:t>
            </a:r>
            <a:endParaRPr lang="en-US" dirty="0"/>
          </a:p>
          <a:p>
            <a:pPr marL="109728" indent="0">
              <a:buNone/>
            </a:pPr>
            <a:r>
              <a:rPr lang="en-US" b="1" dirty="0"/>
              <a:t>414-223-4847 or 800-777-4376 </a:t>
            </a:r>
          </a:p>
          <a:p>
            <a:pPr marL="109728" indent="0">
              <a:buNone/>
            </a:pPr>
            <a:endParaRPr lang="en-US" dirty="0"/>
          </a:p>
          <a:p>
            <a:pPr marL="109728" indent="0">
              <a:buNone/>
            </a:pPr>
            <a:r>
              <a:rPr lang="en-US" b="1" dirty="0"/>
              <a:t>Claims/Appeals/Reconsiderations </a:t>
            </a:r>
          </a:p>
          <a:p>
            <a:pPr marL="109728" indent="0">
              <a:buNone/>
            </a:pPr>
            <a:r>
              <a:rPr lang="en-US" dirty="0"/>
              <a:t>Local: 414-231-1029 </a:t>
            </a:r>
          </a:p>
          <a:p>
            <a:pPr marL="109728" indent="0">
              <a:buNone/>
            </a:pPr>
            <a:r>
              <a:rPr lang="en-US" dirty="0"/>
              <a:t>Fax: 414-231-1094 </a:t>
            </a:r>
          </a:p>
          <a:p>
            <a:pPr marL="109728" indent="0">
              <a:buNone/>
            </a:pPr>
            <a:r>
              <a:rPr lang="en-US" dirty="0"/>
              <a:t>Out of Area: 877-333-6820 </a:t>
            </a:r>
          </a:p>
          <a:p>
            <a:pPr marL="109728" indent="0">
              <a:buNone/>
            </a:pPr>
            <a:r>
              <a:rPr lang="en-US" dirty="0"/>
              <a:t>Email: </a:t>
            </a:r>
            <a:r>
              <a:rPr lang="en-US" dirty="0">
                <a:hlinkClick r:id="rId2"/>
              </a:rPr>
              <a:t>department-providerservices@icarehealthplan.org</a:t>
            </a:r>
            <a:r>
              <a:rPr lang="en-US" dirty="0"/>
              <a:t>  </a:t>
            </a:r>
          </a:p>
          <a:p>
            <a:pPr marL="109728" indent="0">
              <a:buNone/>
            </a:pPr>
            <a:endParaRPr lang="en-US" dirty="0"/>
          </a:p>
          <a:p>
            <a:pPr marL="109728" indent="0">
              <a:buNone/>
            </a:pPr>
            <a:r>
              <a:rPr lang="en-US" b="1" dirty="0"/>
              <a:t>Eligibility and Provider Services </a:t>
            </a:r>
          </a:p>
          <a:p>
            <a:pPr marL="109728" indent="0">
              <a:buNone/>
            </a:pPr>
            <a:r>
              <a:rPr lang="en-US" dirty="0"/>
              <a:t>Local: 414-231-1029 </a:t>
            </a:r>
          </a:p>
          <a:p>
            <a:pPr marL="109728" indent="0">
              <a:buNone/>
            </a:pPr>
            <a:r>
              <a:rPr lang="en-US" dirty="0"/>
              <a:t>Fax: 414-231-1094 </a:t>
            </a:r>
          </a:p>
          <a:p>
            <a:pPr marL="109728" indent="0">
              <a:buNone/>
            </a:pPr>
            <a:r>
              <a:rPr lang="en-US" dirty="0"/>
              <a:t>Out of Area: 877-333-6820 </a:t>
            </a:r>
          </a:p>
          <a:p>
            <a:pPr marL="109728" indent="0">
              <a:buNone/>
            </a:pPr>
            <a:endParaRPr lang="en-US" dirty="0"/>
          </a:p>
          <a:p>
            <a:pPr marL="109728" indent="0">
              <a:buNone/>
            </a:pPr>
            <a:r>
              <a:rPr lang="en-US" b="1" dirty="0"/>
              <a:t>Prior Authorization </a:t>
            </a:r>
          </a:p>
          <a:p>
            <a:pPr marL="0" indent="0">
              <a:buNone/>
            </a:pPr>
            <a:r>
              <a:rPr lang="en-US" dirty="0"/>
              <a:t>  Local: 414-299-5539</a:t>
            </a:r>
          </a:p>
          <a:p>
            <a:pPr marL="0" indent="0">
              <a:buNone/>
            </a:pPr>
            <a:r>
              <a:rPr lang="en-US" dirty="0"/>
              <a:t>  Out of Area: 855-839-1032</a:t>
            </a:r>
          </a:p>
          <a:p>
            <a:pPr marL="109728" indent="0">
              <a:buNone/>
            </a:pPr>
            <a:r>
              <a:rPr lang="en-US" dirty="0"/>
              <a:t>Fax: 414-231-1026 </a:t>
            </a:r>
          </a:p>
          <a:p>
            <a:pPr marL="109728" indent="0">
              <a:buNone/>
            </a:pPr>
            <a:endParaRPr lang="en-US" dirty="0"/>
          </a:p>
          <a:p>
            <a:pPr marL="109728" indent="0">
              <a:buNone/>
            </a:pPr>
            <a:r>
              <a:rPr lang="en-US" b="1" dirty="0"/>
              <a:t>Provider Contracting </a:t>
            </a:r>
          </a:p>
          <a:p>
            <a:pPr marL="109728" indent="0">
              <a:buNone/>
            </a:pPr>
            <a:r>
              <a:rPr lang="en-US" dirty="0"/>
              <a:t>414-225-4741 </a:t>
            </a:r>
          </a:p>
          <a:p>
            <a:pPr marL="109728" indent="0">
              <a:buNone/>
            </a:pPr>
            <a:r>
              <a:rPr lang="en-US" dirty="0"/>
              <a:t>Fax: 414-272-5618 </a:t>
            </a:r>
          </a:p>
          <a:p>
            <a:endParaRPr lang="en-US" dirty="0"/>
          </a:p>
        </p:txBody>
      </p:sp>
      <p:sp>
        <p:nvSpPr>
          <p:cNvPr id="4" name="Slide Number Placeholder 3">
            <a:extLst>
              <a:ext uri="{FF2B5EF4-FFF2-40B4-BE49-F238E27FC236}">
                <a16:creationId xmlns:a16="http://schemas.microsoft.com/office/drawing/2014/main" id="{1017769D-5B09-4233-BE74-6F6B51785FD6}"/>
              </a:ext>
            </a:extLst>
          </p:cNvPr>
          <p:cNvSpPr>
            <a:spLocks noGrp="1"/>
          </p:cNvSpPr>
          <p:nvPr>
            <p:ph type="sldNum" sz="quarter" idx="12"/>
          </p:nvPr>
        </p:nvSpPr>
        <p:spPr/>
        <p:txBody>
          <a:bodyPr/>
          <a:lstStyle/>
          <a:p>
            <a:fld id="{786D7D0F-3A27-45D3-AB4A-EEE967871401}" type="slidenum">
              <a:rPr lang="en-US" smtClean="0"/>
              <a:t>19</a:t>
            </a:fld>
            <a:endParaRPr lang="en-US" dirty="0"/>
          </a:p>
        </p:txBody>
      </p:sp>
    </p:spTree>
    <p:extLst>
      <p:ext uri="{BB962C8B-B14F-4D97-AF65-F5344CB8AC3E}">
        <p14:creationId xmlns:p14="http://schemas.microsoft.com/office/powerpoint/2010/main" val="2560902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6189B-CA8D-44C6-AF26-4CD10BB8900D}"/>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141C6B64-ABE3-40FF-AD61-F4DFC1DFC98A}"/>
              </a:ext>
            </a:extLst>
          </p:cNvPr>
          <p:cNvSpPr>
            <a:spLocks noGrp="1"/>
          </p:cNvSpPr>
          <p:nvPr>
            <p:ph idx="1"/>
          </p:nvPr>
        </p:nvSpPr>
        <p:spPr/>
        <p:txBody>
          <a:bodyPr/>
          <a:lstStyle/>
          <a:p>
            <a:r>
              <a:rPr lang="en-US" dirty="0"/>
              <a:t>This information is provided as a courtesy from </a:t>
            </a:r>
            <a:r>
              <a:rPr lang="en-US" i="1" dirty="0"/>
              <a:t>i</a:t>
            </a:r>
            <a:r>
              <a:rPr lang="en-US" dirty="0"/>
              <a:t>Care to assist you with claims submission and billing. This does not</a:t>
            </a:r>
            <a:r>
              <a:rPr lang="en-US" i="1" dirty="0"/>
              <a:t> </a:t>
            </a:r>
            <a:r>
              <a:rPr lang="en-US" dirty="0"/>
              <a:t>replace Forward Health and CMS Guidelines. </a:t>
            </a:r>
            <a:r>
              <a:rPr lang="en-US" i="1" dirty="0"/>
              <a:t>i</a:t>
            </a:r>
            <a:r>
              <a:rPr lang="en-US" dirty="0"/>
              <a:t>Care relies upon Forward Health and CMS for payment rules and regulations for claim submission.</a:t>
            </a:r>
          </a:p>
        </p:txBody>
      </p:sp>
      <p:sp>
        <p:nvSpPr>
          <p:cNvPr id="4" name="Slide Number Placeholder 3">
            <a:extLst>
              <a:ext uri="{FF2B5EF4-FFF2-40B4-BE49-F238E27FC236}">
                <a16:creationId xmlns:a16="http://schemas.microsoft.com/office/drawing/2014/main" id="{8F3A8213-DD5B-4AD1-ABF4-85A272BFE00E}"/>
              </a:ext>
            </a:extLst>
          </p:cNvPr>
          <p:cNvSpPr>
            <a:spLocks noGrp="1"/>
          </p:cNvSpPr>
          <p:nvPr>
            <p:ph type="sldNum" sz="quarter" idx="12"/>
          </p:nvPr>
        </p:nvSpPr>
        <p:spPr/>
        <p:txBody>
          <a:bodyPr/>
          <a:lstStyle/>
          <a:p>
            <a:fld id="{786D7D0F-3A27-45D3-AB4A-EEE967871401}" type="slidenum">
              <a:rPr lang="en-US" smtClean="0"/>
              <a:t>2</a:t>
            </a:fld>
            <a:endParaRPr lang="en-US" dirty="0"/>
          </a:p>
        </p:txBody>
      </p:sp>
    </p:spTree>
    <p:extLst>
      <p:ext uri="{BB962C8B-B14F-4D97-AF65-F5344CB8AC3E}">
        <p14:creationId xmlns:p14="http://schemas.microsoft.com/office/powerpoint/2010/main" val="1413953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B9C4F-34B9-4C60-B512-08515997DCEE}"/>
              </a:ext>
            </a:extLst>
          </p:cNvPr>
          <p:cNvSpPr>
            <a:spLocks noGrp="1"/>
          </p:cNvSpPr>
          <p:nvPr>
            <p:ph type="title"/>
          </p:nvPr>
        </p:nvSpPr>
        <p:spPr/>
        <p:txBody>
          <a:bodyPr/>
          <a:lstStyle/>
          <a:p>
            <a:r>
              <a:rPr lang="en-US" b="1" dirty="0"/>
              <a:t>Services Requiring Prior Authorization 	</a:t>
            </a:r>
            <a:endParaRPr lang="en-US" dirty="0"/>
          </a:p>
        </p:txBody>
      </p:sp>
      <p:sp>
        <p:nvSpPr>
          <p:cNvPr id="3" name="Content Placeholder 2">
            <a:extLst>
              <a:ext uri="{FF2B5EF4-FFF2-40B4-BE49-F238E27FC236}">
                <a16:creationId xmlns:a16="http://schemas.microsoft.com/office/drawing/2014/main" id="{0B6BD5CC-15CE-453E-9167-9175EDAADB2A}"/>
              </a:ext>
            </a:extLst>
          </p:cNvPr>
          <p:cNvSpPr>
            <a:spLocks noGrp="1"/>
          </p:cNvSpPr>
          <p:nvPr>
            <p:ph idx="1"/>
          </p:nvPr>
        </p:nvSpPr>
        <p:spPr/>
        <p:txBody>
          <a:bodyPr/>
          <a:lstStyle/>
          <a:p>
            <a:pPr lvl="1">
              <a:buFont typeface="Wingdings" panose="05000000000000000000" pitchFamily="2" charset="2"/>
              <a:buChar char="§"/>
            </a:pPr>
            <a:r>
              <a:rPr lang="en-US" dirty="0"/>
              <a:t>Aural Rehabilitation</a:t>
            </a:r>
          </a:p>
          <a:p>
            <a:pPr lvl="2">
              <a:buFont typeface="Wingdings" panose="05000000000000000000" pitchFamily="2" charset="2"/>
              <a:buChar char="§"/>
            </a:pPr>
            <a:r>
              <a:rPr lang="en-US" dirty="0"/>
              <a:t>Use of Residual Hearing </a:t>
            </a:r>
          </a:p>
          <a:p>
            <a:pPr lvl="2">
              <a:buFont typeface="Wingdings" panose="05000000000000000000" pitchFamily="2" charset="2"/>
              <a:buChar char="§"/>
            </a:pPr>
            <a:r>
              <a:rPr lang="en-US" dirty="0"/>
              <a:t>Speech Reading or Lip Reading</a:t>
            </a:r>
          </a:p>
          <a:p>
            <a:pPr lvl="2">
              <a:buFont typeface="Wingdings" panose="05000000000000000000" pitchFamily="2" charset="2"/>
              <a:buChar char="§"/>
            </a:pPr>
            <a:r>
              <a:rPr lang="en-US" dirty="0"/>
              <a:t>Compensation Techniques</a:t>
            </a:r>
          </a:p>
          <a:p>
            <a:pPr lvl="2">
              <a:buFont typeface="Wingdings" panose="05000000000000000000" pitchFamily="2" charset="2"/>
              <a:buChar char="§"/>
            </a:pPr>
            <a:r>
              <a:rPr lang="en-US" dirty="0"/>
              <a:t>Gestural Communication Techniques</a:t>
            </a:r>
          </a:p>
          <a:p>
            <a:pPr lvl="1">
              <a:buFont typeface="Wingdings" panose="05000000000000000000" pitchFamily="2" charset="2"/>
              <a:buChar char="§"/>
            </a:pPr>
            <a:r>
              <a:rPr lang="en-US" dirty="0"/>
              <a:t>Purchase of Any Special Modifications to Hearing Instruments</a:t>
            </a:r>
          </a:p>
          <a:p>
            <a:pPr lvl="1">
              <a:buFont typeface="Wingdings" panose="05000000000000000000" pitchFamily="2" charset="2"/>
              <a:buChar char="§"/>
            </a:pPr>
            <a:r>
              <a:rPr lang="en-US" dirty="0"/>
              <a:t>Purchase or Rental of All Hearing Instruments</a:t>
            </a:r>
          </a:p>
          <a:p>
            <a:pPr lvl="1">
              <a:buFont typeface="Wingdings" panose="05000000000000000000" pitchFamily="2" charset="2"/>
              <a:buChar char="§"/>
            </a:pPr>
            <a:r>
              <a:rPr lang="en-US" dirty="0"/>
              <a:t>Replacement of Any Hearing Instruments Not Subject to the Terms of the Volume Purchase Contract</a:t>
            </a:r>
          </a:p>
          <a:p>
            <a:pPr lvl="1">
              <a:buFont typeface="Wingdings" panose="05000000000000000000" pitchFamily="2" charset="2"/>
              <a:buChar char="§"/>
            </a:pPr>
            <a:r>
              <a:rPr lang="en-US" dirty="0"/>
              <a:t>SLP Services</a:t>
            </a:r>
          </a:p>
          <a:p>
            <a:pPr lvl="1">
              <a:buFont typeface="Wingdings" panose="05000000000000000000" pitchFamily="2" charset="2"/>
              <a:buChar char="§"/>
            </a:pPr>
            <a:r>
              <a:rPr lang="en-US" dirty="0"/>
              <a:t>Unlisted Otorhinolaryngological Service or Procedure</a:t>
            </a:r>
          </a:p>
          <a:p>
            <a:endParaRPr lang="en-US" dirty="0"/>
          </a:p>
        </p:txBody>
      </p:sp>
      <p:sp>
        <p:nvSpPr>
          <p:cNvPr id="4" name="Slide Number Placeholder 3">
            <a:extLst>
              <a:ext uri="{FF2B5EF4-FFF2-40B4-BE49-F238E27FC236}">
                <a16:creationId xmlns:a16="http://schemas.microsoft.com/office/drawing/2014/main" id="{537DE7FC-3DBA-4DEC-B646-F219AFC0CCB4}"/>
              </a:ext>
            </a:extLst>
          </p:cNvPr>
          <p:cNvSpPr>
            <a:spLocks noGrp="1"/>
          </p:cNvSpPr>
          <p:nvPr>
            <p:ph type="sldNum" sz="quarter" idx="12"/>
          </p:nvPr>
        </p:nvSpPr>
        <p:spPr/>
        <p:txBody>
          <a:bodyPr/>
          <a:lstStyle/>
          <a:p>
            <a:fld id="{786D7D0F-3A27-45D3-AB4A-EEE967871401}" type="slidenum">
              <a:rPr lang="en-US" smtClean="0"/>
              <a:t>3</a:t>
            </a:fld>
            <a:endParaRPr lang="en-US" dirty="0"/>
          </a:p>
        </p:txBody>
      </p:sp>
    </p:spTree>
    <p:extLst>
      <p:ext uri="{BB962C8B-B14F-4D97-AF65-F5344CB8AC3E}">
        <p14:creationId xmlns:p14="http://schemas.microsoft.com/office/powerpoint/2010/main" val="3379064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143A7-861B-4E9B-9E75-D8C6FA8D2150}"/>
              </a:ext>
            </a:extLst>
          </p:cNvPr>
          <p:cNvSpPr>
            <a:spLocks noGrp="1"/>
          </p:cNvSpPr>
          <p:nvPr>
            <p:ph type="title"/>
          </p:nvPr>
        </p:nvSpPr>
        <p:spPr/>
        <p:txBody>
          <a:bodyPr/>
          <a:lstStyle/>
          <a:p>
            <a:r>
              <a:rPr lang="en-US" b="1" dirty="0"/>
              <a:t>Medicare Plan </a:t>
            </a:r>
            <a:br>
              <a:rPr lang="en-US" b="1" dirty="0"/>
            </a:br>
            <a:endParaRPr lang="en-US" dirty="0"/>
          </a:p>
        </p:txBody>
      </p:sp>
      <p:sp>
        <p:nvSpPr>
          <p:cNvPr id="4" name="Slide Number Placeholder 3">
            <a:extLst>
              <a:ext uri="{FF2B5EF4-FFF2-40B4-BE49-F238E27FC236}">
                <a16:creationId xmlns:a16="http://schemas.microsoft.com/office/drawing/2014/main" id="{653E7A82-2A36-4D5C-9EA8-151F23F74D24}"/>
              </a:ext>
            </a:extLst>
          </p:cNvPr>
          <p:cNvSpPr>
            <a:spLocks noGrp="1"/>
          </p:cNvSpPr>
          <p:nvPr>
            <p:ph type="sldNum" sz="quarter" idx="12"/>
          </p:nvPr>
        </p:nvSpPr>
        <p:spPr/>
        <p:txBody>
          <a:bodyPr/>
          <a:lstStyle/>
          <a:p>
            <a:fld id="{786D7D0F-3A27-45D3-AB4A-EEE967871401}" type="slidenum">
              <a:rPr lang="en-US" smtClean="0"/>
              <a:t>4</a:t>
            </a:fld>
            <a:endParaRPr lang="en-US" dirty="0"/>
          </a:p>
        </p:txBody>
      </p:sp>
      <p:sp>
        <p:nvSpPr>
          <p:cNvPr id="7" name="Content Placeholder 6">
            <a:extLst>
              <a:ext uri="{FF2B5EF4-FFF2-40B4-BE49-F238E27FC236}">
                <a16:creationId xmlns:a16="http://schemas.microsoft.com/office/drawing/2014/main" id="{B94CCD2C-46D8-C2C1-DB1D-4ED33FDE0906}"/>
              </a:ext>
            </a:extLst>
          </p:cNvPr>
          <p:cNvSpPr>
            <a:spLocks noGrp="1"/>
          </p:cNvSpPr>
          <p:nvPr>
            <p:ph idx="1"/>
          </p:nvPr>
        </p:nvSpPr>
        <p:spPr>
          <a:xfrm>
            <a:off x="457200" y="1600200"/>
            <a:ext cx="7620000" cy="3820886"/>
          </a:xfrm>
        </p:spPr>
        <p:txBody>
          <a:bodyPr/>
          <a:lstStyle/>
          <a:p>
            <a:pPr marL="114300" indent="0">
              <a:buNone/>
            </a:pPr>
            <a:r>
              <a:rPr lang="en-US" dirty="0"/>
              <a:t>New Hearing Benefit – 2024</a:t>
            </a:r>
          </a:p>
          <a:p>
            <a:pPr algn="l">
              <a:buFont typeface="Arial" panose="020B0604020202020204" pitchFamily="34" charset="0"/>
              <a:buChar char="•"/>
            </a:pPr>
            <a:r>
              <a:rPr lang="en-US" b="0" i="0" dirty="0">
                <a:solidFill>
                  <a:srgbClr val="333333"/>
                </a:solidFill>
                <a:effectLst/>
                <a:latin typeface="Open Sans" panose="020B0606030504020204" pitchFamily="34" charset="0"/>
              </a:rPr>
              <a:t>0 copay for routine hearing exams up to 1 every year.</a:t>
            </a:r>
          </a:p>
          <a:p>
            <a:pPr algn="l">
              <a:buFont typeface="Arial" panose="020B0604020202020204" pitchFamily="34" charset="0"/>
              <a:buChar char="•"/>
            </a:pPr>
            <a:r>
              <a:rPr lang="en-US" b="0" i="0" dirty="0">
                <a:solidFill>
                  <a:srgbClr val="333333"/>
                </a:solidFill>
                <a:effectLst/>
                <a:latin typeface="Open Sans" panose="020B0606030504020204" pitchFamily="34" charset="0"/>
              </a:rPr>
              <a:t>$0 copay for follow-up provider visits up to unlimited per year.</a:t>
            </a:r>
          </a:p>
          <a:p>
            <a:pPr algn="l">
              <a:buFont typeface="Arial" panose="020B0604020202020204" pitchFamily="34" charset="0"/>
              <a:buChar char="•"/>
            </a:pPr>
            <a:r>
              <a:rPr lang="en-US" b="0" i="0" dirty="0">
                <a:solidFill>
                  <a:srgbClr val="333333"/>
                </a:solidFill>
                <a:effectLst/>
                <a:latin typeface="Open Sans" panose="020B0606030504020204" pitchFamily="34" charset="0"/>
              </a:rPr>
              <a:t>$0 copay for each Advanced level hearing aid up to 1 per ear every 3 years.</a:t>
            </a:r>
          </a:p>
          <a:p>
            <a:pPr marL="742950" lvl="1" indent="-285750" algn="l">
              <a:buFont typeface="Arial" panose="020B0604020202020204" pitchFamily="34" charset="0"/>
              <a:buChar char="•"/>
            </a:pPr>
            <a:r>
              <a:rPr lang="en-US" b="0" i="0" dirty="0">
                <a:solidFill>
                  <a:srgbClr val="333333"/>
                </a:solidFill>
                <a:effectLst/>
                <a:latin typeface="Open Sans" panose="020B0606030504020204" pitchFamily="34" charset="0"/>
              </a:rPr>
              <a:t>Note: Includes 80 batteries per aid and 3 year warranty. </a:t>
            </a:r>
          </a:p>
          <a:p>
            <a:pPr algn="l">
              <a:buFont typeface="Arial" panose="020B0604020202020204" pitchFamily="34" charset="0"/>
              <a:buChar char="•"/>
            </a:pPr>
            <a:r>
              <a:rPr lang="en-US" b="0" i="0" dirty="0">
                <a:solidFill>
                  <a:srgbClr val="333333"/>
                </a:solidFill>
                <a:effectLst/>
                <a:latin typeface="Open Sans" panose="020B0606030504020204" pitchFamily="34" charset="0"/>
              </a:rPr>
              <a:t>Unlimited follow-up provider visits during first year following </a:t>
            </a:r>
            <a:r>
              <a:rPr lang="en-US" b="0" i="0" dirty="0" err="1">
                <a:solidFill>
                  <a:srgbClr val="333333"/>
                </a:solidFill>
                <a:effectLst/>
                <a:latin typeface="Open Sans" panose="020B0606030504020204" pitchFamily="34" charset="0"/>
              </a:rPr>
              <a:t>TruHearing</a:t>
            </a:r>
            <a:r>
              <a:rPr lang="en-US" b="0" i="0" dirty="0">
                <a:solidFill>
                  <a:srgbClr val="333333"/>
                </a:solidFill>
                <a:effectLst/>
                <a:latin typeface="Open Sans" panose="020B0606030504020204" pitchFamily="34" charset="0"/>
              </a:rPr>
              <a:t> hearing aid purchase</a:t>
            </a:r>
          </a:p>
          <a:p>
            <a:endParaRPr lang="en-US" dirty="0"/>
          </a:p>
        </p:txBody>
      </p:sp>
      <p:pic>
        <p:nvPicPr>
          <p:cNvPr id="1034" name="Picture 10">
            <a:extLst>
              <a:ext uri="{FF2B5EF4-FFF2-40B4-BE49-F238E27FC236}">
                <a16:creationId xmlns:a16="http://schemas.microsoft.com/office/drawing/2014/main" id="{FA47BCFE-19AD-9C52-D6FB-D03E6FF77B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946" y="1152525"/>
            <a:ext cx="2124075" cy="44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4715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5FF71-9104-44BA-824C-2E51E1FCD70D}"/>
              </a:ext>
            </a:extLst>
          </p:cNvPr>
          <p:cNvSpPr>
            <a:spLocks noGrp="1"/>
          </p:cNvSpPr>
          <p:nvPr>
            <p:ph type="title"/>
          </p:nvPr>
        </p:nvSpPr>
        <p:spPr/>
        <p:txBody>
          <a:bodyPr/>
          <a:lstStyle/>
          <a:p>
            <a:r>
              <a:rPr lang="en-US" b="1" dirty="0"/>
              <a:t>Medicaid</a:t>
            </a:r>
            <a:br>
              <a:rPr lang="en-US" b="1" dirty="0"/>
            </a:br>
            <a:endParaRPr lang="en-US" dirty="0"/>
          </a:p>
        </p:txBody>
      </p:sp>
      <p:sp>
        <p:nvSpPr>
          <p:cNvPr id="3" name="Content Placeholder 2">
            <a:extLst>
              <a:ext uri="{FF2B5EF4-FFF2-40B4-BE49-F238E27FC236}">
                <a16:creationId xmlns:a16="http://schemas.microsoft.com/office/drawing/2014/main" id="{36F9AEA1-3EFB-42A8-8208-214868EBCAA6}"/>
              </a:ext>
            </a:extLst>
          </p:cNvPr>
          <p:cNvSpPr>
            <a:spLocks noGrp="1"/>
          </p:cNvSpPr>
          <p:nvPr>
            <p:ph idx="1"/>
          </p:nvPr>
        </p:nvSpPr>
        <p:spPr/>
        <p:txBody>
          <a:bodyPr>
            <a:normAutofit lnSpcReduction="10000"/>
          </a:bodyPr>
          <a:lstStyle/>
          <a:p>
            <a:r>
              <a:rPr lang="en-US" dirty="0"/>
              <a:t>iCare Medicaid</a:t>
            </a:r>
          </a:p>
          <a:p>
            <a:pPr lvl="1"/>
            <a:r>
              <a:rPr lang="en-US" dirty="0"/>
              <a:t>Hearing Services – When Medically Necessary</a:t>
            </a:r>
          </a:p>
          <a:p>
            <a:pPr lvl="1"/>
            <a:r>
              <a:rPr lang="en-US" dirty="0"/>
              <a:t>Hearing Exams/Aids</a:t>
            </a:r>
          </a:p>
          <a:p>
            <a:pPr lvl="2"/>
            <a:r>
              <a:rPr lang="en-US" dirty="0"/>
              <a:t>Covered benefit when the services are provided by an approved provider when the services are arranged through a Care Coordinator or Case Manager.</a:t>
            </a:r>
          </a:p>
          <a:p>
            <a:pPr lvl="2"/>
            <a:r>
              <a:rPr lang="en-US" dirty="0"/>
              <a:t>Below is a sample of covered devices, please refer to ForwardHealth on line manual for complete and  up to date list</a:t>
            </a:r>
          </a:p>
          <a:p>
            <a:pPr lvl="2"/>
            <a:r>
              <a:rPr lang="en-US" b="1" dirty="0"/>
              <a:t>Bone Anchor Hearing Device</a:t>
            </a:r>
          </a:p>
          <a:p>
            <a:pPr lvl="2"/>
            <a:r>
              <a:rPr lang="en-US" sz="1800" dirty="0"/>
              <a:t>L8690</a:t>
            </a:r>
          </a:p>
          <a:p>
            <a:pPr lvl="2"/>
            <a:r>
              <a:rPr lang="en-US" sz="1800" dirty="0"/>
              <a:t>L8692</a:t>
            </a:r>
          </a:p>
          <a:p>
            <a:pPr lvl="2"/>
            <a:r>
              <a:rPr lang="en-US" sz="1800" dirty="0"/>
              <a:t>L7510</a:t>
            </a:r>
          </a:p>
          <a:p>
            <a:pPr lvl="2"/>
            <a:r>
              <a:rPr lang="en-US" sz="1800" dirty="0"/>
              <a:t>L8691</a:t>
            </a:r>
          </a:p>
          <a:p>
            <a:pPr lvl="2"/>
            <a:r>
              <a:rPr lang="en-US" sz="1800" dirty="0"/>
              <a:t>V5266</a:t>
            </a:r>
          </a:p>
          <a:p>
            <a:pPr lvl="2"/>
            <a:endParaRPr lang="en-US" b="1" dirty="0"/>
          </a:p>
        </p:txBody>
      </p:sp>
      <p:sp>
        <p:nvSpPr>
          <p:cNvPr id="4" name="Slide Number Placeholder 3">
            <a:extLst>
              <a:ext uri="{FF2B5EF4-FFF2-40B4-BE49-F238E27FC236}">
                <a16:creationId xmlns:a16="http://schemas.microsoft.com/office/drawing/2014/main" id="{F56DB18A-45E0-42E1-A217-E88AC391173F}"/>
              </a:ext>
            </a:extLst>
          </p:cNvPr>
          <p:cNvSpPr>
            <a:spLocks noGrp="1"/>
          </p:cNvSpPr>
          <p:nvPr>
            <p:ph type="sldNum" sz="quarter" idx="12"/>
          </p:nvPr>
        </p:nvSpPr>
        <p:spPr/>
        <p:txBody>
          <a:bodyPr/>
          <a:lstStyle/>
          <a:p>
            <a:fld id="{786D7D0F-3A27-45D3-AB4A-EEE967871401}" type="slidenum">
              <a:rPr lang="en-US" smtClean="0"/>
              <a:t>5</a:t>
            </a:fld>
            <a:endParaRPr lang="en-US" dirty="0"/>
          </a:p>
        </p:txBody>
      </p:sp>
    </p:spTree>
    <p:extLst>
      <p:ext uri="{BB962C8B-B14F-4D97-AF65-F5344CB8AC3E}">
        <p14:creationId xmlns:p14="http://schemas.microsoft.com/office/powerpoint/2010/main" val="2803885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C2A81-015D-46E1-8FD5-4D16DB0D51EA}"/>
              </a:ext>
            </a:extLst>
          </p:cNvPr>
          <p:cNvSpPr>
            <a:spLocks noGrp="1"/>
          </p:cNvSpPr>
          <p:nvPr>
            <p:ph type="title"/>
          </p:nvPr>
        </p:nvSpPr>
        <p:spPr/>
        <p:txBody>
          <a:bodyPr/>
          <a:lstStyle/>
          <a:p>
            <a:r>
              <a:rPr lang="en-US" b="1" dirty="0"/>
              <a:t>Medicaid Cont.</a:t>
            </a:r>
            <a:endParaRPr lang="en-US" dirty="0"/>
          </a:p>
        </p:txBody>
      </p:sp>
      <p:sp>
        <p:nvSpPr>
          <p:cNvPr id="3" name="Content Placeholder 2">
            <a:extLst>
              <a:ext uri="{FF2B5EF4-FFF2-40B4-BE49-F238E27FC236}">
                <a16:creationId xmlns:a16="http://schemas.microsoft.com/office/drawing/2014/main" id="{AFE89D67-14C6-4F27-A50D-13679F664CB1}"/>
              </a:ext>
            </a:extLst>
          </p:cNvPr>
          <p:cNvSpPr>
            <a:spLocks noGrp="1"/>
          </p:cNvSpPr>
          <p:nvPr>
            <p:ph idx="1"/>
          </p:nvPr>
        </p:nvSpPr>
        <p:spPr/>
        <p:txBody>
          <a:bodyPr>
            <a:normAutofit fontScale="85000" lnSpcReduction="20000"/>
          </a:bodyPr>
          <a:lstStyle/>
          <a:p>
            <a:pPr lvl="2"/>
            <a:r>
              <a:rPr lang="en-US" dirty="0"/>
              <a:t>Below is a sample of covered devices, please refer to ForwardHealth on line manual for complete and  up to date list</a:t>
            </a:r>
          </a:p>
          <a:p>
            <a:pPr lvl="2"/>
            <a:r>
              <a:rPr lang="en-US" b="1" dirty="0"/>
              <a:t>Bone Anchor Hearing Device</a:t>
            </a:r>
          </a:p>
          <a:p>
            <a:pPr lvl="2"/>
            <a:r>
              <a:rPr lang="en-US" dirty="0"/>
              <a:t>L8690</a:t>
            </a:r>
          </a:p>
          <a:p>
            <a:pPr lvl="2"/>
            <a:r>
              <a:rPr lang="en-US" dirty="0"/>
              <a:t>L8692</a:t>
            </a:r>
          </a:p>
          <a:p>
            <a:pPr lvl="2"/>
            <a:r>
              <a:rPr lang="en-US" dirty="0"/>
              <a:t>L7510</a:t>
            </a:r>
          </a:p>
          <a:p>
            <a:pPr lvl="2"/>
            <a:r>
              <a:rPr lang="en-US" dirty="0"/>
              <a:t>L8691</a:t>
            </a:r>
          </a:p>
          <a:p>
            <a:pPr lvl="2"/>
            <a:r>
              <a:rPr lang="en-US" dirty="0"/>
              <a:t>V5266</a:t>
            </a:r>
          </a:p>
          <a:p>
            <a:r>
              <a:rPr lang="en-US" dirty="0"/>
              <a:t>Cochlear Implants</a:t>
            </a:r>
          </a:p>
          <a:p>
            <a:pPr marL="0" indent="0">
              <a:buNone/>
            </a:pPr>
            <a:r>
              <a:rPr lang="en-US" dirty="0"/>
              <a:t>	L7510		L8621		</a:t>
            </a:r>
          </a:p>
          <a:p>
            <a:pPr marL="0" indent="0">
              <a:buNone/>
            </a:pPr>
            <a:r>
              <a:rPr lang="en-US" dirty="0"/>
              <a:t>	L8614		L8622		</a:t>
            </a:r>
          </a:p>
          <a:p>
            <a:pPr marL="0" indent="0">
              <a:buNone/>
            </a:pPr>
            <a:r>
              <a:rPr lang="en-US" dirty="0"/>
              <a:t>	L8615		L8623</a:t>
            </a:r>
          </a:p>
          <a:p>
            <a:pPr marL="0" indent="0">
              <a:buNone/>
            </a:pPr>
            <a:r>
              <a:rPr lang="en-US" dirty="0"/>
              <a:t>	L8616		L8624</a:t>
            </a:r>
          </a:p>
          <a:p>
            <a:pPr marL="0" indent="0">
              <a:buNone/>
            </a:pPr>
            <a:r>
              <a:rPr lang="en-US" dirty="0"/>
              <a:t>			L8625</a:t>
            </a:r>
          </a:p>
          <a:p>
            <a:pPr marL="0" indent="0">
              <a:buNone/>
            </a:pPr>
            <a:r>
              <a:rPr lang="en-US" dirty="0"/>
              <a:t>	L8617		L8627	</a:t>
            </a:r>
          </a:p>
          <a:p>
            <a:pPr marL="0" indent="0">
              <a:buNone/>
            </a:pPr>
            <a:r>
              <a:rPr lang="en-US" dirty="0"/>
              <a:t>	L8618		L8628</a:t>
            </a:r>
          </a:p>
          <a:p>
            <a:pPr marL="0" indent="0">
              <a:buNone/>
            </a:pPr>
            <a:r>
              <a:rPr lang="en-US" dirty="0"/>
              <a:t>	L8619		L8629</a:t>
            </a:r>
          </a:p>
          <a:p>
            <a:pPr lvl="1"/>
            <a:endParaRPr lang="en-US" dirty="0"/>
          </a:p>
        </p:txBody>
      </p:sp>
      <p:sp>
        <p:nvSpPr>
          <p:cNvPr id="4" name="Slide Number Placeholder 3">
            <a:extLst>
              <a:ext uri="{FF2B5EF4-FFF2-40B4-BE49-F238E27FC236}">
                <a16:creationId xmlns:a16="http://schemas.microsoft.com/office/drawing/2014/main" id="{79D67BAC-7046-4528-A59B-1F52A360B922}"/>
              </a:ext>
            </a:extLst>
          </p:cNvPr>
          <p:cNvSpPr>
            <a:spLocks noGrp="1"/>
          </p:cNvSpPr>
          <p:nvPr>
            <p:ph type="sldNum" sz="quarter" idx="12"/>
          </p:nvPr>
        </p:nvSpPr>
        <p:spPr/>
        <p:txBody>
          <a:bodyPr/>
          <a:lstStyle/>
          <a:p>
            <a:fld id="{786D7D0F-3A27-45D3-AB4A-EEE967871401}" type="slidenum">
              <a:rPr lang="en-US" smtClean="0"/>
              <a:t>6</a:t>
            </a:fld>
            <a:endParaRPr lang="en-US" dirty="0"/>
          </a:p>
        </p:txBody>
      </p:sp>
    </p:spTree>
    <p:extLst>
      <p:ext uri="{BB962C8B-B14F-4D97-AF65-F5344CB8AC3E}">
        <p14:creationId xmlns:p14="http://schemas.microsoft.com/office/powerpoint/2010/main" val="2253590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1BCA9-5C7D-481B-836C-F7871089F570}"/>
              </a:ext>
            </a:extLst>
          </p:cNvPr>
          <p:cNvSpPr>
            <a:spLocks noGrp="1"/>
          </p:cNvSpPr>
          <p:nvPr>
            <p:ph type="title"/>
          </p:nvPr>
        </p:nvSpPr>
        <p:spPr/>
        <p:txBody>
          <a:bodyPr/>
          <a:lstStyle/>
          <a:p>
            <a:r>
              <a:rPr lang="en-US" b="1" dirty="0"/>
              <a:t>Medicaid Cont.</a:t>
            </a:r>
            <a:endParaRPr lang="en-US" dirty="0"/>
          </a:p>
        </p:txBody>
      </p:sp>
      <p:sp>
        <p:nvSpPr>
          <p:cNvPr id="3" name="Content Placeholder 2">
            <a:extLst>
              <a:ext uri="{FF2B5EF4-FFF2-40B4-BE49-F238E27FC236}">
                <a16:creationId xmlns:a16="http://schemas.microsoft.com/office/drawing/2014/main" id="{D955C56C-5FAD-4E8D-AF2B-F58CDE597CD5}"/>
              </a:ext>
            </a:extLst>
          </p:cNvPr>
          <p:cNvSpPr>
            <a:spLocks noGrp="1"/>
          </p:cNvSpPr>
          <p:nvPr>
            <p:ph idx="1"/>
          </p:nvPr>
        </p:nvSpPr>
        <p:spPr/>
        <p:txBody>
          <a:bodyPr>
            <a:normAutofit lnSpcReduction="10000"/>
          </a:bodyPr>
          <a:lstStyle/>
          <a:p>
            <a:r>
              <a:rPr lang="en-US" dirty="0"/>
              <a:t>Replacement Parts for Cochlear Implants</a:t>
            </a:r>
          </a:p>
          <a:p>
            <a:pPr lvl="1"/>
            <a:r>
              <a:rPr lang="en-US" dirty="0"/>
              <a:t>Reimbursable with CPT L7510</a:t>
            </a:r>
          </a:p>
          <a:p>
            <a:pPr marL="411480" lvl="1" indent="0">
              <a:buNone/>
            </a:pPr>
            <a:endParaRPr lang="en-US" dirty="0"/>
          </a:p>
          <a:p>
            <a:pPr marL="0" indent="0">
              <a:buNone/>
            </a:pPr>
            <a:r>
              <a:rPr lang="en-US" b="1" u="sng" dirty="0"/>
              <a:t>Replacement Part</a:t>
            </a:r>
            <a:r>
              <a:rPr lang="en-US" dirty="0"/>
              <a:t>			</a:t>
            </a:r>
            <a:r>
              <a:rPr lang="en-US" b="1" u="sng" dirty="0"/>
              <a:t>Life Expectancy</a:t>
            </a:r>
          </a:p>
          <a:p>
            <a:pPr marL="0" indent="0">
              <a:buNone/>
            </a:pPr>
            <a:endParaRPr lang="en-US" dirty="0"/>
          </a:p>
          <a:p>
            <a:pPr marL="0" indent="0">
              <a:buNone/>
            </a:pPr>
            <a:r>
              <a:rPr lang="en-US" dirty="0"/>
              <a:t>Battery Charge Kit			1 Per Every 3 Years</a:t>
            </a:r>
          </a:p>
          <a:p>
            <a:pPr marL="0" indent="0">
              <a:buNone/>
            </a:pPr>
            <a:r>
              <a:rPr lang="en-US" dirty="0"/>
              <a:t>Cochlear Auxiliary Cable Adapter	1 Per Every 3 Years</a:t>
            </a:r>
          </a:p>
          <a:p>
            <a:pPr marL="0" indent="0">
              <a:buNone/>
            </a:pPr>
            <a:r>
              <a:rPr lang="en-US" dirty="0"/>
              <a:t>Cochlear Belt Clip			1 Per Every 3 Years</a:t>
            </a:r>
          </a:p>
          <a:p>
            <a:pPr marL="0" indent="0">
              <a:buNone/>
            </a:pPr>
            <a:r>
              <a:rPr lang="en-US" dirty="0"/>
              <a:t>Cochlear Harness Extension Adapter	1 Per Every 3 Years</a:t>
            </a:r>
          </a:p>
          <a:p>
            <a:pPr marL="0" indent="0">
              <a:buNone/>
            </a:pPr>
            <a:r>
              <a:rPr lang="en-US" dirty="0"/>
              <a:t>Cochlear Signal Checker		1 Per Every 3 Years</a:t>
            </a:r>
          </a:p>
          <a:p>
            <a:pPr marL="0" indent="0">
              <a:buNone/>
            </a:pPr>
            <a:r>
              <a:rPr lang="en-US" dirty="0"/>
              <a:t>Microphone Cover 			1 Per Year</a:t>
            </a:r>
          </a:p>
          <a:p>
            <a:pPr marL="0" indent="0">
              <a:buNone/>
            </a:pPr>
            <a:r>
              <a:rPr lang="en-US" dirty="0"/>
              <a:t>Pouch	</a:t>
            </a:r>
            <a:r>
              <a:rPr lang="en-US" sz="2400" dirty="0"/>
              <a:t>				1 Per Year</a:t>
            </a:r>
          </a:p>
          <a:p>
            <a:pPr lvl="1"/>
            <a:endParaRPr lang="en-US" dirty="0"/>
          </a:p>
        </p:txBody>
      </p:sp>
      <p:sp>
        <p:nvSpPr>
          <p:cNvPr id="4" name="Slide Number Placeholder 3">
            <a:extLst>
              <a:ext uri="{FF2B5EF4-FFF2-40B4-BE49-F238E27FC236}">
                <a16:creationId xmlns:a16="http://schemas.microsoft.com/office/drawing/2014/main" id="{17976343-2615-42B3-BFFF-AD4E2C7C94C8}"/>
              </a:ext>
            </a:extLst>
          </p:cNvPr>
          <p:cNvSpPr>
            <a:spLocks noGrp="1"/>
          </p:cNvSpPr>
          <p:nvPr>
            <p:ph type="sldNum" sz="quarter" idx="12"/>
          </p:nvPr>
        </p:nvSpPr>
        <p:spPr/>
        <p:txBody>
          <a:bodyPr/>
          <a:lstStyle/>
          <a:p>
            <a:fld id="{786D7D0F-3A27-45D3-AB4A-EEE967871401}" type="slidenum">
              <a:rPr lang="en-US" smtClean="0"/>
              <a:t>7</a:t>
            </a:fld>
            <a:endParaRPr lang="en-US" dirty="0"/>
          </a:p>
        </p:txBody>
      </p:sp>
    </p:spTree>
    <p:extLst>
      <p:ext uri="{BB962C8B-B14F-4D97-AF65-F5344CB8AC3E}">
        <p14:creationId xmlns:p14="http://schemas.microsoft.com/office/powerpoint/2010/main" val="1925139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45360-CA68-4DE1-A1AF-3FE3CAC1ABEF}"/>
              </a:ext>
            </a:extLst>
          </p:cNvPr>
          <p:cNvSpPr>
            <a:spLocks noGrp="1"/>
          </p:cNvSpPr>
          <p:nvPr>
            <p:ph type="title"/>
          </p:nvPr>
        </p:nvSpPr>
        <p:spPr/>
        <p:txBody>
          <a:bodyPr/>
          <a:lstStyle/>
          <a:p>
            <a:r>
              <a:rPr lang="en-US" b="1" dirty="0"/>
              <a:t>Medicaid Cont.</a:t>
            </a:r>
            <a:endParaRPr lang="en-US" dirty="0"/>
          </a:p>
        </p:txBody>
      </p:sp>
      <p:graphicFrame>
        <p:nvGraphicFramePr>
          <p:cNvPr id="5" name="Content Placeholder 4">
            <a:extLst>
              <a:ext uri="{FF2B5EF4-FFF2-40B4-BE49-F238E27FC236}">
                <a16:creationId xmlns:a16="http://schemas.microsoft.com/office/drawing/2014/main" id="{0014B667-87EA-4EE8-A80E-6F0BAFC88E34}"/>
              </a:ext>
            </a:extLst>
          </p:cNvPr>
          <p:cNvGraphicFramePr>
            <a:graphicFrameLocks noGrp="1"/>
          </p:cNvGraphicFramePr>
          <p:nvPr>
            <p:ph idx="1"/>
          </p:nvPr>
        </p:nvGraphicFramePr>
        <p:xfrm>
          <a:off x="1395117" y="2537460"/>
          <a:ext cx="5744166" cy="2926080"/>
        </p:xfrm>
        <a:graphic>
          <a:graphicData uri="http://schemas.openxmlformats.org/drawingml/2006/table">
            <a:tbl>
              <a:tblPr/>
              <a:tblGrid>
                <a:gridCol w="2872083">
                  <a:extLst>
                    <a:ext uri="{9D8B030D-6E8A-4147-A177-3AD203B41FA5}">
                      <a16:colId xmlns:a16="http://schemas.microsoft.com/office/drawing/2014/main" val="3324926716"/>
                    </a:ext>
                  </a:extLst>
                </a:gridCol>
                <a:gridCol w="2872083">
                  <a:extLst>
                    <a:ext uri="{9D8B030D-6E8A-4147-A177-3AD203B41FA5}">
                      <a16:colId xmlns:a16="http://schemas.microsoft.com/office/drawing/2014/main" val="3292580431"/>
                    </a:ext>
                  </a:extLst>
                </a:gridCol>
              </a:tblGrid>
              <a:tr h="0">
                <a:tc>
                  <a:txBody>
                    <a:bodyPr/>
                    <a:lstStyle/>
                    <a:p>
                      <a:pPr algn="ctr" fontAlgn="auto"/>
                      <a:r>
                        <a:rPr lang="en-US" b="1">
                          <a:effectLst/>
                          <a:latin typeface="Verdana" panose="020B0604030504040204" pitchFamily="34" charset="0"/>
                        </a:rPr>
                        <a:t>Modifier</a:t>
                      </a:r>
                    </a:p>
                  </a:txBody>
                  <a:tcPr marL="19050" marR="19050" anchor="ctr">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0F0F0"/>
                    </a:solidFill>
                  </a:tcPr>
                </a:tc>
                <a:tc>
                  <a:txBody>
                    <a:bodyPr/>
                    <a:lstStyle/>
                    <a:p>
                      <a:pPr algn="ctr" fontAlgn="auto"/>
                      <a:r>
                        <a:rPr lang="en-US" b="1">
                          <a:effectLst/>
                          <a:latin typeface="Verdana" panose="020B0604030504040204" pitchFamily="34" charset="0"/>
                        </a:rPr>
                        <a:t>Description</a:t>
                      </a:r>
                    </a:p>
                  </a:txBody>
                  <a:tcPr marL="19050" marR="19050" anchor="ctr">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0F0F0"/>
                    </a:solidFill>
                  </a:tcPr>
                </a:tc>
                <a:extLst>
                  <a:ext uri="{0D108BD9-81ED-4DB2-BD59-A6C34878D82A}">
                    <a16:rowId xmlns:a16="http://schemas.microsoft.com/office/drawing/2014/main" val="3179874308"/>
                  </a:ext>
                </a:extLst>
              </a:tr>
              <a:tr h="0">
                <a:tc>
                  <a:txBody>
                    <a:bodyPr/>
                    <a:lstStyle/>
                    <a:p>
                      <a:pPr fontAlgn="t"/>
                      <a:r>
                        <a:rPr lang="en-US" b="0">
                          <a:effectLst/>
                          <a:latin typeface="Verdana" panose="020B0604030504040204" pitchFamily="34" charset="0"/>
                        </a:rPr>
                        <a:t>LT</a:t>
                      </a:r>
                    </a:p>
                  </a:txBody>
                  <a:tcPr marL="19050" marR="19050">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fontAlgn="t"/>
                      <a:r>
                        <a:rPr lang="en-US" b="0">
                          <a:effectLst/>
                          <a:latin typeface="Verdana" panose="020B0604030504040204" pitchFamily="34" charset="0"/>
                        </a:rPr>
                        <a:t>Left side</a:t>
                      </a:r>
                    </a:p>
                  </a:txBody>
                  <a:tcPr marL="19050" marR="19050">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extLst>
                  <a:ext uri="{0D108BD9-81ED-4DB2-BD59-A6C34878D82A}">
                    <a16:rowId xmlns:a16="http://schemas.microsoft.com/office/drawing/2014/main" val="509197096"/>
                  </a:ext>
                </a:extLst>
              </a:tr>
              <a:tr h="0">
                <a:tc>
                  <a:txBody>
                    <a:bodyPr/>
                    <a:lstStyle/>
                    <a:p>
                      <a:pPr fontAlgn="t"/>
                      <a:r>
                        <a:rPr lang="en-US" b="0">
                          <a:effectLst/>
                          <a:latin typeface="Verdana" panose="020B0604030504040204" pitchFamily="34" charset="0"/>
                        </a:rPr>
                        <a:t>RR*</a:t>
                      </a:r>
                    </a:p>
                  </a:txBody>
                  <a:tcPr marL="19050" marR="19050">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fontAlgn="t"/>
                      <a:r>
                        <a:rPr lang="en-US" b="0">
                          <a:effectLst/>
                          <a:latin typeface="Verdana" panose="020B0604030504040204" pitchFamily="34" charset="0"/>
                        </a:rPr>
                        <a:t>Rental</a:t>
                      </a:r>
                    </a:p>
                  </a:txBody>
                  <a:tcPr marL="19050" marR="19050">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extLst>
                  <a:ext uri="{0D108BD9-81ED-4DB2-BD59-A6C34878D82A}">
                    <a16:rowId xmlns:a16="http://schemas.microsoft.com/office/drawing/2014/main" val="3873282993"/>
                  </a:ext>
                </a:extLst>
              </a:tr>
              <a:tr h="0">
                <a:tc>
                  <a:txBody>
                    <a:bodyPr/>
                    <a:lstStyle/>
                    <a:p>
                      <a:pPr fontAlgn="t"/>
                      <a:r>
                        <a:rPr lang="en-US" b="0">
                          <a:effectLst/>
                          <a:latin typeface="Verdana" panose="020B0604030504040204" pitchFamily="34" charset="0"/>
                        </a:rPr>
                        <a:t>RT</a:t>
                      </a:r>
                    </a:p>
                  </a:txBody>
                  <a:tcPr marL="19050" marR="19050">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fontAlgn="t"/>
                      <a:r>
                        <a:rPr lang="en-US" b="0">
                          <a:effectLst/>
                          <a:latin typeface="Verdana" panose="020B0604030504040204" pitchFamily="34" charset="0"/>
                        </a:rPr>
                        <a:t>Right side</a:t>
                      </a:r>
                    </a:p>
                  </a:txBody>
                  <a:tcPr marL="19050" marR="19050">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extLst>
                  <a:ext uri="{0D108BD9-81ED-4DB2-BD59-A6C34878D82A}">
                    <a16:rowId xmlns:a16="http://schemas.microsoft.com/office/drawing/2014/main" val="33221620"/>
                  </a:ext>
                </a:extLst>
              </a:tr>
              <a:tr h="0">
                <a:tc gridSpan="2">
                  <a:txBody>
                    <a:bodyPr/>
                    <a:lstStyle/>
                    <a:p>
                      <a:pPr fontAlgn="t"/>
                      <a:r>
                        <a:rPr lang="en-US" b="0" baseline="30000" dirty="0">
                          <a:effectLst/>
                          <a:latin typeface="Verdana" panose="020B0604030504040204" pitchFamily="34" charset="0"/>
                        </a:rPr>
                        <a:t>*</a:t>
                      </a:r>
                      <a:r>
                        <a:rPr lang="en-US" b="0" dirty="0">
                          <a:effectLst/>
                          <a:latin typeface="Verdana" panose="020B0604030504040204" pitchFamily="34" charset="0"/>
                        </a:rPr>
                        <a:t>The maximum allowable fee for all rentals is $27.34 per 30-day period. All rented hearing instruments require PA. Wisconsin Medicaid and BadgerCare Plus do not reimburse providers for dispensing fees for rental hearing instruments.</a:t>
                      </a:r>
                    </a:p>
                  </a:txBody>
                  <a:tcPr marL="19050" marR="19050">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685684249"/>
                  </a:ext>
                </a:extLst>
              </a:tr>
            </a:tbl>
          </a:graphicData>
        </a:graphic>
      </p:graphicFrame>
      <p:sp>
        <p:nvSpPr>
          <p:cNvPr id="4" name="Slide Number Placeholder 3">
            <a:extLst>
              <a:ext uri="{FF2B5EF4-FFF2-40B4-BE49-F238E27FC236}">
                <a16:creationId xmlns:a16="http://schemas.microsoft.com/office/drawing/2014/main" id="{18D39A00-5AE7-463C-BA02-42E68694BE4C}"/>
              </a:ext>
            </a:extLst>
          </p:cNvPr>
          <p:cNvSpPr>
            <a:spLocks noGrp="1"/>
          </p:cNvSpPr>
          <p:nvPr>
            <p:ph type="sldNum" sz="quarter" idx="12"/>
          </p:nvPr>
        </p:nvSpPr>
        <p:spPr/>
        <p:txBody>
          <a:bodyPr/>
          <a:lstStyle/>
          <a:p>
            <a:fld id="{786D7D0F-3A27-45D3-AB4A-EEE967871401}" type="slidenum">
              <a:rPr lang="en-US" smtClean="0"/>
              <a:t>8</a:t>
            </a:fld>
            <a:endParaRPr lang="en-US" dirty="0"/>
          </a:p>
        </p:txBody>
      </p:sp>
    </p:spTree>
    <p:extLst>
      <p:ext uri="{BB962C8B-B14F-4D97-AF65-F5344CB8AC3E}">
        <p14:creationId xmlns:p14="http://schemas.microsoft.com/office/powerpoint/2010/main" val="1727455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58D4E-D422-4CBA-8775-466738C7315B}"/>
              </a:ext>
            </a:extLst>
          </p:cNvPr>
          <p:cNvSpPr>
            <a:spLocks noGrp="1"/>
          </p:cNvSpPr>
          <p:nvPr>
            <p:ph type="title"/>
          </p:nvPr>
        </p:nvSpPr>
        <p:spPr/>
        <p:txBody>
          <a:bodyPr/>
          <a:lstStyle/>
          <a:p>
            <a:r>
              <a:rPr lang="en-US" sz="4200" dirty="0"/>
              <a:t>Family Care  Partnership</a:t>
            </a:r>
            <a:r>
              <a:rPr lang="en-US" dirty="0"/>
              <a:t>	</a:t>
            </a:r>
          </a:p>
        </p:txBody>
      </p:sp>
      <p:sp>
        <p:nvSpPr>
          <p:cNvPr id="3" name="Content Placeholder 2">
            <a:extLst>
              <a:ext uri="{FF2B5EF4-FFF2-40B4-BE49-F238E27FC236}">
                <a16:creationId xmlns:a16="http://schemas.microsoft.com/office/drawing/2014/main" id="{3C76206D-8C73-490C-9A73-AE9AFB433B4A}"/>
              </a:ext>
            </a:extLst>
          </p:cNvPr>
          <p:cNvSpPr>
            <a:spLocks noGrp="1"/>
          </p:cNvSpPr>
          <p:nvPr>
            <p:ph idx="1"/>
          </p:nvPr>
        </p:nvSpPr>
        <p:spPr/>
        <p:txBody>
          <a:bodyPr/>
          <a:lstStyle/>
          <a:p>
            <a:r>
              <a:rPr lang="en-US" dirty="0"/>
              <a:t>Hearing Services are included in the Family Care Partnership Benefit Package</a:t>
            </a:r>
          </a:p>
          <a:p>
            <a:pPr lvl="1">
              <a:buFont typeface="Wingdings" panose="05000000000000000000" pitchFamily="2" charset="2"/>
              <a:buChar char="§"/>
            </a:pPr>
            <a:r>
              <a:rPr lang="en-US" dirty="0"/>
              <a:t>Hearing Aids</a:t>
            </a:r>
          </a:p>
          <a:p>
            <a:pPr lvl="1">
              <a:buFont typeface="Wingdings" panose="05000000000000000000" pitchFamily="2" charset="2"/>
              <a:buChar char="§"/>
            </a:pPr>
            <a:r>
              <a:rPr lang="en-US" dirty="0"/>
              <a:t>Batteries</a:t>
            </a:r>
          </a:p>
          <a:p>
            <a:pPr lvl="1">
              <a:buFont typeface="Wingdings" panose="05000000000000000000" pitchFamily="2" charset="2"/>
              <a:buChar char="§"/>
            </a:pPr>
            <a:r>
              <a:rPr lang="en-US" dirty="0"/>
              <a:t>Accessories</a:t>
            </a:r>
          </a:p>
          <a:p>
            <a:pPr lvl="1">
              <a:buFont typeface="Wingdings" panose="05000000000000000000" pitchFamily="2" charset="2"/>
              <a:buChar char="§"/>
            </a:pPr>
            <a:r>
              <a:rPr lang="en-US" dirty="0"/>
              <a:t>Assistive Listening Devices</a:t>
            </a:r>
          </a:p>
          <a:p>
            <a:pPr lvl="1">
              <a:buFont typeface="Wingdings" panose="05000000000000000000" pitchFamily="2" charset="2"/>
              <a:buChar char="§"/>
            </a:pPr>
            <a:r>
              <a:rPr lang="en-US" dirty="0"/>
              <a:t>Repair and Maintenance of Hearing Aids</a:t>
            </a:r>
          </a:p>
          <a:p>
            <a:pPr lvl="1">
              <a:buFont typeface="Wingdings" panose="05000000000000000000" pitchFamily="2" charset="2"/>
              <a:buChar char="§"/>
            </a:pPr>
            <a:r>
              <a:rPr lang="en-US" dirty="0"/>
              <a:t>Repair and Maintenance of Assistive Listening Devices</a:t>
            </a:r>
          </a:p>
          <a:p>
            <a:pPr lvl="1"/>
            <a:endParaRPr lang="en-US" dirty="0"/>
          </a:p>
        </p:txBody>
      </p:sp>
      <p:sp>
        <p:nvSpPr>
          <p:cNvPr id="4" name="Slide Number Placeholder 3">
            <a:extLst>
              <a:ext uri="{FF2B5EF4-FFF2-40B4-BE49-F238E27FC236}">
                <a16:creationId xmlns:a16="http://schemas.microsoft.com/office/drawing/2014/main" id="{D0000ED2-F3E5-4160-B962-157CB0C25F76}"/>
              </a:ext>
            </a:extLst>
          </p:cNvPr>
          <p:cNvSpPr>
            <a:spLocks noGrp="1"/>
          </p:cNvSpPr>
          <p:nvPr>
            <p:ph type="sldNum" sz="quarter" idx="12"/>
          </p:nvPr>
        </p:nvSpPr>
        <p:spPr/>
        <p:txBody>
          <a:bodyPr/>
          <a:lstStyle/>
          <a:p>
            <a:fld id="{786D7D0F-3A27-45D3-AB4A-EEE967871401}" type="slidenum">
              <a:rPr lang="en-US" smtClean="0"/>
              <a:t>9</a:t>
            </a:fld>
            <a:endParaRPr lang="en-US" dirty="0"/>
          </a:p>
        </p:txBody>
      </p:sp>
    </p:spTree>
    <p:extLst>
      <p:ext uri="{BB962C8B-B14F-4D97-AF65-F5344CB8AC3E}">
        <p14:creationId xmlns:p14="http://schemas.microsoft.com/office/powerpoint/2010/main" val="5214577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Theme1" id="{FC8E0C6D-4D5E-4DE0-8A5A-FE5FB8133F31}" vid="{6FD0C8BA-9FD7-48F0-9B70-9AEE9E7CC7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312</TotalTime>
  <Words>1442</Words>
  <Application>Microsoft Office PowerPoint</Application>
  <PresentationFormat>On-screen Show (4:3)</PresentationFormat>
  <Paragraphs>174</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Open Sans</vt:lpstr>
      <vt:lpstr>Times New Roman</vt:lpstr>
      <vt:lpstr>Verdana</vt:lpstr>
      <vt:lpstr>Wingdings</vt:lpstr>
      <vt:lpstr>Theme1</vt:lpstr>
      <vt:lpstr>iCare Guide for Hearing  Claims Processing Overview</vt:lpstr>
      <vt:lpstr>Disclaimer:</vt:lpstr>
      <vt:lpstr>Services Requiring Prior Authorization  </vt:lpstr>
      <vt:lpstr>Medicare Plan  </vt:lpstr>
      <vt:lpstr>Medicaid </vt:lpstr>
      <vt:lpstr>Medicaid Cont.</vt:lpstr>
      <vt:lpstr>Medicaid Cont.</vt:lpstr>
      <vt:lpstr>Medicaid Cont.</vt:lpstr>
      <vt:lpstr>Family Care  Partnership </vt:lpstr>
      <vt:lpstr>Covered Audiology Services</vt:lpstr>
      <vt:lpstr>Contracted Hearing Aid Pricing</vt:lpstr>
      <vt:lpstr>Accessories that should be billed under V5267</vt:lpstr>
      <vt:lpstr>Clean Claim Guidelines - HCFA</vt:lpstr>
      <vt:lpstr>Clean Claim Guidelines – UB04</vt:lpstr>
      <vt:lpstr>Claims Filing Limits</vt:lpstr>
      <vt:lpstr>Claims Submission</vt:lpstr>
      <vt:lpstr>Electronic Funds Transfer (EFT)  and Electronic Remittance Advice (ERA)</vt:lpstr>
      <vt:lpstr>iCare Provider Portal Access </vt:lpstr>
      <vt:lpstr>GENERAL CONTACT/INDIVIDUAL DEPARTMENT PHONE AND FAX NUMBERS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Crystal Burgess</dc:creator>
  <cp:lastModifiedBy>Michelle Minogue</cp:lastModifiedBy>
  <cp:revision>38</cp:revision>
  <dcterms:created xsi:type="dcterms:W3CDTF">2019-07-23T16:06:26Z</dcterms:created>
  <dcterms:modified xsi:type="dcterms:W3CDTF">2024-02-01T16:28:29Z</dcterms:modified>
</cp:coreProperties>
</file>