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5"/>
  </p:notesMasterIdLst>
  <p:sldIdLst>
    <p:sldId id="256" r:id="rId2"/>
    <p:sldId id="257" r:id="rId3"/>
    <p:sldId id="258" r:id="rId4"/>
    <p:sldId id="259" r:id="rId5"/>
    <p:sldId id="273" r:id="rId6"/>
    <p:sldId id="260" r:id="rId7"/>
    <p:sldId id="261" r:id="rId8"/>
    <p:sldId id="262" r:id="rId9"/>
    <p:sldId id="272" r:id="rId10"/>
    <p:sldId id="275" r:id="rId11"/>
    <p:sldId id="271" r:id="rId12"/>
    <p:sldId id="268" r:id="rId13"/>
    <p:sldId id="263" r:id="rId1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444"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cms.gov/" TargetMode="External"/><Relationship Id="rId2" Type="http://schemas.openxmlformats.org/officeDocument/2006/relationships/hyperlink" Target="https://www.forwardhealth.wi.gov/WIPortal/" TargetMode="External"/><Relationship Id="rId1" Type="http://schemas.openxmlformats.org/officeDocument/2006/relationships/slideLayout" Target="../slideLayouts/slideLayout2.xml"/><Relationship Id="rId5" Type="http://schemas.openxmlformats.org/officeDocument/2006/relationships/hyperlink" Target="https://www.cms.gov/center/provider-Type/home-Health-Agency-HHA-Center.html" TargetMode="External"/><Relationship Id="rId4" Type="http://schemas.openxmlformats.org/officeDocument/2006/relationships/hyperlink" Target="https://www.forwardhealth.wi.gov/WIPortal/Online%20Handbooks/Display/tabid/152/Default.asp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carehealthplan.org/Prior-Authorization.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E87EB-1845-4E1F-B7E6-2A316847120F}"/>
              </a:ext>
            </a:extLst>
          </p:cNvPr>
          <p:cNvSpPr>
            <a:spLocks noGrp="1"/>
          </p:cNvSpPr>
          <p:nvPr>
            <p:ph type="subTitle" idx="1"/>
          </p:nvPr>
        </p:nvSpPr>
        <p:spPr/>
        <p:txBody>
          <a:bodyPr/>
          <a:lstStyle/>
          <a:p>
            <a:r>
              <a:rPr lang="en-US" i="1" dirty="0"/>
              <a:t>iCare</a:t>
            </a:r>
            <a:r>
              <a:rPr lang="en-US" dirty="0"/>
              <a:t> Guide for Home Health</a:t>
            </a:r>
            <a:br>
              <a:rPr lang="en-US" dirty="0"/>
            </a:br>
            <a:r>
              <a:rPr lang="en-US" dirty="0"/>
              <a:t>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p:txBody>
          <a:bodyPr/>
          <a:lstStyle/>
          <a:p>
            <a:r>
              <a:rPr lang="en-US" dirty="0"/>
              <a:t>Reviewed: January 2024</a:t>
            </a:r>
          </a:p>
        </p:txBody>
      </p:sp>
      <p:sp>
        <p:nvSpPr>
          <p:cNvPr id="7" name="TextBox 6">
            <a:extLst>
              <a:ext uri="{FF2B5EF4-FFF2-40B4-BE49-F238E27FC236}">
                <a16:creationId xmlns:a16="http://schemas.microsoft.com/office/drawing/2014/main" id="{E4CC3020-0C8E-33C4-CF23-6BD2343D93F9}"/>
              </a:ext>
            </a:extLst>
          </p:cNvPr>
          <p:cNvSpPr txBox="1"/>
          <p:nvPr/>
        </p:nvSpPr>
        <p:spPr>
          <a:xfrm>
            <a:off x="3801292" y="2678667"/>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36D0F-A130-4289-83CF-36F6898AE04D}"/>
              </a:ext>
            </a:extLst>
          </p:cNvPr>
          <p:cNvSpPr>
            <a:spLocks noGrp="1"/>
          </p:cNvSpPr>
          <p:nvPr>
            <p:ph type="title"/>
          </p:nvPr>
        </p:nvSpPr>
        <p:spPr/>
        <p:txBody>
          <a:bodyPr/>
          <a:lstStyle/>
          <a:p>
            <a:r>
              <a:rPr lang="en-US" sz="4000" dirty="0"/>
              <a:t>iCare follows CMS and ForwardHealth Claim Guidelines:</a:t>
            </a:r>
          </a:p>
        </p:txBody>
      </p:sp>
      <p:sp>
        <p:nvSpPr>
          <p:cNvPr id="3" name="Content Placeholder 2">
            <a:extLst>
              <a:ext uri="{FF2B5EF4-FFF2-40B4-BE49-F238E27FC236}">
                <a16:creationId xmlns:a16="http://schemas.microsoft.com/office/drawing/2014/main" id="{A6263147-0AE0-4B99-B6A2-C353B7714074}"/>
              </a:ext>
            </a:extLst>
          </p:cNvPr>
          <p:cNvSpPr>
            <a:spLocks noGrp="1"/>
          </p:cNvSpPr>
          <p:nvPr>
            <p:ph idx="1"/>
          </p:nvPr>
        </p:nvSpPr>
        <p:spPr/>
        <p:txBody>
          <a:bodyPr/>
          <a:lstStyle/>
          <a:p>
            <a:pPr marL="109728" indent="0">
              <a:buNone/>
            </a:pPr>
            <a:r>
              <a:rPr lang="en-US" sz="2000" dirty="0"/>
              <a:t>ForwardHealth Website Link:  </a:t>
            </a:r>
            <a:r>
              <a:rPr lang="en-US" sz="2000" dirty="0">
                <a:solidFill>
                  <a:srgbClr val="0070C0"/>
                </a:solidFill>
                <a:hlinkClick r:id="rId2">
                  <a:extLst>
                    <a:ext uri="{A12FA001-AC4F-418D-AE19-62706E023703}">
                      <ahyp:hlinkClr xmlns:ahyp="http://schemas.microsoft.com/office/drawing/2018/hyperlinkcolor" val="tx"/>
                    </a:ext>
                  </a:extLst>
                </a:hlinkClick>
              </a:rPr>
              <a:t>https://www.forwardhealth.wi.gov/WIPortal/</a:t>
            </a:r>
            <a:endParaRPr lang="en-US" sz="2000" dirty="0">
              <a:solidFill>
                <a:srgbClr val="0070C0"/>
              </a:solidFill>
            </a:endParaRPr>
          </a:p>
          <a:p>
            <a:pPr marL="109728" indent="0">
              <a:buNone/>
            </a:pPr>
            <a:r>
              <a:rPr lang="en-US" sz="2000" dirty="0"/>
              <a:t>CMS Website Link: </a:t>
            </a:r>
            <a:r>
              <a:rPr lang="en-US" sz="2000" dirty="0">
                <a:solidFill>
                  <a:srgbClr val="0033CC"/>
                </a:solidFill>
              </a:rPr>
              <a:t> </a:t>
            </a:r>
            <a:r>
              <a:rPr lang="en-US" sz="2000" dirty="0">
                <a:solidFill>
                  <a:srgbClr val="0070C0"/>
                </a:solidFill>
                <a:hlinkClick r:id="rId3">
                  <a:extLst>
                    <a:ext uri="{A12FA001-AC4F-418D-AE19-62706E023703}">
                      <ahyp:hlinkClr xmlns:ahyp="http://schemas.microsoft.com/office/drawing/2018/hyperlinkcolor" val="tx"/>
                    </a:ext>
                  </a:extLst>
                </a:hlinkClick>
              </a:rPr>
              <a:t>https://www.cms.gov</a:t>
            </a:r>
            <a:endParaRPr lang="en-US" sz="2000" dirty="0">
              <a:solidFill>
                <a:srgbClr val="0070C0"/>
              </a:solidFill>
            </a:endParaRPr>
          </a:p>
          <a:p>
            <a:pPr marL="109728" indent="0">
              <a:buNone/>
            </a:pPr>
            <a:r>
              <a:rPr lang="en-US" sz="2000" dirty="0">
                <a:solidFill>
                  <a:srgbClr val="0070C0"/>
                </a:solidFill>
              </a:rPr>
              <a:t>	 </a:t>
            </a:r>
          </a:p>
          <a:p>
            <a:pPr marL="109728" indent="0" fontAlgn="t">
              <a:buNone/>
            </a:pPr>
            <a:r>
              <a:rPr lang="en-US" sz="2000" dirty="0"/>
              <a:t>ForwardHealth/Home Health Handbook: </a:t>
            </a:r>
            <a:r>
              <a:rPr lang="en-US" sz="2000" dirty="0">
                <a:solidFill>
                  <a:srgbClr val="0070C0"/>
                </a:solidFill>
                <a:hlinkClick r:id="rId4">
                  <a:extLst>
                    <a:ext uri="{A12FA001-AC4F-418D-AE19-62706E023703}">
                      <ahyp:hlinkClr xmlns:ahyp="http://schemas.microsoft.com/office/drawing/2018/hyperlinkcolor" val="tx"/>
                    </a:ext>
                  </a:extLst>
                </a:hlinkClick>
              </a:rPr>
              <a:t>https://www.forwardhealth.wi.gov/WIPortal/Online%20Handbooks/Display/tabid/152/Default.aspx</a:t>
            </a:r>
            <a:r>
              <a:rPr lang="en-US" sz="2000" dirty="0">
                <a:solidFill>
                  <a:srgbClr val="0070C0"/>
                </a:solidFill>
              </a:rPr>
              <a:t> </a:t>
            </a:r>
          </a:p>
          <a:p>
            <a:pPr marL="109728" indent="0" fontAlgn="t">
              <a:buNone/>
            </a:pPr>
            <a:endParaRPr lang="en-US" sz="2000" dirty="0"/>
          </a:p>
          <a:p>
            <a:pPr marL="109728" indent="0" fontAlgn="t">
              <a:buNone/>
            </a:pPr>
            <a:r>
              <a:rPr lang="en-US" sz="2000" dirty="0"/>
              <a:t>Centers for Medicare and Medicaid Information: </a:t>
            </a:r>
            <a:r>
              <a:rPr lang="en-US" sz="2000" dirty="0">
                <a:solidFill>
                  <a:srgbClr val="0070C0"/>
                </a:solidFill>
                <a:hlinkClick r:id="rId5">
                  <a:extLst>
                    <a:ext uri="{A12FA001-AC4F-418D-AE19-62706E023703}">
                      <ahyp:hlinkClr xmlns:ahyp="http://schemas.microsoft.com/office/drawing/2018/hyperlinkcolor" val="tx"/>
                    </a:ext>
                  </a:extLst>
                </a:hlinkClick>
              </a:rPr>
              <a:t>https://www.cms.gov/center/provider-Type/home-Health-Agency-HHA-Center.html</a:t>
            </a:r>
            <a:r>
              <a:rPr lang="en-US" sz="2000" dirty="0">
                <a:solidFill>
                  <a:srgbClr val="0070C0"/>
                </a:solidFill>
              </a:rPr>
              <a:t> </a:t>
            </a:r>
          </a:p>
          <a:p>
            <a:endParaRPr lang="en-US" dirty="0"/>
          </a:p>
        </p:txBody>
      </p:sp>
      <p:sp>
        <p:nvSpPr>
          <p:cNvPr id="4" name="Slide Number Placeholder 3">
            <a:extLst>
              <a:ext uri="{FF2B5EF4-FFF2-40B4-BE49-F238E27FC236}">
                <a16:creationId xmlns:a16="http://schemas.microsoft.com/office/drawing/2014/main" id="{BBE3BD28-01EE-4F15-B072-BABACD81EF9E}"/>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2378709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hours.</a:t>
            </a:r>
            <a:endParaRPr lang="en-US" b="0" i="0" dirty="0">
              <a:solidFill>
                <a:srgbClr val="333333"/>
              </a:solidFill>
              <a:effectLst/>
              <a:latin typeface="Open Sans" panose="020B0606030504020204" pitchFamily="34" charset="0"/>
            </a:endParaRPr>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1140017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3A52C-A81C-491C-9D55-8E383CC60053}"/>
              </a:ext>
            </a:extLst>
          </p:cNvPr>
          <p:cNvSpPr>
            <a:spLocks noGrp="1"/>
          </p:cNvSpPr>
          <p:nvPr>
            <p:ph type="title"/>
          </p:nvPr>
        </p:nvSpPr>
        <p:spPr/>
        <p:txBody>
          <a:bodyPr/>
          <a:lstStyle/>
          <a:p>
            <a:r>
              <a:rPr lang="en-US" i="1" dirty="0"/>
              <a:t>i</a:t>
            </a:r>
            <a:r>
              <a:rPr lang="en-US" dirty="0"/>
              <a:t>Care Contact Information</a:t>
            </a:r>
          </a:p>
        </p:txBody>
      </p:sp>
      <p:sp>
        <p:nvSpPr>
          <p:cNvPr id="3" name="Content Placeholder 2">
            <a:extLst>
              <a:ext uri="{FF2B5EF4-FFF2-40B4-BE49-F238E27FC236}">
                <a16:creationId xmlns:a16="http://schemas.microsoft.com/office/drawing/2014/main" id="{B9470BBF-D808-4B33-846E-FC1325AE28F7}"/>
              </a:ext>
            </a:extLst>
          </p:cNvPr>
          <p:cNvSpPr>
            <a:spLocks noGrp="1"/>
          </p:cNvSpPr>
          <p:nvPr>
            <p:ph sz="half" idx="1"/>
          </p:nvPr>
        </p:nvSpPr>
        <p:spPr/>
        <p:txBody>
          <a:bodyPr>
            <a:normAutofit fontScale="55000" lnSpcReduction="20000"/>
          </a:bodyPr>
          <a:lstStyle/>
          <a:p>
            <a:pPr marL="0" indent="0">
              <a:buNone/>
            </a:pPr>
            <a:r>
              <a:rPr lang="en-US" b="1" i="1" u="sng" dirty="0"/>
              <a:t>Customer Service-Milwaukee Office </a:t>
            </a:r>
          </a:p>
          <a:p>
            <a:pPr marL="0" indent="0">
              <a:buNone/>
            </a:pPr>
            <a:r>
              <a:rPr lang="en-US" b="1" i="1" u="sng" dirty="0"/>
              <a:t>(</a:t>
            </a:r>
            <a:r>
              <a:rPr lang="en-US" b="1" i="1" dirty="0"/>
              <a:t>Monday-Friday 8:00-5:00)</a:t>
            </a:r>
          </a:p>
          <a:p>
            <a:pPr marL="0" indent="0">
              <a:buNone/>
            </a:pPr>
            <a:r>
              <a:rPr lang="en-US" b="1" dirty="0"/>
              <a:t>Member Local: 414-223-4847</a:t>
            </a:r>
          </a:p>
          <a:p>
            <a:pPr marL="0" indent="0">
              <a:buNone/>
            </a:pPr>
            <a:r>
              <a:rPr lang="en-US" b="1" dirty="0"/>
              <a:t>Out Of Area: 1-800-777-4376</a:t>
            </a:r>
          </a:p>
          <a:p>
            <a:pPr marL="0" indent="0">
              <a:buNone/>
            </a:pPr>
            <a:endParaRPr lang="en-US" b="1" dirty="0"/>
          </a:p>
          <a:p>
            <a:pPr marL="0" indent="0">
              <a:buNone/>
            </a:pPr>
            <a:r>
              <a:rPr lang="en-US" b="1" dirty="0"/>
              <a:t>Provider Local: 414-231-1029</a:t>
            </a:r>
          </a:p>
          <a:p>
            <a:pPr marL="0" indent="0">
              <a:buNone/>
            </a:pPr>
            <a:r>
              <a:rPr lang="en-US" b="1" dirty="0"/>
              <a:t>Out of Area: 1/877-333-6820</a:t>
            </a:r>
          </a:p>
          <a:p>
            <a:pPr marL="0" indent="0">
              <a:buNone/>
            </a:pPr>
            <a:r>
              <a:rPr lang="en-US" dirty="0"/>
              <a:t>Email: </a:t>
            </a:r>
            <a:r>
              <a:rPr lang="en-US" dirty="0">
                <a:solidFill>
                  <a:srgbClr val="0070C0"/>
                </a:solidFill>
                <a:hlinkClick r:id="rId2">
                  <a:extLst>
                    <a:ext uri="{A12FA001-AC4F-418D-AE19-62706E023703}">
                      <ahyp:hlinkClr xmlns:ahyp="http://schemas.microsoft.com/office/drawing/2018/hyperlinkcolor" val="tx"/>
                    </a:ext>
                  </a:extLst>
                </a:hlinkClick>
              </a:rPr>
              <a:t>providerservices@icarehealthplan.org</a:t>
            </a:r>
            <a:r>
              <a:rPr lang="en-US" dirty="0">
                <a:solidFill>
                  <a:srgbClr val="0070C0"/>
                </a:solidFill>
              </a:rPr>
              <a:t> </a:t>
            </a:r>
          </a:p>
          <a:p>
            <a:pPr marL="0" indent="0">
              <a:buNone/>
            </a:pPr>
            <a:endParaRPr lang="en-US" dirty="0"/>
          </a:p>
          <a:p>
            <a:pPr marL="0" indent="0">
              <a:buNone/>
            </a:pPr>
            <a:r>
              <a:rPr lang="en-US" b="1" u="sng" dirty="0"/>
              <a:t>iCare Dane County Office</a:t>
            </a:r>
          </a:p>
          <a:p>
            <a:pPr marL="0" indent="0">
              <a:buNone/>
            </a:pPr>
            <a:r>
              <a:rPr lang="en-US" b="1" dirty="0"/>
              <a:t>1-800-777-4376</a:t>
            </a:r>
          </a:p>
          <a:p>
            <a:pPr marL="0" indent="0">
              <a:buNone/>
            </a:pPr>
            <a:endParaRPr lang="en-US" b="1" dirty="0"/>
          </a:p>
          <a:p>
            <a:pPr marL="0" indent="0">
              <a:buNone/>
            </a:pPr>
            <a:r>
              <a:rPr lang="en-US" b="1" u="sng" dirty="0"/>
              <a:t>Inpatient Admissions Notification</a:t>
            </a:r>
          </a:p>
          <a:p>
            <a:pPr marL="0" indent="0">
              <a:buNone/>
            </a:pPr>
            <a:r>
              <a:rPr lang="en-US" b="1" dirty="0"/>
              <a:t>414-225-4760</a:t>
            </a:r>
          </a:p>
          <a:p>
            <a:pPr marL="0" indent="0">
              <a:buNone/>
            </a:pPr>
            <a:r>
              <a:rPr lang="en-US" b="1" dirty="0"/>
              <a:t>FAX: 414-231-1075</a:t>
            </a:r>
          </a:p>
          <a:p>
            <a:pPr lvl="1"/>
            <a:endParaRPr lang="en-US" dirty="0"/>
          </a:p>
        </p:txBody>
      </p:sp>
      <p:sp>
        <p:nvSpPr>
          <p:cNvPr id="4" name="Content Placeholder 3">
            <a:extLst>
              <a:ext uri="{FF2B5EF4-FFF2-40B4-BE49-F238E27FC236}">
                <a16:creationId xmlns:a16="http://schemas.microsoft.com/office/drawing/2014/main" id="{8A6C7F3A-1AB9-48BC-8018-863B44357C5A}"/>
              </a:ext>
            </a:extLst>
          </p:cNvPr>
          <p:cNvSpPr>
            <a:spLocks noGrp="1"/>
          </p:cNvSpPr>
          <p:nvPr>
            <p:ph sz="half" idx="2"/>
          </p:nvPr>
        </p:nvSpPr>
        <p:spPr/>
        <p:txBody>
          <a:bodyPr>
            <a:normAutofit fontScale="55000" lnSpcReduction="20000"/>
          </a:bodyPr>
          <a:lstStyle/>
          <a:p>
            <a:pPr marL="0" indent="0">
              <a:buNone/>
            </a:pPr>
            <a:r>
              <a:rPr lang="en-US" b="1" u="sng" dirty="0"/>
              <a:t>Interdisciplinary Team</a:t>
            </a:r>
          </a:p>
          <a:p>
            <a:pPr marL="0" indent="0">
              <a:buNone/>
            </a:pPr>
            <a:r>
              <a:rPr lang="en-US" b="1" dirty="0"/>
              <a:t>414-231-4847</a:t>
            </a:r>
          </a:p>
          <a:p>
            <a:pPr marL="0" indent="0">
              <a:buNone/>
            </a:pPr>
            <a:endParaRPr lang="en-US" b="1" dirty="0"/>
          </a:p>
          <a:p>
            <a:pPr marL="0" indent="0">
              <a:buNone/>
            </a:pPr>
            <a:r>
              <a:rPr lang="en-US" b="1" u="sng" dirty="0"/>
              <a:t>Member Rights Specialist</a:t>
            </a:r>
          </a:p>
          <a:p>
            <a:pPr marL="0" indent="0">
              <a:buNone/>
            </a:pPr>
            <a:r>
              <a:rPr lang="en-US" b="1" dirty="0"/>
              <a:t>414-231-1076</a:t>
            </a:r>
          </a:p>
          <a:p>
            <a:pPr marL="0" indent="0">
              <a:buNone/>
            </a:pPr>
            <a:r>
              <a:rPr lang="en-US" b="1" dirty="0"/>
              <a:t>Fax: 414-231-1026</a:t>
            </a:r>
          </a:p>
          <a:p>
            <a:pPr marL="0" indent="0">
              <a:buNone/>
            </a:pPr>
            <a:endParaRPr lang="en-US" b="1" dirty="0"/>
          </a:p>
          <a:p>
            <a:pPr marL="0" indent="0">
              <a:buNone/>
            </a:pPr>
            <a:r>
              <a:rPr lang="en-US" b="1" u="sng" dirty="0"/>
              <a:t>Pharmacy</a:t>
            </a:r>
          </a:p>
          <a:p>
            <a:pPr marL="0" indent="0">
              <a:buNone/>
            </a:pPr>
            <a:r>
              <a:rPr lang="en-US" b="1" dirty="0"/>
              <a:t>1-800-910-4743</a:t>
            </a:r>
          </a:p>
          <a:p>
            <a:pPr marL="0" indent="0">
              <a:buNone/>
            </a:pPr>
            <a:r>
              <a:rPr lang="en-US" b="1" dirty="0"/>
              <a:t>1-877-333-6820</a:t>
            </a:r>
          </a:p>
          <a:p>
            <a:pPr marL="0" indent="0">
              <a:buNone/>
            </a:pPr>
            <a:endParaRPr lang="en-US" b="1" dirty="0"/>
          </a:p>
          <a:p>
            <a:pPr marL="0" indent="0">
              <a:buNone/>
            </a:pPr>
            <a:r>
              <a:rPr lang="en-US" b="1" u="sng" dirty="0"/>
              <a:t>Provider Contracting</a:t>
            </a:r>
          </a:p>
          <a:p>
            <a:pPr marL="0" indent="0">
              <a:buNone/>
            </a:pPr>
            <a:r>
              <a:rPr lang="en-US" b="1" dirty="0"/>
              <a:t>414-225-4741</a:t>
            </a:r>
          </a:p>
          <a:p>
            <a:pPr marL="0" indent="0">
              <a:buNone/>
            </a:pPr>
            <a:r>
              <a:rPr lang="en-US" b="1" dirty="0"/>
              <a:t>FAX: 414-272-5618</a:t>
            </a:r>
          </a:p>
          <a:p>
            <a:endParaRPr lang="en-US" dirty="0"/>
          </a:p>
        </p:txBody>
      </p:sp>
      <p:sp>
        <p:nvSpPr>
          <p:cNvPr id="5" name="Slide Number Placeholder 4">
            <a:extLst>
              <a:ext uri="{FF2B5EF4-FFF2-40B4-BE49-F238E27FC236}">
                <a16:creationId xmlns:a16="http://schemas.microsoft.com/office/drawing/2014/main" id="{2C8A6A70-1387-4F54-87C2-4A86B1052DC9}"/>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1445319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9671-BDF4-42EF-B26B-A149DF9C9EB0}"/>
              </a:ext>
            </a:extLst>
          </p:cNvPr>
          <p:cNvSpPr>
            <a:spLocks noGrp="1"/>
          </p:cNvSpPr>
          <p:nvPr>
            <p:ph type="title"/>
          </p:nvPr>
        </p:nvSpPr>
        <p:spPr/>
        <p:txBody>
          <a:bodyPr/>
          <a:lstStyle/>
          <a:p>
            <a:r>
              <a:rPr lang="en-US" dirty="0"/>
              <a:t>Home Health Services – Medical Management</a:t>
            </a:r>
          </a:p>
        </p:txBody>
      </p:sp>
      <p:sp>
        <p:nvSpPr>
          <p:cNvPr id="3" name="Content Placeholder 2">
            <a:extLst>
              <a:ext uri="{FF2B5EF4-FFF2-40B4-BE49-F238E27FC236}">
                <a16:creationId xmlns:a16="http://schemas.microsoft.com/office/drawing/2014/main" id="{208F8D42-6D5F-4AB8-9BB1-0D1DBAD18A6A}"/>
              </a:ext>
            </a:extLst>
          </p:cNvPr>
          <p:cNvSpPr>
            <a:spLocks noGrp="1"/>
          </p:cNvSpPr>
          <p:nvPr>
            <p:ph idx="1"/>
          </p:nvPr>
        </p:nvSpPr>
        <p:spPr/>
        <p:txBody>
          <a:bodyPr>
            <a:normAutofit/>
          </a:bodyPr>
          <a:lstStyle/>
          <a:p>
            <a:pPr lvl="0"/>
            <a:r>
              <a:rPr lang="en-US" dirty="0"/>
              <a:t>A home health agency has 14 days from start of services to submit a PA request for new services. An </a:t>
            </a:r>
            <a:r>
              <a:rPr lang="en-US" i="1" dirty="0"/>
              <a:t>MD signature is required </a:t>
            </a:r>
            <a:r>
              <a:rPr lang="en-US" dirty="0"/>
              <a:t>on every PA request for continuation of services. </a:t>
            </a:r>
          </a:p>
          <a:p>
            <a:r>
              <a:rPr lang="en-US" dirty="0"/>
              <a:t>Forms can be obtained at </a:t>
            </a:r>
            <a:r>
              <a:rPr lang="en-US" dirty="0">
                <a:solidFill>
                  <a:srgbClr val="0070C0"/>
                </a:solidFill>
                <a:hlinkClick r:id="rId2">
                  <a:extLst>
                    <a:ext uri="{A12FA001-AC4F-418D-AE19-62706E023703}">
                      <ahyp:hlinkClr xmlns:ahyp="http://schemas.microsoft.com/office/drawing/2018/hyperlinkcolor" val="tx"/>
                    </a:ext>
                  </a:extLst>
                </a:hlinkClick>
              </a:rPr>
              <a:t>https://www.icarehealthplan.org/Prior-Authorization.htm</a:t>
            </a:r>
            <a:r>
              <a:rPr lang="en-US" dirty="0">
                <a:solidFill>
                  <a:srgbClr val="0070C0"/>
                </a:solidFill>
              </a:rPr>
              <a:t> </a:t>
            </a:r>
            <a:endParaRPr lang="en-US" dirty="0"/>
          </a:p>
          <a:p>
            <a:endParaRPr lang="en-US" dirty="0"/>
          </a:p>
        </p:txBody>
      </p:sp>
      <p:sp>
        <p:nvSpPr>
          <p:cNvPr id="4" name="Slide Number Placeholder 3">
            <a:extLst>
              <a:ext uri="{FF2B5EF4-FFF2-40B4-BE49-F238E27FC236}">
                <a16:creationId xmlns:a16="http://schemas.microsoft.com/office/drawing/2014/main" id="{A13235A3-D55E-4229-A76C-F4655756BE66}"/>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299275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E69-7E5F-4ACC-A8BA-2765DF2B3CA8}"/>
              </a:ext>
            </a:extLst>
          </p:cNvPr>
          <p:cNvSpPr>
            <a:spLocks noGrp="1"/>
          </p:cNvSpPr>
          <p:nvPr>
            <p:ph type="title"/>
          </p:nvPr>
        </p:nvSpPr>
        <p:spPr/>
        <p:txBody>
          <a:bodyPr/>
          <a:lstStyle/>
          <a:p>
            <a:r>
              <a:rPr lang="en-US" dirty="0"/>
              <a:t>Medicaid Services</a:t>
            </a:r>
          </a:p>
        </p:txBody>
      </p:sp>
      <p:sp>
        <p:nvSpPr>
          <p:cNvPr id="3" name="Content Placeholder 2">
            <a:extLst>
              <a:ext uri="{FF2B5EF4-FFF2-40B4-BE49-F238E27FC236}">
                <a16:creationId xmlns:a16="http://schemas.microsoft.com/office/drawing/2014/main" id="{122C23AE-331F-4B2C-837F-F94B1E08419A}"/>
              </a:ext>
            </a:extLst>
          </p:cNvPr>
          <p:cNvSpPr>
            <a:spLocks noGrp="1"/>
          </p:cNvSpPr>
          <p:nvPr>
            <p:ph idx="1"/>
          </p:nvPr>
        </p:nvSpPr>
        <p:spPr/>
        <p:txBody>
          <a:bodyPr/>
          <a:lstStyle/>
          <a:p>
            <a:r>
              <a:rPr lang="en-US" i="1" dirty="0"/>
              <a:t>i</a:t>
            </a:r>
            <a:r>
              <a:rPr lang="en-US" dirty="0"/>
              <a:t>Care provides medically necessary Medicaid covered benefits through an approved provider when arranged through a Care Coordinator or Case Manager, with the exception of chiropractic services which are covered by the State of Wisconsin Medicaid Fee for Service Program. </a:t>
            </a:r>
          </a:p>
          <a:p>
            <a:r>
              <a:rPr lang="en-US" dirty="0"/>
              <a:t>Home Health Services include: Skilled Nursing and Personal Care Worker (PCW) services, Therapy (Physical, Occupational, Speech, Cardiac and Pulmonary)</a:t>
            </a:r>
          </a:p>
          <a:p>
            <a:r>
              <a:rPr lang="en-US" dirty="0"/>
              <a:t>Disposable Medical Supplies are included in the Home Care reimbursement rate</a:t>
            </a:r>
          </a:p>
          <a:p>
            <a:endParaRPr lang="en-US" dirty="0"/>
          </a:p>
        </p:txBody>
      </p:sp>
      <p:sp>
        <p:nvSpPr>
          <p:cNvPr id="4" name="Slide Number Placeholder 3">
            <a:extLst>
              <a:ext uri="{FF2B5EF4-FFF2-40B4-BE49-F238E27FC236}">
                <a16:creationId xmlns:a16="http://schemas.microsoft.com/office/drawing/2014/main" id="{93933FD1-E95B-4E6E-8DAC-BE224FD7210E}"/>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599788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5F8D7-0296-4611-90EB-6256727825FD}"/>
              </a:ext>
            </a:extLst>
          </p:cNvPr>
          <p:cNvSpPr>
            <a:spLocks noGrp="1"/>
          </p:cNvSpPr>
          <p:nvPr>
            <p:ph type="title"/>
          </p:nvPr>
        </p:nvSpPr>
        <p:spPr/>
        <p:txBody>
          <a:bodyPr/>
          <a:lstStyle/>
          <a:p>
            <a:r>
              <a:rPr lang="en-US" sz="3600" dirty="0"/>
              <a:t>Medicaid Home Health Care Service Electronic Visit Verification (EVV)</a:t>
            </a:r>
          </a:p>
        </p:txBody>
      </p:sp>
      <p:sp>
        <p:nvSpPr>
          <p:cNvPr id="3" name="Content Placeholder 2">
            <a:extLst>
              <a:ext uri="{FF2B5EF4-FFF2-40B4-BE49-F238E27FC236}">
                <a16:creationId xmlns:a16="http://schemas.microsoft.com/office/drawing/2014/main" id="{40844701-D99E-D201-1403-6A4438678B0A}"/>
              </a:ext>
            </a:extLst>
          </p:cNvPr>
          <p:cNvSpPr>
            <a:spLocks noGrp="1"/>
          </p:cNvSpPr>
          <p:nvPr>
            <p:ph idx="1"/>
          </p:nvPr>
        </p:nvSpPr>
        <p:spPr/>
        <p:txBody>
          <a:bodyPr/>
          <a:lstStyle/>
          <a:p>
            <a:r>
              <a:rPr lang="en-US" sz="1800" b="0" i="0" u="none" strike="noStrike" baseline="0" dirty="0">
                <a:latin typeface="Lato" panose="020F0502020204030203" pitchFamily="34" charset="0"/>
              </a:rPr>
              <a:t> </a:t>
            </a:r>
            <a:r>
              <a:rPr lang="en-US" sz="1800" b="0" i="0" u="none" strike="noStrike" baseline="0" dirty="0">
                <a:solidFill>
                  <a:srgbClr val="221E1F"/>
                </a:solidFill>
                <a:latin typeface="Lato" panose="020F0502020204030203" pitchFamily="34" charset="0"/>
              </a:rPr>
              <a:t>For dates of service (DOS) on and after January 1, 2024, the Wisconsin Department of Health Services (DHS) will require use of an electronic visit verification (EVV) system for Medicaid-covered home health care services (HHCS). The affected service codes can be found in the </a:t>
            </a:r>
            <a:r>
              <a:rPr lang="en-US" sz="1800" b="0" i="0" u="sng" strike="noStrike" baseline="0" dirty="0">
                <a:solidFill>
                  <a:srgbClr val="0562C1"/>
                </a:solidFill>
                <a:latin typeface="Lato" panose="020F0502020204030203" pitchFamily="34" charset="0"/>
              </a:rPr>
              <a:t>Home Health Care Services </a:t>
            </a:r>
            <a:r>
              <a:rPr lang="en-US" sz="1800" b="0" i="0" u="none" strike="noStrike" baseline="0" dirty="0">
                <a:solidFill>
                  <a:srgbClr val="221E1F"/>
                </a:solidFill>
                <a:latin typeface="Lato" panose="020F0502020204030203" pitchFamily="34" charset="0"/>
              </a:rPr>
              <a:t>section of this ForwardHealth Update. </a:t>
            </a:r>
          </a:p>
          <a:p>
            <a:r>
              <a:rPr lang="en-US" sz="1800" dirty="0">
                <a:solidFill>
                  <a:srgbClr val="221E1F"/>
                </a:solidFill>
                <a:latin typeface="Lato" panose="020F0502020204030203" pitchFamily="34" charset="0"/>
              </a:rPr>
              <a:t>Nurse Supervisory Visit Service Code 99509 will require EVV</a:t>
            </a:r>
          </a:p>
          <a:p>
            <a:pPr lvl="1"/>
            <a:r>
              <a:rPr lang="en-US" sz="1800" b="0" i="0" u="none" strike="noStrike" baseline="0" dirty="0">
                <a:solidFill>
                  <a:srgbClr val="221E1F"/>
                </a:solidFill>
                <a:latin typeface="Lato" panose="020F0502020204030203" pitchFamily="34" charset="0"/>
              </a:rPr>
              <a:t>Due to the nature of these services, DHS is requiring all workers, including live-in workers, to capture EVV information for all required HHCS codes and for personal care service nurse supervisory code 99509. </a:t>
            </a:r>
            <a:endParaRPr lang="en-US" dirty="0"/>
          </a:p>
        </p:txBody>
      </p:sp>
      <p:sp>
        <p:nvSpPr>
          <p:cNvPr id="4" name="Slide Number Placeholder 3">
            <a:extLst>
              <a:ext uri="{FF2B5EF4-FFF2-40B4-BE49-F238E27FC236}">
                <a16:creationId xmlns:a16="http://schemas.microsoft.com/office/drawing/2014/main" id="{E18A8E46-5BEA-F4F0-A83E-45EC28576FAD}"/>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524679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86195-BE82-4D96-8664-E7C71C0AD966}"/>
              </a:ext>
            </a:extLst>
          </p:cNvPr>
          <p:cNvSpPr>
            <a:spLocks noGrp="1"/>
          </p:cNvSpPr>
          <p:nvPr>
            <p:ph type="title"/>
          </p:nvPr>
        </p:nvSpPr>
        <p:spPr/>
        <p:txBody>
          <a:bodyPr/>
          <a:lstStyle/>
          <a:p>
            <a:r>
              <a:rPr lang="en-US" dirty="0"/>
              <a:t>Medicare Services</a:t>
            </a:r>
          </a:p>
        </p:txBody>
      </p:sp>
      <p:sp>
        <p:nvSpPr>
          <p:cNvPr id="3" name="Content Placeholder 2">
            <a:extLst>
              <a:ext uri="{FF2B5EF4-FFF2-40B4-BE49-F238E27FC236}">
                <a16:creationId xmlns:a16="http://schemas.microsoft.com/office/drawing/2014/main" id="{206BEDDD-1282-4F89-96CB-2D53C23CF7A9}"/>
              </a:ext>
            </a:extLst>
          </p:cNvPr>
          <p:cNvSpPr>
            <a:spLocks noGrp="1"/>
          </p:cNvSpPr>
          <p:nvPr>
            <p:ph idx="1"/>
          </p:nvPr>
        </p:nvSpPr>
        <p:spPr/>
        <p:txBody>
          <a:bodyPr>
            <a:normAutofit/>
          </a:bodyPr>
          <a:lstStyle/>
          <a:p>
            <a:r>
              <a:rPr lang="en-US" dirty="0"/>
              <a:t>Services covered by the </a:t>
            </a:r>
            <a:r>
              <a:rPr lang="en-US" i="1" dirty="0"/>
              <a:t>i</a:t>
            </a:r>
            <a:r>
              <a:rPr lang="en-US" dirty="0"/>
              <a:t>Care Medicare plan include Home Health Care</a:t>
            </a:r>
          </a:p>
          <a:p>
            <a:r>
              <a:rPr lang="en-US" dirty="0"/>
              <a:t>Home Health Services are paid 100%</a:t>
            </a:r>
          </a:p>
          <a:p>
            <a:r>
              <a:rPr lang="en-US" dirty="0"/>
              <a:t>The Beneficiary can be covered for an unlimited number of non-overlapping episodes.  The duration of a single full-length episode is 60 days.  Episodes may be shorter the 60 days.</a:t>
            </a:r>
          </a:p>
          <a:p>
            <a:pPr marL="114300" indent="0">
              <a:buNone/>
            </a:pPr>
            <a:endParaRPr lang="en-US" dirty="0"/>
          </a:p>
        </p:txBody>
      </p:sp>
      <p:sp>
        <p:nvSpPr>
          <p:cNvPr id="5" name="Slide Number Placeholder 4">
            <a:extLst>
              <a:ext uri="{FF2B5EF4-FFF2-40B4-BE49-F238E27FC236}">
                <a16:creationId xmlns:a16="http://schemas.microsoft.com/office/drawing/2014/main" id="{BE0B6614-A86B-4B65-B583-22D6EA32C130}"/>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84161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BE0EE-EAE4-4FA8-9171-4848C66D75FC}"/>
              </a:ext>
            </a:extLst>
          </p:cNvPr>
          <p:cNvSpPr>
            <a:spLocks noGrp="1"/>
          </p:cNvSpPr>
          <p:nvPr>
            <p:ph type="title"/>
          </p:nvPr>
        </p:nvSpPr>
        <p:spPr/>
        <p:txBody>
          <a:bodyPr/>
          <a:lstStyle/>
          <a:p>
            <a:r>
              <a:rPr lang="en-US" dirty="0"/>
              <a:t>Clean Claim Guidelines</a:t>
            </a:r>
          </a:p>
        </p:txBody>
      </p:sp>
      <p:pic>
        <p:nvPicPr>
          <p:cNvPr id="14" name="Content Placeholder 13">
            <a:extLst>
              <a:ext uri="{FF2B5EF4-FFF2-40B4-BE49-F238E27FC236}">
                <a16:creationId xmlns:a16="http://schemas.microsoft.com/office/drawing/2014/main" id="{DF3FD434-6D63-4991-91CB-3645C596BB2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1146" y="1600200"/>
            <a:ext cx="4232108" cy="4800600"/>
          </a:xfrm>
        </p:spPr>
      </p:pic>
      <p:sp>
        <p:nvSpPr>
          <p:cNvPr id="4" name="Slide Number Placeholder 3">
            <a:extLst>
              <a:ext uri="{FF2B5EF4-FFF2-40B4-BE49-F238E27FC236}">
                <a16:creationId xmlns:a16="http://schemas.microsoft.com/office/drawing/2014/main" id="{6547F48C-6987-437B-9589-3061E7B82F83}"/>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22570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CA00-150B-42AA-99C0-0C8921D03D6D}"/>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1115E514-D240-4E55-80F2-30186F560A7C}"/>
              </a:ext>
            </a:extLst>
          </p:cNvPr>
          <p:cNvSpPr>
            <a:spLocks noGrp="1"/>
          </p:cNvSpPr>
          <p:nvPr>
            <p:ph idx="1"/>
          </p:nvPr>
        </p:nvSpPr>
        <p:spPr/>
        <p:txBody>
          <a:bodyPr>
            <a:normAutofit/>
          </a:bodyPr>
          <a:lstStyle/>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51ADE887-7302-4B9B-9B33-FC18D5382302}"/>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1720550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578A-0823-D4ED-24A5-EC3F6A9715A0}"/>
              </a:ext>
            </a:extLst>
          </p:cNvPr>
          <p:cNvSpPr>
            <a:spLocks noGrp="1"/>
          </p:cNvSpPr>
          <p:nvPr>
            <p:ph type="title"/>
          </p:nvPr>
        </p:nvSpPr>
        <p:spPr/>
        <p:txBody>
          <a:bodyPr/>
          <a:lstStyle/>
          <a:p>
            <a:r>
              <a:rPr lang="en-US" b="1" dirty="0"/>
              <a:t>Claims Submission</a:t>
            </a:r>
            <a:endParaRPr lang="en-US" dirty="0"/>
          </a:p>
        </p:txBody>
      </p:sp>
      <p:sp>
        <p:nvSpPr>
          <p:cNvPr id="3" name="Content Placeholder 2">
            <a:extLst>
              <a:ext uri="{FF2B5EF4-FFF2-40B4-BE49-F238E27FC236}">
                <a16:creationId xmlns:a16="http://schemas.microsoft.com/office/drawing/2014/main" id="{F724144D-0EC3-4956-368B-A4B161BFFAD5}"/>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2E25EA98-D8D8-7A69-0588-52098F1B2032}"/>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26953592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236</TotalTime>
  <Words>1206</Words>
  <Application>Microsoft Office PowerPoint</Application>
  <PresentationFormat>On-screen Show (4:3)</PresentationFormat>
  <Paragraphs>101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Lato</vt:lpstr>
      <vt:lpstr>Open Sans</vt:lpstr>
      <vt:lpstr>Times New Roman</vt:lpstr>
      <vt:lpstr>Theme1</vt:lpstr>
      <vt:lpstr>PowerPoint Presentation</vt:lpstr>
      <vt:lpstr>Disclaimer:</vt:lpstr>
      <vt:lpstr>Home Health Services – Medical Management</vt:lpstr>
      <vt:lpstr>Medicaid Services</vt:lpstr>
      <vt:lpstr>Medicaid Home Health Care Service Electronic Visit Verification (EVV)</vt:lpstr>
      <vt:lpstr>Medicare Services</vt:lpstr>
      <vt:lpstr>Clean Claim Guidelines</vt:lpstr>
      <vt:lpstr>Claims Filing Limits</vt:lpstr>
      <vt:lpstr>Claims Submission</vt:lpstr>
      <vt:lpstr>Electronic Funds Transfer (EFT)  and Electronic Remittance Advice (ERA)</vt:lpstr>
      <vt:lpstr>iCare follows CMS and ForwardHealth Claim Guidelines:</vt:lpstr>
      <vt:lpstr>iCare Provider Portal Access </vt:lpstr>
      <vt:lpstr>iCare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26</cp:revision>
  <dcterms:created xsi:type="dcterms:W3CDTF">2019-07-23T16:06:26Z</dcterms:created>
  <dcterms:modified xsi:type="dcterms:W3CDTF">2024-02-01T16:08:38Z</dcterms:modified>
</cp:coreProperties>
</file>