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tmp" ContentType="image/png"/>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48" r:id="rId1"/>
  </p:sldMasterIdLst>
  <p:notesMasterIdLst>
    <p:notesMasterId r:id="rId16"/>
  </p:notesMasterIdLst>
  <p:sldIdLst>
    <p:sldId id="256" r:id="rId2"/>
    <p:sldId id="257" r:id="rId3"/>
    <p:sldId id="258" r:id="rId4"/>
    <p:sldId id="259" r:id="rId5"/>
    <p:sldId id="273" r:id="rId6"/>
    <p:sldId id="274" r:id="rId7"/>
    <p:sldId id="260" r:id="rId8"/>
    <p:sldId id="261" r:id="rId9"/>
    <p:sldId id="262" r:id="rId10"/>
    <p:sldId id="275" r:id="rId11"/>
    <p:sldId id="276" r:id="rId12"/>
    <p:sldId id="271" r:id="rId13"/>
    <p:sldId id="268" r:id="rId14"/>
    <p:sldId id="272" r:id="rId15"/>
  </p:sldIdLst>
  <p:sldSz cx="9144000" cy="6858000" type="screen4x3"/>
  <p:notesSz cx="68580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28">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3" d="100"/>
          <a:sy n="73" d="100"/>
        </p:scale>
        <p:origin x="444" y="72"/>
      </p:cViewPr>
      <p:guideLst>
        <p:guide orient="horz" pos="2160"/>
        <p:guide pos="2880"/>
      </p:guideLst>
    </p:cSldViewPr>
  </p:slideViewPr>
  <p:notesTextViewPr>
    <p:cViewPr>
      <p:scale>
        <a:sx n="1" d="1"/>
        <a:sy n="1" d="1"/>
      </p:scale>
      <p:origin x="0" y="0"/>
    </p:cViewPr>
  </p:notesTextViewPr>
  <p:notesViewPr>
    <p:cSldViewPr snapToGrid="0">
      <p:cViewPr varScale="1">
        <p:scale>
          <a:sx n="66" d="100"/>
          <a:sy n="66" d="100"/>
        </p:scale>
        <p:origin x="0" y="0"/>
      </p:cViewPr>
      <p:guideLst>
        <p:guide orient="horz" pos="2928"/>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6672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66725"/>
          </a:xfrm>
          <a:prstGeom prst="rect">
            <a:avLst/>
          </a:prstGeom>
        </p:spPr>
        <p:txBody>
          <a:bodyPr vert="horz" lIns="91440" tIns="45720" rIns="91440" bIns="45720" rtlCol="0"/>
          <a:lstStyle>
            <a:lvl1pPr algn="r">
              <a:defRPr sz="1200"/>
            </a:lvl1pPr>
          </a:lstStyle>
          <a:p>
            <a:fld id="{9098D6C7-F04E-461F-BD25-A278E967AA16}" type="datetimeFigureOut">
              <a:rPr lang="en-US" smtClean="0"/>
              <a:t>2/1/2024</a:t>
            </a:fld>
            <a:endParaRPr lang="en-US"/>
          </a:p>
        </p:txBody>
      </p:sp>
      <p:sp>
        <p:nvSpPr>
          <p:cNvPr id="4" name="Slide Image Placeholder 3"/>
          <p:cNvSpPr>
            <a:spLocks noGrp="1" noRot="1" noChangeAspect="1"/>
          </p:cNvSpPr>
          <p:nvPr>
            <p:ph type="sldImg" idx="2"/>
          </p:nvPr>
        </p:nvSpPr>
        <p:spPr>
          <a:xfrm>
            <a:off x="1338263" y="1162050"/>
            <a:ext cx="4181475" cy="31369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73575"/>
            <a:ext cx="5486400" cy="3660775"/>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675"/>
            <a:ext cx="2971800" cy="466725"/>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829675"/>
            <a:ext cx="2971800" cy="466725"/>
          </a:xfrm>
          <a:prstGeom prst="rect">
            <a:avLst/>
          </a:prstGeom>
        </p:spPr>
        <p:txBody>
          <a:bodyPr vert="horz" lIns="91440" tIns="45720" rIns="91440" bIns="45720" rtlCol="0" anchor="b"/>
          <a:lstStyle>
            <a:lvl1pPr algn="r">
              <a:defRPr sz="1200"/>
            </a:lvl1pPr>
          </a:lstStyle>
          <a:p>
            <a:fld id="{DADF8CD0-B1F2-4DDB-BBA7-F598749A03B3}" type="slidenum">
              <a:rPr lang="en-US" smtClean="0"/>
              <a:t>‹#›</a:t>
            </a:fld>
            <a:endParaRPr lang="en-US"/>
          </a:p>
        </p:txBody>
      </p:sp>
    </p:spTree>
    <p:extLst>
      <p:ext uri="{BB962C8B-B14F-4D97-AF65-F5344CB8AC3E}">
        <p14:creationId xmlns:p14="http://schemas.microsoft.com/office/powerpoint/2010/main" val="78952385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905000"/>
            <a:ext cx="7543800" cy="2593975"/>
          </a:xfrm>
        </p:spPr>
        <p:txBody>
          <a:bodyPr anchor="b"/>
          <a:lstStyle>
            <a:lvl1pPr>
              <a:defRPr sz="6600">
                <a:ln>
                  <a:noFill/>
                </a:ln>
                <a:solidFill>
                  <a:schemeClr val="tx2"/>
                </a:solidFill>
              </a:defRPr>
            </a:lvl1pPr>
          </a:lstStyle>
          <a:p>
            <a:r>
              <a:rPr lang="en-US" dirty="0"/>
              <a:t>Click to edit Master title style</a:t>
            </a:r>
          </a:p>
        </p:txBody>
      </p:sp>
      <p:sp>
        <p:nvSpPr>
          <p:cNvPr id="3" name="Subtitle 2"/>
          <p:cNvSpPr>
            <a:spLocks noGrp="1"/>
          </p:cNvSpPr>
          <p:nvPr>
            <p:ph type="subTitle" idx="1"/>
          </p:nvPr>
        </p:nvSpPr>
        <p:spPr>
          <a:xfrm>
            <a:off x="685800" y="4572000"/>
            <a:ext cx="6461760" cy="1066800"/>
          </a:xfrm>
        </p:spPr>
        <p:txBody>
          <a:bodyPr anchor="t">
            <a:normAutofit/>
          </a:bodyPr>
          <a:lstStyle>
            <a:lvl1pPr marL="0" indent="0" algn="l">
              <a:buNone/>
              <a:defRPr sz="2000">
                <a:solidFill>
                  <a:schemeClr val="tx1">
                    <a:tint val="75000"/>
                  </a:schemeClr>
                </a:solidFill>
                <a:latin typeface="Open Sans" panose="020B0606030504020204" pitchFamily="34" charset="0"/>
                <a:ea typeface="Open Sans" panose="020B0606030504020204" pitchFamily="34" charset="0"/>
                <a:cs typeface="Open Sans" panose="020B0606030504020204"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sp>
        <p:nvSpPr>
          <p:cNvPr id="4" name="Date Placeholder 3"/>
          <p:cNvSpPr>
            <a:spLocks noGrp="1"/>
          </p:cNvSpPr>
          <p:nvPr>
            <p:ph type="dt" sz="half" idx="10"/>
          </p:nvPr>
        </p:nvSpPr>
        <p:spPr/>
        <p:txBody>
          <a:bodyPr/>
          <a:lstStyle/>
          <a:p>
            <a:fld id="{C1BD43AA-2374-4666-98C7-70B96DEA8616}" type="datetime1">
              <a:rPr lang="en-US" smtClean="0"/>
              <a:t>2/1/2024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86D7D0F-3A27-45D3-AB4A-EEE967871401}" type="slidenum">
              <a:rPr lang="en-US" smtClean="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Open Sans" panose="020B0606030504020204" pitchFamily="34" charset="0"/>
                <a:ea typeface="Open Sans" panose="020B0606030504020204" pitchFamily="34" charset="0"/>
                <a:cs typeface="Open Sans" panose="020B0606030504020204" pitchFamily="34" charset="0"/>
              </a:defRPr>
            </a:lvl1pPr>
          </a:lstStyle>
          <a:p>
            <a:r>
              <a:rPr lang="en-US" dirty="0"/>
              <a:t>Click to edit Master title style</a:t>
            </a:r>
          </a:p>
        </p:txBody>
      </p:sp>
      <p:sp>
        <p:nvSpPr>
          <p:cNvPr id="3" name="Vertical Text Placeholder 2"/>
          <p:cNvSpPr>
            <a:spLocks noGrp="1"/>
          </p:cNvSpPr>
          <p:nvPr>
            <p:ph type="body" orient="vert" idx="1"/>
          </p:nvPr>
        </p:nvSpPr>
        <p:spPr/>
        <p:txBody>
          <a:bodyPr vert="eaVert"/>
          <a:lstStyle>
            <a:lvl1pPr>
              <a:defRPr>
                <a:latin typeface="Open Sans" panose="020B0606030504020204" pitchFamily="34" charset="0"/>
                <a:ea typeface="Open Sans" panose="020B0606030504020204" pitchFamily="34" charset="0"/>
                <a:cs typeface="Open Sans" panose="020B0606030504020204" pitchFamily="34" charset="0"/>
              </a:defRPr>
            </a:lvl1pPr>
            <a:lvl2pPr>
              <a:defRPr>
                <a:latin typeface="Open Sans" panose="020B0606030504020204" pitchFamily="34" charset="0"/>
                <a:ea typeface="Open Sans" panose="020B0606030504020204" pitchFamily="34" charset="0"/>
                <a:cs typeface="Open Sans" panose="020B0606030504020204" pitchFamily="34" charset="0"/>
              </a:defRPr>
            </a:lvl2pPr>
            <a:lvl3pPr>
              <a:defRPr>
                <a:latin typeface="Open Sans" panose="020B0606030504020204" pitchFamily="34" charset="0"/>
                <a:ea typeface="Open Sans" panose="020B0606030504020204" pitchFamily="34" charset="0"/>
                <a:cs typeface="Open Sans" panose="020B0606030504020204" pitchFamily="34" charset="0"/>
              </a:defRPr>
            </a:lvl3pPr>
            <a:lvl4pPr>
              <a:defRPr>
                <a:latin typeface="Open Sans" panose="020B0606030504020204" pitchFamily="34" charset="0"/>
                <a:ea typeface="Open Sans" panose="020B0606030504020204" pitchFamily="34" charset="0"/>
                <a:cs typeface="Open Sans" panose="020B0606030504020204" pitchFamily="34" charset="0"/>
              </a:defRPr>
            </a:lvl4pPr>
            <a:lvl5pPr>
              <a:defRPr>
                <a:latin typeface="Open Sans" panose="020B0606030504020204" pitchFamily="34" charset="0"/>
                <a:ea typeface="Open Sans" panose="020B0606030504020204" pitchFamily="34" charset="0"/>
                <a:cs typeface="Open Sans" panose="020B0606030504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D6EF633C-397B-4ADC-8990-580AD2E4E91A}" type="datetime1">
              <a:rPr lang="en-US" smtClean="0"/>
              <a:t>2/1/2024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86D7D0F-3A27-45D3-AB4A-EEE967871401}" type="slidenum">
              <a:rPr lang="en-US" smtClean="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1752600" cy="5851525"/>
          </a:xfrm>
        </p:spPr>
        <p:txBody>
          <a:bodyPr vert="eaVert" anchor="b" anchorCtr="0"/>
          <a:lstStyle>
            <a:lvl1pPr>
              <a:defRPr>
                <a:latin typeface="Open Sans" panose="020B0606030504020204" pitchFamily="34" charset="0"/>
                <a:ea typeface="Open Sans" panose="020B0606030504020204" pitchFamily="34" charset="0"/>
                <a:cs typeface="Open Sans" panose="020B0606030504020204" pitchFamily="34" charset="0"/>
              </a:defRPr>
            </a:lvl1pPr>
          </a:lstStyle>
          <a:p>
            <a:r>
              <a:rPr lang="en-US" dirty="0"/>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lvl1pPr>
              <a:defRPr>
                <a:latin typeface="Open Sans" panose="020B0606030504020204" pitchFamily="34" charset="0"/>
                <a:ea typeface="Open Sans" panose="020B0606030504020204" pitchFamily="34" charset="0"/>
                <a:cs typeface="Open Sans" panose="020B0606030504020204" pitchFamily="34" charset="0"/>
              </a:defRPr>
            </a:lvl1pPr>
            <a:lvl2pPr>
              <a:defRPr>
                <a:latin typeface="Open Sans" panose="020B0606030504020204" pitchFamily="34" charset="0"/>
                <a:ea typeface="Open Sans" panose="020B0606030504020204" pitchFamily="34" charset="0"/>
                <a:cs typeface="Open Sans" panose="020B0606030504020204" pitchFamily="34" charset="0"/>
              </a:defRPr>
            </a:lvl2pPr>
            <a:lvl3pPr>
              <a:defRPr>
                <a:latin typeface="Open Sans" panose="020B0606030504020204" pitchFamily="34" charset="0"/>
                <a:ea typeface="Open Sans" panose="020B0606030504020204" pitchFamily="34" charset="0"/>
                <a:cs typeface="Open Sans" panose="020B0606030504020204" pitchFamily="34" charset="0"/>
              </a:defRPr>
            </a:lvl3pPr>
            <a:lvl4pPr>
              <a:defRPr>
                <a:latin typeface="Open Sans" panose="020B0606030504020204" pitchFamily="34" charset="0"/>
                <a:ea typeface="Open Sans" panose="020B0606030504020204" pitchFamily="34" charset="0"/>
                <a:cs typeface="Open Sans" panose="020B0606030504020204" pitchFamily="34" charset="0"/>
              </a:defRPr>
            </a:lvl4pPr>
            <a:lvl5pPr>
              <a:defRPr>
                <a:latin typeface="Open Sans" panose="020B0606030504020204" pitchFamily="34" charset="0"/>
                <a:ea typeface="Open Sans" panose="020B0606030504020204" pitchFamily="34" charset="0"/>
                <a:cs typeface="Open Sans" panose="020B0606030504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9D7677F0-AD81-4C19-8270-4FA6D9908612}" type="datetime1">
              <a:rPr lang="en-US" smtClean="0"/>
              <a:t>2/1/2024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86D7D0F-3A27-45D3-AB4A-EEE967871401}" type="slidenum">
              <a:rPr lang="en-US" smtClean="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400">
                <a:solidFill>
                  <a:schemeClr val="accent2"/>
                </a:solidFill>
                <a:latin typeface="Open Sans" panose="020B0606030504020204" pitchFamily="34" charset="0"/>
                <a:ea typeface="Open Sans" panose="020B0606030504020204" pitchFamily="34" charset="0"/>
                <a:cs typeface="Open Sans" panose="020B0606030504020204" pitchFamily="34" charset="0"/>
              </a:defRPr>
            </a:lvl1pPr>
          </a:lstStyle>
          <a:p>
            <a:r>
              <a:rPr lang="en-US" dirty="0"/>
              <a:t>Click to edit Master title style</a:t>
            </a:r>
          </a:p>
        </p:txBody>
      </p:sp>
      <p:sp>
        <p:nvSpPr>
          <p:cNvPr id="3" name="Content Placeholder 2"/>
          <p:cNvSpPr>
            <a:spLocks noGrp="1"/>
          </p:cNvSpPr>
          <p:nvPr>
            <p:ph idx="1"/>
          </p:nvPr>
        </p:nvSpPr>
        <p:spPr/>
        <p:txBody>
          <a:bodyPr/>
          <a:lstStyle>
            <a:lvl1pPr>
              <a:defRPr>
                <a:latin typeface="Open Sans" panose="020B0606030504020204" pitchFamily="34" charset="0"/>
                <a:ea typeface="Open Sans" panose="020B0606030504020204" pitchFamily="34" charset="0"/>
                <a:cs typeface="Open Sans" panose="020B0606030504020204" pitchFamily="34" charset="0"/>
              </a:defRPr>
            </a:lvl1pPr>
            <a:lvl2pPr>
              <a:defRPr>
                <a:latin typeface="Open Sans" panose="020B0606030504020204" pitchFamily="34" charset="0"/>
                <a:ea typeface="Open Sans" panose="020B0606030504020204" pitchFamily="34" charset="0"/>
                <a:cs typeface="Open Sans" panose="020B0606030504020204" pitchFamily="34" charset="0"/>
              </a:defRPr>
            </a:lvl2pPr>
            <a:lvl3pPr>
              <a:defRPr>
                <a:latin typeface="Open Sans" panose="020B0606030504020204" pitchFamily="34" charset="0"/>
                <a:ea typeface="Open Sans" panose="020B0606030504020204" pitchFamily="34" charset="0"/>
                <a:cs typeface="Open Sans" panose="020B0606030504020204" pitchFamily="34" charset="0"/>
              </a:defRPr>
            </a:lvl3pPr>
            <a:lvl4pPr>
              <a:defRPr>
                <a:latin typeface="Open Sans" panose="020B0606030504020204" pitchFamily="34" charset="0"/>
                <a:ea typeface="Open Sans" panose="020B0606030504020204" pitchFamily="34" charset="0"/>
                <a:cs typeface="Open Sans" panose="020B0606030504020204" pitchFamily="34" charset="0"/>
              </a:defRPr>
            </a:lvl4pPr>
            <a:lvl5pPr>
              <a:defRPr>
                <a:latin typeface="Open Sans" panose="020B0606030504020204" pitchFamily="34" charset="0"/>
                <a:ea typeface="Open Sans" panose="020B0606030504020204" pitchFamily="34" charset="0"/>
                <a:cs typeface="Open Sans" panose="020B0606030504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0D759DEC-2B7E-49EF-922F-2D5E3F2898C1}" type="datetime1">
              <a:rPr lang="en-US" smtClean="0"/>
              <a:t>2/1/2024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86D7D0F-3A27-45D3-AB4A-EEE967871401}" type="slidenum">
              <a:rPr lang="en-US" smtClean="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5486400"/>
            <a:ext cx="7659687" cy="1168400"/>
          </a:xfrm>
        </p:spPr>
        <p:txBody>
          <a:bodyPr anchor="t"/>
          <a:lstStyle>
            <a:lvl1pPr algn="l">
              <a:defRPr sz="3600" b="0" cap="all">
                <a:latin typeface="Open Sans" panose="020B0606030504020204" pitchFamily="34" charset="0"/>
                <a:ea typeface="Open Sans" panose="020B0606030504020204" pitchFamily="34" charset="0"/>
                <a:cs typeface="Open Sans" panose="020B0606030504020204" pitchFamily="34" charset="0"/>
              </a:defRPr>
            </a:lvl1pPr>
          </a:lstStyle>
          <a:p>
            <a:r>
              <a:rPr lang="en-US" dirty="0"/>
              <a:t>Click to edit Master title style</a:t>
            </a:r>
          </a:p>
        </p:txBody>
      </p:sp>
      <p:sp>
        <p:nvSpPr>
          <p:cNvPr id="3" name="Text Placeholder 2"/>
          <p:cNvSpPr>
            <a:spLocks noGrp="1"/>
          </p:cNvSpPr>
          <p:nvPr>
            <p:ph type="body" idx="1"/>
          </p:nvPr>
        </p:nvSpPr>
        <p:spPr>
          <a:xfrm>
            <a:off x="722313" y="3852863"/>
            <a:ext cx="6135687" cy="1633538"/>
          </a:xfrm>
        </p:spPr>
        <p:txBody>
          <a:bodyPr anchor="b"/>
          <a:lstStyle>
            <a:lvl1pPr marL="0" indent="0">
              <a:buNone/>
              <a:defRPr sz="2000">
                <a:solidFill>
                  <a:schemeClr val="tx1">
                    <a:tint val="75000"/>
                  </a:schemeClr>
                </a:solidFill>
                <a:latin typeface="Open Sans" panose="020B0606030504020204" pitchFamily="34" charset="0"/>
                <a:ea typeface="Open Sans" panose="020B0606030504020204" pitchFamily="34" charset="0"/>
                <a:cs typeface="Open Sans" panose="020B0606030504020204" pitchFamily="34" charset="0"/>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Master text styles</a:t>
            </a:r>
          </a:p>
        </p:txBody>
      </p:sp>
      <p:sp>
        <p:nvSpPr>
          <p:cNvPr id="4" name="Date Placeholder 3"/>
          <p:cNvSpPr>
            <a:spLocks noGrp="1"/>
          </p:cNvSpPr>
          <p:nvPr>
            <p:ph type="dt" sz="half" idx="10"/>
          </p:nvPr>
        </p:nvSpPr>
        <p:spPr/>
        <p:txBody>
          <a:bodyPr/>
          <a:lstStyle/>
          <a:p>
            <a:fld id="{552814A3-72A7-4955-B92E-BFB72E639926}" type="datetime1">
              <a:rPr lang="en-US" smtClean="0"/>
              <a:t>2/1/2024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86D7D0F-3A27-45D3-AB4A-EEE967871401}" type="slidenum">
              <a:rPr lang="en-US" smtClean="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Open Sans" panose="020B0606030504020204" pitchFamily="34" charset="0"/>
                <a:ea typeface="Open Sans" panose="020B0606030504020204" pitchFamily="34" charset="0"/>
                <a:cs typeface="Open Sans" panose="020B0606030504020204" pitchFamily="34" charset="0"/>
              </a:defRPr>
            </a:lvl1pPr>
          </a:lstStyle>
          <a:p>
            <a:r>
              <a:rPr lang="en-US" dirty="0"/>
              <a:t>Click to edit Master title style</a:t>
            </a:r>
          </a:p>
        </p:txBody>
      </p:sp>
      <p:sp>
        <p:nvSpPr>
          <p:cNvPr id="3" name="Content Placeholder 2"/>
          <p:cNvSpPr>
            <a:spLocks noGrp="1"/>
          </p:cNvSpPr>
          <p:nvPr>
            <p:ph sz="half" idx="1"/>
          </p:nvPr>
        </p:nvSpPr>
        <p:spPr>
          <a:xfrm>
            <a:off x="457200" y="1536192"/>
            <a:ext cx="3657600" cy="4590288"/>
          </a:xfrm>
        </p:spPr>
        <p:txBody>
          <a:bodyPr/>
          <a:lstStyle>
            <a:lvl1pPr>
              <a:defRPr sz="2800">
                <a:latin typeface="Open Sans" panose="020B0606030504020204" pitchFamily="34" charset="0"/>
                <a:ea typeface="Open Sans" panose="020B0606030504020204" pitchFamily="34" charset="0"/>
                <a:cs typeface="Open Sans" panose="020B0606030504020204" pitchFamily="34" charset="0"/>
              </a:defRPr>
            </a:lvl1pPr>
            <a:lvl2pPr>
              <a:defRPr sz="2400">
                <a:latin typeface="Open Sans" panose="020B0606030504020204" pitchFamily="34" charset="0"/>
                <a:ea typeface="Open Sans" panose="020B0606030504020204" pitchFamily="34" charset="0"/>
                <a:cs typeface="Open Sans" panose="020B0606030504020204" pitchFamily="34" charset="0"/>
              </a:defRPr>
            </a:lvl2pPr>
            <a:lvl3pPr>
              <a:defRPr sz="2000">
                <a:latin typeface="Open Sans" panose="020B0606030504020204" pitchFamily="34" charset="0"/>
                <a:ea typeface="Open Sans" panose="020B0606030504020204" pitchFamily="34" charset="0"/>
                <a:cs typeface="Open Sans" panose="020B0606030504020204" pitchFamily="34" charset="0"/>
              </a:defRPr>
            </a:lvl3pPr>
            <a:lvl4pPr>
              <a:defRPr sz="1800">
                <a:latin typeface="Open Sans" panose="020B0606030504020204" pitchFamily="34" charset="0"/>
                <a:ea typeface="Open Sans" panose="020B0606030504020204" pitchFamily="34" charset="0"/>
                <a:cs typeface="Open Sans" panose="020B0606030504020204" pitchFamily="34" charset="0"/>
              </a:defRPr>
            </a:lvl4pPr>
            <a:lvl5pPr>
              <a:defRPr sz="1800">
                <a:latin typeface="Open Sans" panose="020B0606030504020204" pitchFamily="34" charset="0"/>
                <a:ea typeface="Open Sans" panose="020B0606030504020204" pitchFamily="34" charset="0"/>
                <a:cs typeface="Open Sans" panose="020B0606030504020204" pitchFamily="34" charset="0"/>
              </a:defRPr>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419600" y="1536192"/>
            <a:ext cx="3657600" cy="4590288"/>
          </a:xfrm>
        </p:spPr>
        <p:txBody>
          <a:bodyPr/>
          <a:lstStyle>
            <a:lvl1pPr>
              <a:defRPr sz="2800">
                <a:latin typeface="Open Sans" panose="020B0606030504020204" pitchFamily="34" charset="0"/>
                <a:ea typeface="Open Sans" panose="020B0606030504020204" pitchFamily="34" charset="0"/>
                <a:cs typeface="Open Sans" panose="020B0606030504020204" pitchFamily="34" charset="0"/>
              </a:defRPr>
            </a:lvl1pPr>
            <a:lvl2pPr>
              <a:defRPr sz="2400">
                <a:latin typeface="Open Sans" panose="020B0606030504020204" pitchFamily="34" charset="0"/>
                <a:ea typeface="Open Sans" panose="020B0606030504020204" pitchFamily="34" charset="0"/>
                <a:cs typeface="Open Sans" panose="020B0606030504020204" pitchFamily="34" charset="0"/>
              </a:defRPr>
            </a:lvl2pPr>
            <a:lvl3pPr>
              <a:defRPr sz="2000">
                <a:latin typeface="Open Sans" panose="020B0606030504020204" pitchFamily="34" charset="0"/>
                <a:ea typeface="Open Sans" panose="020B0606030504020204" pitchFamily="34" charset="0"/>
                <a:cs typeface="Open Sans" panose="020B0606030504020204" pitchFamily="34" charset="0"/>
              </a:defRPr>
            </a:lvl3pPr>
            <a:lvl4pPr>
              <a:defRPr sz="1800">
                <a:latin typeface="Open Sans" panose="020B0606030504020204" pitchFamily="34" charset="0"/>
                <a:ea typeface="Open Sans" panose="020B0606030504020204" pitchFamily="34" charset="0"/>
                <a:cs typeface="Open Sans" panose="020B0606030504020204" pitchFamily="34" charset="0"/>
              </a:defRPr>
            </a:lvl4pPr>
            <a:lvl5pPr>
              <a:defRPr sz="1800">
                <a:latin typeface="Open Sans" panose="020B0606030504020204" pitchFamily="34" charset="0"/>
                <a:ea typeface="Open Sans" panose="020B0606030504020204" pitchFamily="34" charset="0"/>
                <a:cs typeface="Open Sans" panose="020B0606030504020204" pitchFamily="34" charset="0"/>
              </a:defRPr>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p:cNvSpPr>
            <a:spLocks noGrp="1"/>
          </p:cNvSpPr>
          <p:nvPr>
            <p:ph type="dt" sz="half" idx="10"/>
          </p:nvPr>
        </p:nvSpPr>
        <p:spPr/>
        <p:txBody>
          <a:bodyPr/>
          <a:lstStyle/>
          <a:p>
            <a:fld id="{4824329D-B14C-4B1D-84C6-0E2FC09FBCF4}" type="datetime1">
              <a:rPr lang="en-US" smtClean="0"/>
              <a:t>2/1/2024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786D7D0F-3A27-45D3-AB4A-EEE967871401}" type="slidenum">
              <a:rPr lang="en-US" smtClean="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Open Sans" panose="020B0606030504020204" pitchFamily="34" charset="0"/>
                <a:ea typeface="Open Sans" panose="020B0606030504020204" pitchFamily="34" charset="0"/>
                <a:cs typeface="Open Sans" panose="020B0606030504020204" pitchFamily="34" charset="0"/>
              </a:defRPr>
            </a:lvl1pPr>
          </a:lstStyle>
          <a:p>
            <a:r>
              <a:rPr lang="en-US" dirty="0"/>
              <a:t>Click to edit Master title style</a:t>
            </a:r>
          </a:p>
        </p:txBody>
      </p:sp>
      <p:sp>
        <p:nvSpPr>
          <p:cNvPr id="3" name="Text Placeholder 2"/>
          <p:cNvSpPr>
            <a:spLocks noGrp="1"/>
          </p:cNvSpPr>
          <p:nvPr>
            <p:ph type="body" idx="1"/>
          </p:nvPr>
        </p:nvSpPr>
        <p:spPr>
          <a:xfrm>
            <a:off x="457200" y="1535113"/>
            <a:ext cx="3657600" cy="639762"/>
          </a:xfrm>
        </p:spPr>
        <p:txBody>
          <a:bodyPr anchor="b">
            <a:noAutofit/>
          </a:bodyPr>
          <a:lstStyle>
            <a:lvl1pPr marL="0" indent="0" algn="ctr">
              <a:buNone/>
              <a:defRPr sz="2000" b="1">
                <a:solidFill>
                  <a:schemeClr val="tx2"/>
                </a:solidFill>
                <a:latin typeface="Open Sans" panose="020B0606030504020204" pitchFamily="34" charset="0"/>
                <a:ea typeface="Open Sans" panose="020B0606030504020204" pitchFamily="34" charset="0"/>
                <a:cs typeface="Open Sans" panose="020B0606030504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p:cNvSpPr>
            <a:spLocks noGrp="1"/>
          </p:cNvSpPr>
          <p:nvPr>
            <p:ph sz="half" idx="2"/>
          </p:nvPr>
        </p:nvSpPr>
        <p:spPr>
          <a:xfrm>
            <a:off x="457200" y="2174875"/>
            <a:ext cx="3657600" cy="3951288"/>
          </a:xfrm>
        </p:spPr>
        <p:txBody>
          <a:bodyPr/>
          <a:lstStyle>
            <a:lvl1pPr>
              <a:defRPr sz="2400">
                <a:latin typeface="Open Sans" panose="020B0606030504020204" pitchFamily="34" charset="0"/>
                <a:ea typeface="Open Sans" panose="020B0606030504020204" pitchFamily="34" charset="0"/>
                <a:cs typeface="Open Sans" panose="020B0606030504020204" pitchFamily="34" charset="0"/>
              </a:defRPr>
            </a:lvl1pPr>
            <a:lvl2pPr>
              <a:defRPr sz="2000">
                <a:latin typeface="Open Sans" panose="020B0606030504020204" pitchFamily="34" charset="0"/>
                <a:ea typeface="Open Sans" panose="020B0606030504020204" pitchFamily="34" charset="0"/>
                <a:cs typeface="Open Sans" panose="020B0606030504020204" pitchFamily="34" charset="0"/>
              </a:defRPr>
            </a:lvl2pPr>
            <a:lvl3pPr>
              <a:defRPr sz="1800">
                <a:latin typeface="Open Sans" panose="020B0606030504020204" pitchFamily="34" charset="0"/>
                <a:ea typeface="Open Sans" panose="020B0606030504020204" pitchFamily="34" charset="0"/>
                <a:cs typeface="Open Sans" panose="020B0606030504020204" pitchFamily="34" charset="0"/>
              </a:defRPr>
            </a:lvl3pPr>
            <a:lvl4pPr>
              <a:defRPr sz="1600">
                <a:latin typeface="Open Sans" panose="020B0606030504020204" pitchFamily="34" charset="0"/>
                <a:ea typeface="Open Sans" panose="020B0606030504020204" pitchFamily="34" charset="0"/>
                <a:cs typeface="Open Sans" panose="020B0606030504020204" pitchFamily="34" charset="0"/>
              </a:defRPr>
            </a:lvl4pPr>
            <a:lvl5pPr>
              <a:defRPr sz="1600">
                <a:latin typeface="Open Sans" panose="020B0606030504020204" pitchFamily="34" charset="0"/>
                <a:ea typeface="Open Sans" panose="020B0606030504020204" pitchFamily="34" charset="0"/>
                <a:cs typeface="Open Sans" panose="020B0606030504020204" pitchFamily="34" charset="0"/>
              </a:defRPr>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p:cNvSpPr>
            <a:spLocks noGrp="1"/>
          </p:cNvSpPr>
          <p:nvPr>
            <p:ph type="body" sz="quarter" idx="3"/>
          </p:nvPr>
        </p:nvSpPr>
        <p:spPr>
          <a:xfrm>
            <a:off x="4419600" y="1535113"/>
            <a:ext cx="3657600" cy="639762"/>
          </a:xfrm>
        </p:spPr>
        <p:txBody>
          <a:bodyPr anchor="b">
            <a:noAutofit/>
          </a:bodyPr>
          <a:lstStyle>
            <a:lvl1pPr marL="0" indent="0" algn="ctr">
              <a:buNone/>
              <a:defRPr sz="2000" b="1">
                <a:solidFill>
                  <a:schemeClr val="tx2"/>
                </a:solidFill>
                <a:latin typeface="Open Sans" panose="020B0606030504020204" pitchFamily="34" charset="0"/>
                <a:ea typeface="Open Sans" panose="020B0606030504020204" pitchFamily="34" charset="0"/>
                <a:cs typeface="Open Sans" panose="020B0606030504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5"/>
          <p:cNvSpPr>
            <a:spLocks noGrp="1"/>
          </p:cNvSpPr>
          <p:nvPr>
            <p:ph sz="quarter" idx="4"/>
          </p:nvPr>
        </p:nvSpPr>
        <p:spPr>
          <a:xfrm>
            <a:off x="4419600" y="2174875"/>
            <a:ext cx="3657600" cy="3951288"/>
          </a:xfrm>
        </p:spPr>
        <p:txBody>
          <a:bodyPr/>
          <a:lstStyle>
            <a:lvl1pPr>
              <a:defRPr sz="2400">
                <a:latin typeface="Open Sans" panose="020B0606030504020204" pitchFamily="34" charset="0"/>
                <a:ea typeface="Open Sans" panose="020B0606030504020204" pitchFamily="34" charset="0"/>
                <a:cs typeface="Open Sans" panose="020B0606030504020204" pitchFamily="34" charset="0"/>
              </a:defRPr>
            </a:lvl1pPr>
            <a:lvl2pPr>
              <a:defRPr sz="2000">
                <a:latin typeface="Open Sans" panose="020B0606030504020204" pitchFamily="34" charset="0"/>
                <a:ea typeface="Open Sans" panose="020B0606030504020204" pitchFamily="34" charset="0"/>
                <a:cs typeface="Open Sans" panose="020B0606030504020204" pitchFamily="34" charset="0"/>
              </a:defRPr>
            </a:lvl2pPr>
            <a:lvl3pPr>
              <a:defRPr sz="1800">
                <a:latin typeface="Open Sans" panose="020B0606030504020204" pitchFamily="34" charset="0"/>
                <a:ea typeface="Open Sans" panose="020B0606030504020204" pitchFamily="34" charset="0"/>
                <a:cs typeface="Open Sans" panose="020B0606030504020204" pitchFamily="34" charset="0"/>
              </a:defRPr>
            </a:lvl3pPr>
            <a:lvl4pPr>
              <a:defRPr sz="1600">
                <a:latin typeface="Open Sans" panose="020B0606030504020204" pitchFamily="34" charset="0"/>
                <a:ea typeface="Open Sans" panose="020B0606030504020204" pitchFamily="34" charset="0"/>
                <a:cs typeface="Open Sans" panose="020B0606030504020204" pitchFamily="34" charset="0"/>
              </a:defRPr>
            </a:lvl4pPr>
            <a:lvl5pPr>
              <a:defRPr sz="1600">
                <a:latin typeface="Open Sans" panose="020B0606030504020204" pitchFamily="34" charset="0"/>
                <a:ea typeface="Open Sans" panose="020B0606030504020204" pitchFamily="34" charset="0"/>
                <a:cs typeface="Open Sans" panose="020B0606030504020204" pitchFamily="34" charset="0"/>
              </a:defRPr>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Date Placeholder 6"/>
          <p:cNvSpPr>
            <a:spLocks noGrp="1"/>
          </p:cNvSpPr>
          <p:nvPr>
            <p:ph type="dt" sz="half" idx="10"/>
          </p:nvPr>
        </p:nvSpPr>
        <p:spPr/>
        <p:txBody>
          <a:bodyPr/>
          <a:lstStyle/>
          <a:p>
            <a:fld id="{97F266DA-BDFC-46C3-9FE1-59008DAA3B40}" type="datetime1">
              <a:rPr lang="en-US" smtClean="0"/>
              <a:t>2/1/2024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786D7D0F-3A27-45D3-AB4A-EEE967871401}" type="slidenum">
              <a:rPr lang="en-US" smtClean="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Open Sans" panose="020B0606030504020204" pitchFamily="34" charset="0"/>
                <a:ea typeface="Open Sans" panose="020B0606030504020204" pitchFamily="34" charset="0"/>
                <a:cs typeface="Open Sans" panose="020B0606030504020204" pitchFamily="34" charset="0"/>
              </a:defRPr>
            </a:lvl1pPr>
          </a:lstStyle>
          <a:p>
            <a:r>
              <a:rPr lang="en-US" dirty="0"/>
              <a:t>Click to edit Master title style</a:t>
            </a:r>
          </a:p>
        </p:txBody>
      </p:sp>
      <p:sp>
        <p:nvSpPr>
          <p:cNvPr id="3" name="Date Placeholder 2"/>
          <p:cNvSpPr>
            <a:spLocks noGrp="1"/>
          </p:cNvSpPr>
          <p:nvPr>
            <p:ph type="dt" sz="half" idx="10"/>
          </p:nvPr>
        </p:nvSpPr>
        <p:spPr/>
        <p:txBody>
          <a:bodyPr/>
          <a:lstStyle/>
          <a:p>
            <a:fld id="{13054B99-7257-489E-9E0B-860E17932C98}" type="datetime1">
              <a:rPr lang="en-US" smtClean="0"/>
              <a:t>2/1/2024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786D7D0F-3A27-45D3-AB4A-EEE967871401}" type="slidenum">
              <a:rPr lang="en-US" smtClean="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7E930D9-2D74-4377-AD66-AA3546CA582A}" type="datetime1">
              <a:rPr lang="en-US" smtClean="0"/>
              <a:t>2/1/2024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786D7D0F-3A27-45D3-AB4A-EEE967871401}" type="slidenum">
              <a:rPr lang="en-US" smtClean="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4801" y="5495544"/>
            <a:ext cx="7772400" cy="594360"/>
          </a:xfrm>
        </p:spPr>
        <p:txBody>
          <a:bodyPr anchor="b"/>
          <a:lstStyle>
            <a:lvl1pPr algn="ctr">
              <a:defRPr sz="2200" b="1">
                <a:latin typeface="Open Sans" panose="020B0606030504020204" pitchFamily="34" charset="0"/>
                <a:ea typeface="Open Sans" panose="020B0606030504020204" pitchFamily="34" charset="0"/>
                <a:cs typeface="Open Sans" panose="020B0606030504020204" pitchFamily="34" charset="0"/>
              </a:defRPr>
            </a:lvl1pPr>
          </a:lstStyle>
          <a:p>
            <a:r>
              <a:rPr lang="en-US" dirty="0"/>
              <a:t>Click to edit Master title style</a:t>
            </a:r>
          </a:p>
        </p:txBody>
      </p:sp>
      <p:sp>
        <p:nvSpPr>
          <p:cNvPr id="4" name="Text Placeholder 3"/>
          <p:cNvSpPr>
            <a:spLocks noGrp="1"/>
          </p:cNvSpPr>
          <p:nvPr>
            <p:ph type="body" sz="half" idx="2"/>
          </p:nvPr>
        </p:nvSpPr>
        <p:spPr>
          <a:xfrm>
            <a:off x="304799" y="6096000"/>
            <a:ext cx="7772401" cy="609600"/>
          </a:xfrm>
        </p:spPr>
        <p:txBody>
          <a:bodyPr>
            <a:normAutofit/>
          </a:bodyPr>
          <a:lstStyle>
            <a:lvl1pPr marL="0" indent="0" algn="ctr">
              <a:buNone/>
              <a:defRPr sz="1600">
                <a:latin typeface="Open Sans" panose="020B0606030504020204" pitchFamily="34" charset="0"/>
                <a:ea typeface="Open Sans" panose="020B0606030504020204" pitchFamily="34" charset="0"/>
                <a:cs typeface="Open Sans" panose="020B0606030504020204" pitchFamily="34"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 styles</a:t>
            </a:r>
          </a:p>
        </p:txBody>
      </p:sp>
      <p:sp>
        <p:nvSpPr>
          <p:cNvPr id="5" name="Date Placeholder 4"/>
          <p:cNvSpPr>
            <a:spLocks noGrp="1"/>
          </p:cNvSpPr>
          <p:nvPr>
            <p:ph type="dt" sz="half" idx="10"/>
          </p:nvPr>
        </p:nvSpPr>
        <p:spPr/>
        <p:txBody>
          <a:bodyPr/>
          <a:lstStyle/>
          <a:p>
            <a:fld id="{993DDA2D-996B-4A5E-B601-FDB4348C6E21}" type="datetime1">
              <a:rPr lang="en-US" smtClean="0"/>
              <a:t>2/1/2024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786D7D0F-3A27-45D3-AB4A-EEE967871401}" type="slidenum">
              <a:rPr lang="en-US" smtClean="0"/>
              <a:t>‹#›</a:t>
            </a:fld>
            <a:endParaRPr lang="en-US" dirty="0"/>
          </a:p>
        </p:txBody>
      </p:sp>
      <p:sp>
        <p:nvSpPr>
          <p:cNvPr id="9" name="Content Placeholder 8"/>
          <p:cNvSpPr>
            <a:spLocks noGrp="1"/>
          </p:cNvSpPr>
          <p:nvPr>
            <p:ph sz="quarter" idx="13"/>
          </p:nvPr>
        </p:nvSpPr>
        <p:spPr>
          <a:xfrm>
            <a:off x="304800" y="381000"/>
            <a:ext cx="7772400" cy="4942840"/>
          </a:xfrm>
        </p:spPr>
        <p:txBody>
          <a:bodyPr/>
          <a:lstStyle>
            <a:lvl1pPr>
              <a:defRPr>
                <a:latin typeface="Open Sans" panose="020B0606030504020204" pitchFamily="34" charset="0"/>
                <a:ea typeface="Open Sans" panose="020B0606030504020204" pitchFamily="34" charset="0"/>
                <a:cs typeface="Open Sans" panose="020B0606030504020204" pitchFamily="34" charset="0"/>
              </a:defRPr>
            </a:lvl1pPr>
            <a:lvl2pPr>
              <a:defRPr>
                <a:latin typeface="Open Sans" panose="020B0606030504020204" pitchFamily="34" charset="0"/>
                <a:ea typeface="Open Sans" panose="020B0606030504020204" pitchFamily="34" charset="0"/>
                <a:cs typeface="Open Sans" panose="020B0606030504020204" pitchFamily="34" charset="0"/>
              </a:defRPr>
            </a:lvl2pPr>
            <a:lvl3pPr>
              <a:defRPr>
                <a:latin typeface="Open Sans" panose="020B0606030504020204" pitchFamily="34" charset="0"/>
                <a:ea typeface="Open Sans" panose="020B0606030504020204" pitchFamily="34" charset="0"/>
                <a:cs typeface="Open Sans" panose="020B0606030504020204" pitchFamily="34" charset="0"/>
              </a:defRPr>
            </a:lvl3pPr>
            <a:lvl4pPr>
              <a:defRPr>
                <a:latin typeface="Open Sans" panose="020B0606030504020204" pitchFamily="34" charset="0"/>
                <a:ea typeface="Open Sans" panose="020B0606030504020204" pitchFamily="34" charset="0"/>
                <a:cs typeface="Open Sans" panose="020B0606030504020204" pitchFamily="34" charset="0"/>
              </a:defRPr>
            </a:lvl4pPr>
            <a:lvl5pPr>
              <a:defRPr>
                <a:latin typeface="Open Sans" panose="020B0606030504020204" pitchFamily="34" charset="0"/>
                <a:ea typeface="Open Sans" panose="020B0606030504020204" pitchFamily="34" charset="0"/>
                <a:cs typeface="Open Sans" panose="020B0606030504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1752" y="5495278"/>
            <a:ext cx="7772400" cy="594626"/>
          </a:xfrm>
        </p:spPr>
        <p:txBody>
          <a:bodyPr anchor="b"/>
          <a:lstStyle>
            <a:lvl1pPr algn="ctr">
              <a:defRPr sz="2200" b="1">
                <a:ln>
                  <a:noFill/>
                </a:ln>
                <a:solidFill>
                  <a:schemeClr val="tx2"/>
                </a:solidFill>
                <a:latin typeface="Open Sans" panose="020B0606030504020204" pitchFamily="34" charset="0"/>
                <a:ea typeface="Open Sans" panose="020B0606030504020204" pitchFamily="34" charset="0"/>
                <a:cs typeface="Open Sans" panose="020B0606030504020204" pitchFamily="34" charset="0"/>
              </a:defRPr>
            </a:lvl1pPr>
          </a:lstStyle>
          <a:p>
            <a:r>
              <a:rPr lang="en-US" dirty="0"/>
              <a:t>Click to edit Master title style</a:t>
            </a:r>
          </a:p>
        </p:txBody>
      </p:sp>
      <p:sp>
        <p:nvSpPr>
          <p:cNvPr id="3" name="Picture Placeholder 2"/>
          <p:cNvSpPr>
            <a:spLocks noGrp="1"/>
          </p:cNvSpPr>
          <p:nvPr>
            <p:ph type="pic" idx="1"/>
          </p:nvPr>
        </p:nvSpPr>
        <p:spPr>
          <a:xfrm>
            <a:off x="0" y="0"/>
            <a:ext cx="8458200" cy="5486400"/>
          </a:xfrm>
        </p:spPr>
        <p:txBody>
          <a:bodyPr/>
          <a:lstStyle>
            <a:lvl1pPr marL="0" indent="0">
              <a:buNone/>
              <a:defRPr sz="3200">
                <a:latin typeface="Open Sans" panose="020B0606030504020204" pitchFamily="34" charset="0"/>
                <a:ea typeface="Open Sans" panose="020B0606030504020204" pitchFamily="34" charset="0"/>
                <a:cs typeface="Open Sans" panose="020B0606030504020204" pitchFamily="34"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301752" y="6096000"/>
            <a:ext cx="7772400" cy="612648"/>
          </a:xfrm>
        </p:spPr>
        <p:txBody>
          <a:bodyPr>
            <a:normAutofit/>
          </a:bodyPr>
          <a:lstStyle>
            <a:lvl1pPr marL="0" indent="0" algn="ctr">
              <a:buNone/>
              <a:defRPr sz="1600">
                <a:latin typeface="Open Sans" panose="020B0606030504020204" pitchFamily="34" charset="0"/>
                <a:ea typeface="Open Sans" panose="020B0606030504020204" pitchFamily="34" charset="0"/>
                <a:cs typeface="Open Sans" panose="020B0606030504020204" pitchFamily="34"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 styles</a:t>
            </a:r>
          </a:p>
        </p:txBody>
      </p:sp>
      <p:sp>
        <p:nvSpPr>
          <p:cNvPr id="8" name="Date Placeholder 7"/>
          <p:cNvSpPr>
            <a:spLocks noGrp="1"/>
          </p:cNvSpPr>
          <p:nvPr>
            <p:ph type="dt" sz="half" idx="10"/>
          </p:nvPr>
        </p:nvSpPr>
        <p:spPr/>
        <p:txBody>
          <a:bodyPr/>
          <a:lstStyle/>
          <a:p>
            <a:fld id="{C08DBEF4-AB3E-4416-B915-FD55617A9298}" type="datetime1">
              <a:rPr lang="en-US" smtClean="0"/>
              <a:t>2/1/2024</a:t>
            </a:fld>
            <a:endParaRPr lang="en-US" dirty="0"/>
          </a:p>
        </p:txBody>
      </p:sp>
      <p:sp>
        <p:nvSpPr>
          <p:cNvPr id="9" name="Slide Number Placeholder 8"/>
          <p:cNvSpPr>
            <a:spLocks noGrp="1"/>
          </p:cNvSpPr>
          <p:nvPr>
            <p:ph type="sldNum" sz="quarter" idx="11"/>
          </p:nvPr>
        </p:nvSpPr>
        <p:spPr/>
        <p:txBody>
          <a:bodyPr/>
          <a:lstStyle/>
          <a:p>
            <a:fld id="{786D7D0F-3A27-45D3-AB4A-EEE967871401}" type="slidenum">
              <a:rPr lang="en-US" smtClean="0"/>
              <a:t>‹#›</a:t>
            </a:fld>
            <a:endParaRPr lang="en-US" dirty="0"/>
          </a:p>
        </p:txBody>
      </p:sp>
      <p:sp>
        <p:nvSpPr>
          <p:cNvPr id="10" name="Footer Placeholder 9"/>
          <p:cNvSpPr>
            <a:spLocks noGrp="1"/>
          </p:cNvSpPr>
          <p:nvPr>
            <p:ph type="ftr" sz="quarter" idx="12"/>
          </p:nvPr>
        </p:nvSpPr>
        <p:spPr/>
        <p:txBody>
          <a:bodyPr/>
          <a:lstStyle/>
          <a:p>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7620000" cy="1143000"/>
          </a:xfrm>
          <a:prstGeom prst="rect">
            <a:avLst/>
          </a:prstGeom>
        </p:spPr>
        <p:txBody>
          <a:bodyPr vert="horz" lIns="91440" tIns="45720" rIns="91440" bIns="45720" rtlCol="0" anchor="ctr">
            <a:noAutofit/>
          </a:bodyPr>
          <a:lstStyle/>
          <a:p>
            <a:r>
              <a:rPr lang="en-US" dirty="0"/>
              <a:t>Click to edit Master title style</a:t>
            </a:r>
          </a:p>
        </p:txBody>
      </p:sp>
      <p:sp>
        <p:nvSpPr>
          <p:cNvPr id="3" name="Text Placeholder 2"/>
          <p:cNvSpPr>
            <a:spLocks noGrp="1"/>
          </p:cNvSpPr>
          <p:nvPr>
            <p:ph type="body" idx="1"/>
          </p:nvPr>
        </p:nvSpPr>
        <p:spPr>
          <a:xfrm>
            <a:off x="457200" y="1600200"/>
            <a:ext cx="7620000" cy="4800600"/>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Rectangle 6"/>
          <p:cNvSpPr/>
          <p:nvPr/>
        </p:nvSpPr>
        <p:spPr>
          <a:xfrm>
            <a:off x="8458200" y="0"/>
            <a:ext cx="6858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8458200" y="5486400"/>
            <a:ext cx="685800" cy="6858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4"/>
          </p:nvPr>
        </p:nvSpPr>
        <p:spPr>
          <a:xfrm>
            <a:off x="8531788" y="5648960"/>
            <a:ext cx="548640" cy="396240"/>
          </a:xfrm>
          <a:prstGeom prst="bracketPair">
            <a:avLst>
              <a:gd name="adj" fmla="val 17949"/>
            </a:avLst>
          </a:prstGeom>
          <a:ln w="19050">
            <a:solidFill>
              <a:srgbClr val="FFFFFF"/>
            </a:solidFill>
          </a:ln>
        </p:spPr>
        <p:txBody>
          <a:bodyPr vert="horz" lIns="0" tIns="0" rIns="0" bIns="0" rtlCol="0" anchor="ctr"/>
          <a:lstStyle>
            <a:lvl1pPr algn="ctr">
              <a:defRPr sz="1800">
                <a:solidFill>
                  <a:srgbClr val="FFFFFF"/>
                </a:solidFill>
              </a:defRPr>
            </a:lvl1pPr>
          </a:lstStyle>
          <a:p>
            <a:fld id="{786D7D0F-3A27-45D3-AB4A-EEE967871401}" type="slidenum">
              <a:rPr lang="en-US" smtClean="0"/>
              <a:t>‹#›</a:t>
            </a:fld>
            <a:endParaRPr lang="en-US" dirty="0"/>
          </a:p>
        </p:txBody>
      </p:sp>
      <p:sp>
        <p:nvSpPr>
          <p:cNvPr id="5" name="Footer Placeholder 4"/>
          <p:cNvSpPr>
            <a:spLocks noGrp="1"/>
          </p:cNvSpPr>
          <p:nvPr>
            <p:ph type="ftr" sz="quarter" idx="3"/>
          </p:nvPr>
        </p:nvSpPr>
        <p:spPr>
          <a:xfrm rot="16200000">
            <a:off x="7586910" y="4048760"/>
            <a:ext cx="2367281" cy="365760"/>
          </a:xfrm>
          <a:prstGeom prst="rect">
            <a:avLst/>
          </a:prstGeom>
        </p:spPr>
        <p:txBody>
          <a:bodyPr vert="horz" lIns="91440" tIns="45720" rIns="91440" bIns="45720" rtlCol="0" anchor="ctr"/>
          <a:lstStyle>
            <a:lvl1pPr algn="r">
              <a:defRPr sz="1200">
                <a:solidFill>
                  <a:schemeClr val="bg2"/>
                </a:solidFill>
              </a:defRPr>
            </a:lvl1pPr>
          </a:lstStyle>
          <a:p>
            <a:endParaRPr lang="en-US" dirty="0"/>
          </a:p>
        </p:txBody>
      </p:sp>
      <p:sp>
        <p:nvSpPr>
          <p:cNvPr id="4" name="Date Placeholder 3"/>
          <p:cNvSpPr>
            <a:spLocks noGrp="1"/>
          </p:cNvSpPr>
          <p:nvPr>
            <p:ph type="dt" sz="half" idx="2"/>
          </p:nvPr>
        </p:nvSpPr>
        <p:spPr>
          <a:xfrm rot="16200000">
            <a:off x="7551351" y="1645920"/>
            <a:ext cx="2438399" cy="365760"/>
          </a:xfrm>
          <a:prstGeom prst="rect">
            <a:avLst/>
          </a:prstGeom>
        </p:spPr>
        <p:txBody>
          <a:bodyPr vert="horz" lIns="91440" tIns="45720" rIns="91440" bIns="45720" rtlCol="0" anchor="ctr"/>
          <a:lstStyle>
            <a:lvl1pPr algn="l">
              <a:defRPr sz="1200">
                <a:solidFill>
                  <a:schemeClr val="bg2"/>
                </a:solidFill>
              </a:defRPr>
            </a:lvl1pPr>
          </a:lstStyle>
          <a:p>
            <a:fld id="{5DCE3B5E-87A1-4FFD-9E77-DE7F922BC303}" type="datetime1">
              <a:rPr lang="en-US" smtClean="0"/>
              <a:t>2/1/2024</a:t>
            </a:fld>
            <a:endParaRPr lang="en-US" dirty="0"/>
          </a:p>
        </p:txBody>
      </p:sp>
    </p:spTree>
  </p:cSld>
  <p:clrMap bg1="lt1" tx1="dk1" bg2="lt2" tx2="dk2" accent1="accent1" accent2="accent2" accent3="accent3" accent4="accent4" accent5="accent5" accent6="accent6" hlink="hlink" folHlink="folHlink"/>
  <p:sldLayoutIdLst>
    <p:sldLayoutId id="2147483949" r:id="rId1"/>
    <p:sldLayoutId id="2147483950" r:id="rId2"/>
    <p:sldLayoutId id="2147483951" r:id="rId3"/>
    <p:sldLayoutId id="2147483952" r:id="rId4"/>
    <p:sldLayoutId id="2147483953" r:id="rId5"/>
    <p:sldLayoutId id="2147483954" r:id="rId6"/>
    <p:sldLayoutId id="2147483955" r:id="rId7"/>
    <p:sldLayoutId id="2147483956" r:id="rId8"/>
    <p:sldLayoutId id="2147483957" r:id="rId9"/>
    <p:sldLayoutId id="2147483958" r:id="rId10"/>
    <p:sldLayoutId id="2147483959" r:id="rId11"/>
  </p:sldLayoutIdLst>
  <p:hf hdr="0" ftr="0" dt="0"/>
  <p:txStyles>
    <p:titleStyle>
      <a:lvl1pPr algn="l" defTabSz="914400" rtl="0" eaLnBrk="1" latinLnBrk="0" hangingPunct="1">
        <a:spcBef>
          <a:spcPct val="0"/>
        </a:spcBef>
        <a:buNone/>
        <a:defRPr sz="4600" kern="1200" cap="none" spc="-100" baseline="0">
          <a:ln>
            <a:noFill/>
          </a:ln>
          <a:solidFill>
            <a:schemeClr val="tx2"/>
          </a:solidFill>
          <a:effectLst/>
          <a:latin typeface="Open Sans" panose="020B0606030504020204" pitchFamily="34" charset="0"/>
          <a:ea typeface="Open Sans" panose="020B0606030504020204" pitchFamily="34" charset="0"/>
          <a:cs typeface="Open Sans" panose="020B0606030504020204" pitchFamily="34" charset="0"/>
        </a:defRPr>
      </a:lvl1pPr>
    </p:titleStyle>
    <p:body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Open Sans" panose="020B0606030504020204" pitchFamily="34" charset="0"/>
          <a:ea typeface="Open Sans" panose="020B0606030504020204" pitchFamily="34" charset="0"/>
          <a:cs typeface="Open Sans" panose="020B0606030504020204" pitchFamily="34" charset="0"/>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hyperlink" Target="https://products3.ssigroup.com/ProviderRegistration/register"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http://www.instamed.com/eraeft" TargetMode="External"/><Relationship Id="rId2" Type="http://schemas.openxmlformats.org/officeDocument/2006/relationships/hyperlink" Target="https://register.instamed.com/eraeft" TargetMode="External"/><Relationship Id="rId1" Type="http://schemas.openxmlformats.org/officeDocument/2006/relationships/slideLayout" Target="../slideLayouts/slideLayout2.xml"/><Relationship Id="rId4" Type="http://schemas.openxmlformats.org/officeDocument/2006/relationships/hyperlink" Target="tel:+1-866-945-7990" TargetMode="External"/></Relationships>
</file>

<file path=ppt/slides/_rels/slide12.xml.rels><?xml version="1.0" encoding="UTF-8" standalone="yes"?>
<Relationships xmlns="http://schemas.openxmlformats.org/package/2006/relationships"><Relationship Id="rId3" Type="http://schemas.openxmlformats.org/officeDocument/2006/relationships/hyperlink" Target="https://www.cms.gov/" TargetMode="External"/><Relationship Id="rId2" Type="http://schemas.openxmlformats.org/officeDocument/2006/relationships/hyperlink" Target="https://www.forwardhealth.wi.gov/WIPortal/" TargetMode="External"/><Relationship Id="rId1" Type="http://schemas.openxmlformats.org/officeDocument/2006/relationships/slideLayout" Target="../slideLayouts/slideLayout2.xml"/><Relationship Id="rId5" Type="http://schemas.openxmlformats.org/officeDocument/2006/relationships/hyperlink" Target="https://www.cms.gov/center/provider-Type/home-Health-Agency-HHA-Center.html" TargetMode="External"/><Relationship Id="rId4" Type="http://schemas.openxmlformats.org/officeDocument/2006/relationships/hyperlink" Target="https://www.forwardhealth.wi.gov/WIPortal/Online%20Handbooks/Display/tabid/152/Default.aspx" TargetMode="External"/></Relationships>
</file>

<file path=ppt/slides/_rels/slide13.xml.rels><?xml version="1.0" encoding="UTF-8" standalone="yes"?>
<Relationships xmlns="http://schemas.openxmlformats.org/package/2006/relationships"><Relationship Id="rId3" Type="http://schemas.openxmlformats.org/officeDocument/2006/relationships/hyperlink" Target="https://www.icarehealthplan.org/Files/Resources/PROVIDER-DOCS/iCare_Provider_Portal_Guide.pdf" TargetMode="External"/><Relationship Id="rId2" Type="http://schemas.openxmlformats.org/officeDocument/2006/relationships/hyperlink" Target="mailto:ProviderRelationsSpecialist@iCareHealthPlan.org" TargetMode="External"/><Relationship Id="rId1" Type="http://schemas.openxmlformats.org/officeDocument/2006/relationships/slideLayout" Target="../slideLayouts/slideLayout2.xml"/><Relationship Id="rId5" Type="http://schemas.openxmlformats.org/officeDocument/2006/relationships/hyperlink" Target="mailto:provideroutreach@icarehealthplan.org" TargetMode="External"/><Relationship Id="rId4" Type="http://schemas.openxmlformats.org/officeDocument/2006/relationships/hyperlink" Target="mailto:ProviderOutreach@iCareHealthPlan.org?subject=Question%20about%20the%20iCare%20Provider%20Portal%20" TargetMode="External"/></Relationships>
</file>

<file path=ppt/slides/_rels/slide14.xml.rels><?xml version="1.0" encoding="UTF-8" standalone="yes"?>
<Relationships xmlns="http://schemas.openxmlformats.org/package/2006/relationships"><Relationship Id="rId2" Type="http://schemas.openxmlformats.org/officeDocument/2006/relationships/hyperlink" Target="mailto:providerservices@icarehealthplan.org"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hyperlink" Target="https://www.icarehealthplan.org/Prior-Authorization.htm"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hyperlink" Target="https://www.dhs.wisconsin.gov/library/f-01008.htm"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tmp"/><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645E87EB-1845-4E1F-B7E6-2A316847120F}"/>
              </a:ext>
            </a:extLst>
          </p:cNvPr>
          <p:cNvSpPr>
            <a:spLocks noGrp="1"/>
          </p:cNvSpPr>
          <p:nvPr>
            <p:ph type="subTitle" idx="1"/>
          </p:nvPr>
        </p:nvSpPr>
        <p:spPr/>
        <p:txBody>
          <a:bodyPr/>
          <a:lstStyle/>
          <a:p>
            <a:r>
              <a:rPr lang="en-US" i="1" dirty="0"/>
              <a:t>iCare</a:t>
            </a:r>
            <a:r>
              <a:rPr lang="en-US" dirty="0"/>
              <a:t> Guide </a:t>
            </a:r>
            <a:r>
              <a:rPr lang="en-US"/>
              <a:t>for Hospice</a:t>
            </a:r>
            <a:br>
              <a:rPr lang="en-US" dirty="0"/>
            </a:br>
            <a:r>
              <a:rPr lang="en-US" dirty="0"/>
              <a:t>CLAIMS PROCESSING OVERVIEW</a:t>
            </a:r>
          </a:p>
        </p:txBody>
      </p:sp>
      <p:sp>
        <p:nvSpPr>
          <p:cNvPr id="4" name="Slide Number Placeholder 3">
            <a:extLst>
              <a:ext uri="{FF2B5EF4-FFF2-40B4-BE49-F238E27FC236}">
                <a16:creationId xmlns:a16="http://schemas.microsoft.com/office/drawing/2014/main" id="{9E674729-5763-405D-914A-074862DCF2C4}"/>
              </a:ext>
            </a:extLst>
          </p:cNvPr>
          <p:cNvSpPr>
            <a:spLocks noGrp="1"/>
          </p:cNvSpPr>
          <p:nvPr>
            <p:ph type="sldNum" sz="quarter" idx="12"/>
          </p:nvPr>
        </p:nvSpPr>
        <p:spPr/>
        <p:txBody>
          <a:bodyPr/>
          <a:lstStyle/>
          <a:p>
            <a:fld id="{786D7D0F-3A27-45D3-AB4A-EEE967871401}" type="slidenum">
              <a:rPr lang="en-US" smtClean="0"/>
              <a:t>1</a:t>
            </a:fld>
            <a:endParaRPr lang="en-US" dirty="0"/>
          </a:p>
        </p:txBody>
      </p:sp>
      <p:pic>
        <p:nvPicPr>
          <p:cNvPr id="5" name="Picture 4">
            <a:extLst>
              <a:ext uri="{FF2B5EF4-FFF2-40B4-BE49-F238E27FC236}">
                <a16:creationId xmlns:a16="http://schemas.microsoft.com/office/drawing/2014/main" id="{63726763-C80C-4550-BD61-E3834367E1C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828800" y="762000"/>
            <a:ext cx="4572000" cy="2057400"/>
          </a:xfrm>
          <a:prstGeom prst="rect">
            <a:avLst/>
          </a:prstGeom>
        </p:spPr>
      </p:pic>
      <p:sp>
        <p:nvSpPr>
          <p:cNvPr id="6" name="Footer Placeholder 5">
            <a:extLst>
              <a:ext uri="{FF2B5EF4-FFF2-40B4-BE49-F238E27FC236}">
                <a16:creationId xmlns:a16="http://schemas.microsoft.com/office/drawing/2014/main" id="{8A1D1BD7-CEF6-46F9-8755-0663EF50A738}"/>
              </a:ext>
            </a:extLst>
          </p:cNvPr>
          <p:cNvSpPr>
            <a:spLocks noGrp="1"/>
          </p:cNvSpPr>
          <p:nvPr>
            <p:ph type="ftr" sz="quarter" idx="11"/>
          </p:nvPr>
        </p:nvSpPr>
        <p:spPr>
          <a:xfrm rot="16200000">
            <a:off x="7586910" y="4093364"/>
            <a:ext cx="2367281" cy="365760"/>
          </a:xfrm>
        </p:spPr>
        <p:txBody>
          <a:bodyPr/>
          <a:lstStyle/>
          <a:p>
            <a:r>
              <a:rPr lang="en-US" dirty="0"/>
              <a:t>Reviewed: January 2024</a:t>
            </a:r>
          </a:p>
        </p:txBody>
      </p:sp>
      <p:sp>
        <p:nvSpPr>
          <p:cNvPr id="7" name="TextBox 6">
            <a:extLst>
              <a:ext uri="{FF2B5EF4-FFF2-40B4-BE49-F238E27FC236}">
                <a16:creationId xmlns:a16="http://schemas.microsoft.com/office/drawing/2014/main" id="{22A78ED8-EAFC-A3EC-8DD7-4E9E9F430E08}"/>
              </a:ext>
            </a:extLst>
          </p:cNvPr>
          <p:cNvSpPr txBox="1"/>
          <p:nvPr/>
        </p:nvSpPr>
        <p:spPr>
          <a:xfrm>
            <a:off x="3801291" y="2723271"/>
            <a:ext cx="4572000" cy="307777"/>
          </a:xfrm>
          <a:prstGeom prst="rect">
            <a:avLst/>
          </a:prstGeom>
          <a:noFill/>
        </p:spPr>
        <p:txBody>
          <a:bodyPr wrap="square">
            <a:spAutoFit/>
          </a:bodyPr>
          <a:lstStyle/>
          <a:p>
            <a:r>
              <a:rPr lang="en-US" sz="1400" dirty="0">
                <a:effectLst/>
                <a:latin typeface="Open Sans" panose="020B0606030504020204" pitchFamily="34" charset="0"/>
                <a:ea typeface="Open Sans" panose="020B0606030504020204" pitchFamily="34" charset="0"/>
                <a:cs typeface="Open Sans" panose="020B0606030504020204" pitchFamily="34" charset="0"/>
              </a:rPr>
              <a:t>a Humana Inc, subsidiary</a:t>
            </a:r>
            <a:endParaRPr lang="en-US" sz="1400" dirty="0">
              <a:latin typeface="Open Sans" panose="020B0606030504020204" pitchFamily="34" charset="0"/>
              <a:ea typeface="Open Sans" panose="020B0606030504020204" pitchFamily="34" charset="0"/>
              <a:cs typeface="Open Sans" panose="020B0606030504020204" pitchFamily="34" charset="0"/>
            </a:endParaRPr>
          </a:p>
        </p:txBody>
      </p:sp>
    </p:spTree>
    <p:extLst>
      <p:ext uri="{BB962C8B-B14F-4D97-AF65-F5344CB8AC3E}">
        <p14:creationId xmlns:p14="http://schemas.microsoft.com/office/powerpoint/2010/main" val="248582741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564C01-C036-88D0-5A2E-8A2D67B6ABC3}"/>
              </a:ext>
            </a:extLst>
          </p:cNvPr>
          <p:cNvSpPr>
            <a:spLocks noGrp="1"/>
          </p:cNvSpPr>
          <p:nvPr>
            <p:ph type="title"/>
          </p:nvPr>
        </p:nvSpPr>
        <p:spPr/>
        <p:txBody>
          <a:bodyPr/>
          <a:lstStyle/>
          <a:p>
            <a:r>
              <a:rPr lang="en-US" b="1" dirty="0"/>
              <a:t>Claims Submission</a:t>
            </a:r>
            <a:endParaRPr lang="en-US" dirty="0"/>
          </a:p>
        </p:txBody>
      </p:sp>
      <p:sp>
        <p:nvSpPr>
          <p:cNvPr id="3" name="Content Placeholder 2">
            <a:extLst>
              <a:ext uri="{FF2B5EF4-FFF2-40B4-BE49-F238E27FC236}">
                <a16:creationId xmlns:a16="http://schemas.microsoft.com/office/drawing/2014/main" id="{ED17DF99-ACBF-A70D-C371-EC63BEE7AF43}"/>
              </a:ext>
            </a:extLst>
          </p:cNvPr>
          <p:cNvSpPr>
            <a:spLocks noGrp="1"/>
          </p:cNvSpPr>
          <p:nvPr>
            <p:ph idx="1"/>
          </p:nvPr>
        </p:nvSpPr>
        <p:spPr/>
        <p:txBody>
          <a:bodyPr>
            <a:normAutofit fontScale="92500" lnSpcReduction="10000"/>
          </a:bodyPr>
          <a:lstStyle/>
          <a:p>
            <a:r>
              <a:rPr lang="en-US" u="sng" dirty="0"/>
              <a:t>Medicare/Medicaid Covered Services</a:t>
            </a:r>
          </a:p>
          <a:p>
            <a:pPr marL="114300" indent="0">
              <a:buNone/>
            </a:pPr>
            <a:r>
              <a:rPr lang="en-US" dirty="0"/>
              <a:t>	Independent Care Health Plan</a:t>
            </a:r>
          </a:p>
          <a:p>
            <a:pPr marL="114300" indent="0">
              <a:buNone/>
            </a:pPr>
            <a:r>
              <a:rPr lang="en-US" dirty="0"/>
              <a:t>	P.O. Box 280</a:t>
            </a:r>
          </a:p>
          <a:p>
            <a:pPr marL="114300" indent="0">
              <a:buNone/>
            </a:pPr>
            <a:r>
              <a:rPr lang="en-US" dirty="0"/>
              <a:t>	Glen Burnie, MD 21060-0280</a:t>
            </a:r>
          </a:p>
          <a:p>
            <a:r>
              <a:rPr lang="en-US" u="sng" dirty="0"/>
              <a:t>Long-Term Care Services</a:t>
            </a:r>
          </a:p>
          <a:p>
            <a:pPr marL="114300" indent="0">
              <a:buNone/>
            </a:pPr>
            <a:r>
              <a:rPr lang="en-US" dirty="0"/>
              <a:t>	Independent Care Health Plan</a:t>
            </a:r>
          </a:p>
          <a:p>
            <a:pPr marL="114300" indent="0">
              <a:buNone/>
            </a:pPr>
            <a:r>
              <a:rPr lang="en-US" dirty="0"/>
              <a:t>	P.O. Box 670</a:t>
            </a:r>
          </a:p>
          <a:p>
            <a:pPr marL="114300" indent="0">
              <a:buNone/>
            </a:pPr>
            <a:r>
              <a:rPr lang="en-US" dirty="0"/>
              <a:t>	Glen Burnie, MD 21060-0670</a:t>
            </a:r>
          </a:p>
          <a:p>
            <a:r>
              <a:rPr lang="en-US" i="1" dirty="0"/>
              <a:t>i</a:t>
            </a:r>
            <a:r>
              <a:rPr lang="en-US" dirty="0"/>
              <a:t>Care is partner with the claims clearinghouse, SSI Claimsnet, to allow electronic claims submission. </a:t>
            </a:r>
          </a:p>
          <a:p>
            <a:r>
              <a:rPr lang="en-US" dirty="0"/>
              <a:t>To register with SSI Claimsnet for electronic claims submission via the Internet, click </a:t>
            </a:r>
            <a:r>
              <a:rPr lang="en-US" u="sng" dirty="0">
                <a:hlinkClick r:id="rId2"/>
              </a:rPr>
              <a:t>here</a:t>
            </a:r>
            <a:r>
              <a:rPr lang="en-US" dirty="0"/>
              <a:t>. Select </a:t>
            </a:r>
            <a:r>
              <a:rPr lang="en-US" i="1" dirty="0"/>
              <a:t>i</a:t>
            </a:r>
            <a:r>
              <a:rPr lang="en-US" dirty="0"/>
              <a:t>Care in the payer drop down box on the registration form to avoid paying any set-up or submission fees for your </a:t>
            </a:r>
            <a:r>
              <a:rPr lang="en-US" i="1" dirty="0"/>
              <a:t>i</a:t>
            </a:r>
            <a:r>
              <a:rPr lang="en-US" dirty="0"/>
              <a:t>Care claims through SSI Claimsnet</a:t>
            </a:r>
          </a:p>
          <a:p>
            <a:endParaRPr lang="en-US" dirty="0"/>
          </a:p>
        </p:txBody>
      </p:sp>
      <p:sp>
        <p:nvSpPr>
          <p:cNvPr id="4" name="Slide Number Placeholder 3">
            <a:extLst>
              <a:ext uri="{FF2B5EF4-FFF2-40B4-BE49-F238E27FC236}">
                <a16:creationId xmlns:a16="http://schemas.microsoft.com/office/drawing/2014/main" id="{A3E4645C-F38D-4530-A7CA-1E99E699E370}"/>
              </a:ext>
            </a:extLst>
          </p:cNvPr>
          <p:cNvSpPr>
            <a:spLocks noGrp="1"/>
          </p:cNvSpPr>
          <p:nvPr>
            <p:ph type="sldNum" sz="quarter" idx="12"/>
          </p:nvPr>
        </p:nvSpPr>
        <p:spPr/>
        <p:txBody>
          <a:bodyPr/>
          <a:lstStyle/>
          <a:p>
            <a:fld id="{786D7D0F-3A27-45D3-AB4A-EEE967871401}" type="slidenum">
              <a:rPr lang="en-US" smtClean="0"/>
              <a:t>10</a:t>
            </a:fld>
            <a:endParaRPr lang="en-US" dirty="0"/>
          </a:p>
        </p:txBody>
      </p:sp>
    </p:spTree>
    <p:extLst>
      <p:ext uri="{BB962C8B-B14F-4D97-AF65-F5344CB8AC3E}">
        <p14:creationId xmlns:p14="http://schemas.microsoft.com/office/powerpoint/2010/main" val="210685509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104D7F-8546-7D1C-2129-729B3B39E0B8}"/>
              </a:ext>
            </a:extLst>
          </p:cNvPr>
          <p:cNvSpPr>
            <a:spLocks noGrp="1"/>
          </p:cNvSpPr>
          <p:nvPr>
            <p:ph type="title"/>
          </p:nvPr>
        </p:nvSpPr>
        <p:spPr/>
        <p:txBody>
          <a:bodyPr/>
          <a:lstStyle/>
          <a:p>
            <a:r>
              <a:rPr lang="en-US" sz="3200" dirty="0"/>
              <a:t>Electronic Funds Transfer (EFT)  and Electronic Remittance Advice (ERA)</a:t>
            </a:r>
          </a:p>
        </p:txBody>
      </p:sp>
      <p:sp>
        <p:nvSpPr>
          <p:cNvPr id="3" name="Content Placeholder 2">
            <a:extLst>
              <a:ext uri="{FF2B5EF4-FFF2-40B4-BE49-F238E27FC236}">
                <a16:creationId xmlns:a16="http://schemas.microsoft.com/office/drawing/2014/main" id="{44025E9C-F4AB-9F6E-F183-691EA2E5A0D7}"/>
              </a:ext>
            </a:extLst>
          </p:cNvPr>
          <p:cNvSpPr>
            <a:spLocks noGrp="1"/>
          </p:cNvSpPr>
          <p:nvPr>
            <p:ph idx="1"/>
          </p:nvPr>
        </p:nvSpPr>
        <p:spPr/>
        <p:txBody>
          <a:bodyPr>
            <a:normAutofit fontScale="77500" lnSpcReduction="20000"/>
          </a:bodyPr>
          <a:lstStyle/>
          <a:p>
            <a:pPr marL="114300" indent="0">
              <a:buNone/>
            </a:pPr>
            <a:r>
              <a:rPr lang="en-US" dirty="0"/>
              <a:t>Electronic Funds Transfer (EFT) </a:t>
            </a:r>
            <a:r>
              <a:rPr lang="en-US" dirty="0" err="1"/>
              <a:t>Enrollment</a:t>
            </a:r>
            <a:r>
              <a:rPr lang="en-US" i="1" dirty="0" err="1">
                <a:effectLst/>
                <a:latin typeface="Times New Roman" panose="02020603050405020304" pitchFamily="18" charset="0"/>
              </a:rPr>
              <a:t>i</a:t>
            </a:r>
            <a:r>
              <a:rPr lang="en-US" dirty="0" err="1">
                <a:effectLst/>
              </a:rPr>
              <a:t>Care</a:t>
            </a:r>
            <a:r>
              <a:rPr lang="en-US" dirty="0">
                <a:effectLst/>
              </a:rPr>
              <a:t> has joined the InstaMed Network to deliver your payments as free electronic remittance advice (ERA) and electronic funds transfer (EFT).</a:t>
            </a:r>
            <a:br>
              <a:rPr lang="en-US" dirty="0">
                <a:effectLst/>
              </a:rPr>
            </a:br>
            <a:br>
              <a:rPr lang="en-US" dirty="0">
                <a:effectLst/>
              </a:rPr>
            </a:br>
            <a:r>
              <a:rPr lang="en-US" u="sng" dirty="0">
                <a:solidFill>
                  <a:srgbClr val="E03200"/>
                </a:solidFill>
                <a:effectLst/>
                <a:hlinkClick r:id="rId2" tooltip="Leaves this website"/>
              </a:rPr>
              <a:t>Sign up now</a:t>
            </a:r>
            <a:r>
              <a:rPr lang="en-US" dirty="0">
                <a:effectLst/>
              </a:rPr>
              <a:t> to receive </a:t>
            </a:r>
            <a:r>
              <a:rPr lang="en-US" i="1" dirty="0">
                <a:effectLst/>
                <a:latin typeface="Times New Roman" panose="02020603050405020304" pitchFamily="18" charset="0"/>
              </a:rPr>
              <a:t>i</a:t>
            </a:r>
            <a:r>
              <a:rPr lang="en-US" dirty="0">
                <a:effectLst/>
              </a:rPr>
              <a:t>Care payments as direct deposits!</a:t>
            </a:r>
            <a:br>
              <a:rPr lang="en-US" dirty="0">
                <a:effectLst/>
              </a:rPr>
            </a:br>
            <a:br>
              <a:rPr lang="en-US" dirty="0">
                <a:effectLst/>
              </a:rPr>
            </a:br>
            <a:r>
              <a:rPr lang="en-US" dirty="0">
                <a:effectLst/>
              </a:rPr>
              <a:t>ERA/EFT is a convenient, paperless and secure way to receive claims payments. Funds are deposited directly into your designated bank account and include the TRN Reassociation Trace Number in accordance with CAQH CORE Phase III Operating Rules for HIPAA standard transactions. Additional benefits include:</a:t>
            </a:r>
          </a:p>
          <a:p>
            <a:r>
              <a:rPr lang="en-US" dirty="0">
                <a:effectLst/>
              </a:rPr>
              <a:t>Accelerated access to funds with direct deposit into your existing bank account</a:t>
            </a:r>
          </a:p>
          <a:p>
            <a:r>
              <a:rPr lang="en-US" dirty="0">
                <a:effectLst/>
              </a:rPr>
              <a:t>Reduced administrative costs by eliminating paper checks and remittances</a:t>
            </a:r>
          </a:p>
          <a:p>
            <a:r>
              <a:rPr lang="en-US" dirty="0">
                <a:effectLst/>
              </a:rPr>
              <a:t>No disruption to your current workflow — ERAs can also be routed to your existing clearinghouse</a:t>
            </a:r>
          </a:p>
          <a:p>
            <a:pPr marL="114300" indent="0">
              <a:buNone/>
            </a:pPr>
            <a:r>
              <a:rPr lang="en-US" dirty="0">
                <a:effectLst/>
              </a:rPr>
              <a:t>You have two simple options to register for free ERA/EFT from InstaMed:</a:t>
            </a:r>
          </a:p>
          <a:p>
            <a:r>
              <a:rPr lang="en-US" dirty="0">
                <a:effectLst/>
              </a:rPr>
              <a:t>Online: visit </a:t>
            </a:r>
            <a:r>
              <a:rPr lang="en-US" u="sng" dirty="0">
                <a:solidFill>
                  <a:srgbClr val="E03200"/>
                </a:solidFill>
                <a:effectLst/>
                <a:hlinkClick r:id="rId3" tooltip="Leaves this website"/>
              </a:rPr>
              <a:t>www.instamed.com/eraeft</a:t>
            </a:r>
            <a:endParaRPr lang="en-US" dirty="0">
              <a:effectLst/>
            </a:endParaRPr>
          </a:p>
          <a:p>
            <a:r>
              <a:rPr lang="en-US" dirty="0">
                <a:effectLst/>
              </a:rPr>
              <a:t>Phone: call us at </a:t>
            </a:r>
            <a:r>
              <a:rPr lang="en-US" u="sng" dirty="0">
                <a:solidFill>
                  <a:srgbClr val="E03200"/>
                </a:solidFill>
                <a:effectLst/>
                <a:hlinkClick r:id="rId4"/>
              </a:rPr>
              <a:t>(866) 945-7990</a:t>
            </a:r>
            <a:r>
              <a:rPr lang="en-US" dirty="0">
                <a:effectLst/>
              </a:rPr>
              <a:t> to speak with a live agent</a:t>
            </a:r>
          </a:p>
          <a:p>
            <a:pPr marL="114300" indent="0">
              <a:buNone/>
            </a:pPr>
            <a:endParaRPr lang="en-US" dirty="0"/>
          </a:p>
        </p:txBody>
      </p:sp>
      <p:sp>
        <p:nvSpPr>
          <p:cNvPr id="4" name="Slide Number Placeholder 3">
            <a:extLst>
              <a:ext uri="{FF2B5EF4-FFF2-40B4-BE49-F238E27FC236}">
                <a16:creationId xmlns:a16="http://schemas.microsoft.com/office/drawing/2014/main" id="{F560B08B-7C8C-52A2-0A64-1CF238CEE865}"/>
              </a:ext>
            </a:extLst>
          </p:cNvPr>
          <p:cNvSpPr>
            <a:spLocks noGrp="1"/>
          </p:cNvSpPr>
          <p:nvPr>
            <p:ph type="sldNum" sz="quarter" idx="12"/>
          </p:nvPr>
        </p:nvSpPr>
        <p:spPr/>
        <p:txBody>
          <a:bodyPr/>
          <a:lstStyle/>
          <a:p>
            <a:fld id="{786D7D0F-3A27-45D3-AB4A-EEE967871401}" type="slidenum">
              <a:rPr lang="en-US" smtClean="0"/>
              <a:t>11</a:t>
            </a:fld>
            <a:endParaRPr lang="en-US" dirty="0"/>
          </a:p>
        </p:txBody>
      </p:sp>
    </p:spTree>
    <p:extLst>
      <p:ext uri="{BB962C8B-B14F-4D97-AF65-F5344CB8AC3E}">
        <p14:creationId xmlns:p14="http://schemas.microsoft.com/office/powerpoint/2010/main" val="107178339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236D0F-A130-4289-83CF-36F6898AE04D}"/>
              </a:ext>
            </a:extLst>
          </p:cNvPr>
          <p:cNvSpPr>
            <a:spLocks noGrp="1"/>
          </p:cNvSpPr>
          <p:nvPr>
            <p:ph type="title"/>
          </p:nvPr>
        </p:nvSpPr>
        <p:spPr/>
        <p:txBody>
          <a:bodyPr/>
          <a:lstStyle/>
          <a:p>
            <a:r>
              <a:rPr lang="en-US" sz="4000" dirty="0"/>
              <a:t>iCare follows CMS and ForwardHealth Claim Guidelines:</a:t>
            </a:r>
          </a:p>
        </p:txBody>
      </p:sp>
      <p:sp>
        <p:nvSpPr>
          <p:cNvPr id="3" name="Content Placeholder 2">
            <a:extLst>
              <a:ext uri="{FF2B5EF4-FFF2-40B4-BE49-F238E27FC236}">
                <a16:creationId xmlns:a16="http://schemas.microsoft.com/office/drawing/2014/main" id="{A6263147-0AE0-4B99-B6A2-C353B7714074}"/>
              </a:ext>
            </a:extLst>
          </p:cNvPr>
          <p:cNvSpPr>
            <a:spLocks noGrp="1"/>
          </p:cNvSpPr>
          <p:nvPr>
            <p:ph idx="1"/>
          </p:nvPr>
        </p:nvSpPr>
        <p:spPr/>
        <p:txBody>
          <a:bodyPr/>
          <a:lstStyle/>
          <a:p>
            <a:pPr marL="109728" indent="0">
              <a:buNone/>
            </a:pPr>
            <a:r>
              <a:rPr lang="en-US" sz="2000" dirty="0"/>
              <a:t>ForwardHealth Website Link:  </a:t>
            </a:r>
            <a:r>
              <a:rPr lang="en-US" sz="2000" dirty="0">
                <a:solidFill>
                  <a:srgbClr val="0070C0"/>
                </a:solidFill>
                <a:hlinkClick r:id="rId2">
                  <a:extLst>
                    <a:ext uri="{A12FA001-AC4F-418D-AE19-62706E023703}">
                      <ahyp:hlinkClr xmlns:ahyp="http://schemas.microsoft.com/office/drawing/2018/hyperlinkcolor" val="tx"/>
                    </a:ext>
                  </a:extLst>
                </a:hlinkClick>
              </a:rPr>
              <a:t>https://www.forwardhealth.wi.gov/WIPortal/</a:t>
            </a:r>
            <a:endParaRPr lang="en-US" sz="2000" dirty="0">
              <a:solidFill>
                <a:srgbClr val="0070C0"/>
              </a:solidFill>
            </a:endParaRPr>
          </a:p>
          <a:p>
            <a:pPr marL="109728" indent="0">
              <a:buNone/>
            </a:pPr>
            <a:r>
              <a:rPr lang="en-US" sz="2000" dirty="0"/>
              <a:t>CMS Website Link: </a:t>
            </a:r>
            <a:r>
              <a:rPr lang="en-US" sz="2000" dirty="0">
                <a:solidFill>
                  <a:srgbClr val="0033CC"/>
                </a:solidFill>
              </a:rPr>
              <a:t> </a:t>
            </a:r>
            <a:r>
              <a:rPr lang="en-US" sz="2000" dirty="0">
                <a:solidFill>
                  <a:srgbClr val="0070C0"/>
                </a:solidFill>
                <a:hlinkClick r:id="rId3">
                  <a:extLst>
                    <a:ext uri="{A12FA001-AC4F-418D-AE19-62706E023703}">
                      <ahyp:hlinkClr xmlns:ahyp="http://schemas.microsoft.com/office/drawing/2018/hyperlinkcolor" val="tx"/>
                    </a:ext>
                  </a:extLst>
                </a:hlinkClick>
              </a:rPr>
              <a:t>https://www.cms.gov</a:t>
            </a:r>
            <a:endParaRPr lang="en-US" sz="2000" dirty="0">
              <a:solidFill>
                <a:srgbClr val="0070C0"/>
              </a:solidFill>
            </a:endParaRPr>
          </a:p>
          <a:p>
            <a:pPr marL="109728" indent="0">
              <a:buNone/>
            </a:pPr>
            <a:r>
              <a:rPr lang="en-US" sz="2000" dirty="0">
                <a:solidFill>
                  <a:srgbClr val="0070C0"/>
                </a:solidFill>
              </a:rPr>
              <a:t>	 </a:t>
            </a:r>
          </a:p>
          <a:p>
            <a:pPr marL="109728" indent="0" fontAlgn="t">
              <a:buNone/>
            </a:pPr>
            <a:r>
              <a:rPr lang="en-US" sz="2000" dirty="0"/>
              <a:t>ForwardHealth/Home Health Handbook: </a:t>
            </a:r>
            <a:r>
              <a:rPr lang="en-US" sz="2000" dirty="0">
                <a:solidFill>
                  <a:srgbClr val="0070C0"/>
                </a:solidFill>
                <a:hlinkClick r:id="rId4">
                  <a:extLst>
                    <a:ext uri="{A12FA001-AC4F-418D-AE19-62706E023703}">
                      <ahyp:hlinkClr xmlns:ahyp="http://schemas.microsoft.com/office/drawing/2018/hyperlinkcolor" val="tx"/>
                    </a:ext>
                  </a:extLst>
                </a:hlinkClick>
              </a:rPr>
              <a:t>https://www.forwardhealth.wi.gov/WIPortal/Online%20Handbooks/Display/tabid/152/Default.aspx</a:t>
            </a:r>
            <a:r>
              <a:rPr lang="en-US" sz="2000" dirty="0">
                <a:solidFill>
                  <a:srgbClr val="0070C0"/>
                </a:solidFill>
              </a:rPr>
              <a:t> </a:t>
            </a:r>
          </a:p>
          <a:p>
            <a:pPr marL="109728" indent="0" fontAlgn="t">
              <a:buNone/>
            </a:pPr>
            <a:endParaRPr lang="en-US" sz="2000" dirty="0"/>
          </a:p>
          <a:p>
            <a:pPr marL="109728" indent="0" fontAlgn="t">
              <a:buNone/>
            </a:pPr>
            <a:r>
              <a:rPr lang="en-US" sz="2000" dirty="0"/>
              <a:t>Centers for Medicare and Medicaid Information: </a:t>
            </a:r>
            <a:r>
              <a:rPr lang="en-US" sz="2000" dirty="0">
                <a:solidFill>
                  <a:srgbClr val="0070C0"/>
                </a:solidFill>
                <a:hlinkClick r:id="rId5">
                  <a:extLst>
                    <a:ext uri="{A12FA001-AC4F-418D-AE19-62706E023703}">
                      <ahyp:hlinkClr xmlns:ahyp="http://schemas.microsoft.com/office/drawing/2018/hyperlinkcolor" val="tx"/>
                    </a:ext>
                  </a:extLst>
                </a:hlinkClick>
              </a:rPr>
              <a:t>https://www.cms.gov/center/provider-Type/home-Health-Agency-HHA-Center.html</a:t>
            </a:r>
            <a:r>
              <a:rPr lang="en-US" sz="2000" dirty="0">
                <a:solidFill>
                  <a:srgbClr val="0070C0"/>
                </a:solidFill>
              </a:rPr>
              <a:t> </a:t>
            </a:r>
          </a:p>
          <a:p>
            <a:endParaRPr lang="en-US" dirty="0"/>
          </a:p>
        </p:txBody>
      </p:sp>
      <p:sp>
        <p:nvSpPr>
          <p:cNvPr id="4" name="Slide Number Placeholder 3">
            <a:extLst>
              <a:ext uri="{FF2B5EF4-FFF2-40B4-BE49-F238E27FC236}">
                <a16:creationId xmlns:a16="http://schemas.microsoft.com/office/drawing/2014/main" id="{BBE3BD28-01EE-4F15-B072-BABACD81EF9E}"/>
              </a:ext>
            </a:extLst>
          </p:cNvPr>
          <p:cNvSpPr>
            <a:spLocks noGrp="1"/>
          </p:cNvSpPr>
          <p:nvPr>
            <p:ph type="sldNum" sz="quarter" idx="12"/>
          </p:nvPr>
        </p:nvSpPr>
        <p:spPr/>
        <p:txBody>
          <a:bodyPr/>
          <a:lstStyle/>
          <a:p>
            <a:fld id="{786D7D0F-3A27-45D3-AB4A-EEE967871401}" type="slidenum">
              <a:rPr lang="en-US" smtClean="0"/>
              <a:t>12</a:t>
            </a:fld>
            <a:endParaRPr lang="en-US" dirty="0"/>
          </a:p>
        </p:txBody>
      </p:sp>
    </p:spTree>
    <p:extLst>
      <p:ext uri="{BB962C8B-B14F-4D97-AF65-F5344CB8AC3E}">
        <p14:creationId xmlns:p14="http://schemas.microsoft.com/office/powerpoint/2010/main" val="237870922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D49A0F-BDAD-458C-A289-363365B133D0}"/>
              </a:ext>
            </a:extLst>
          </p:cNvPr>
          <p:cNvSpPr>
            <a:spLocks noGrp="1"/>
          </p:cNvSpPr>
          <p:nvPr>
            <p:ph type="title"/>
          </p:nvPr>
        </p:nvSpPr>
        <p:spPr/>
        <p:txBody>
          <a:bodyPr/>
          <a:lstStyle/>
          <a:p>
            <a:r>
              <a:rPr lang="en-US" b="1" dirty="0"/>
              <a:t>iCare Provider Portal Access </a:t>
            </a:r>
            <a:endParaRPr lang="en-US" dirty="0"/>
          </a:p>
        </p:txBody>
      </p:sp>
      <p:sp>
        <p:nvSpPr>
          <p:cNvPr id="3" name="Content Placeholder 2">
            <a:extLst>
              <a:ext uri="{FF2B5EF4-FFF2-40B4-BE49-F238E27FC236}">
                <a16:creationId xmlns:a16="http://schemas.microsoft.com/office/drawing/2014/main" id="{5D967E08-656E-4024-A2ED-784CF13BE6C6}"/>
              </a:ext>
            </a:extLst>
          </p:cNvPr>
          <p:cNvSpPr>
            <a:spLocks noGrp="1"/>
          </p:cNvSpPr>
          <p:nvPr>
            <p:ph idx="1"/>
          </p:nvPr>
        </p:nvSpPr>
        <p:spPr/>
        <p:txBody>
          <a:bodyPr>
            <a:normAutofit fontScale="70000" lnSpcReduction="20000"/>
          </a:bodyPr>
          <a:lstStyle/>
          <a:p>
            <a:pPr algn="l">
              <a:spcAft>
                <a:spcPts val="1500"/>
              </a:spcAft>
            </a:pPr>
            <a:r>
              <a:rPr lang="en-US" sz="1800" b="0" i="0" dirty="0">
                <a:solidFill>
                  <a:srgbClr val="333333"/>
                </a:solidFill>
                <a:effectLst/>
                <a:latin typeface="Open Sans" panose="020B0606030504020204" pitchFamily="34" charset="0"/>
              </a:rPr>
              <a:t>Your time is valuable. </a:t>
            </a:r>
            <a:r>
              <a:rPr lang="en-US" sz="1800" b="0" i="1" dirty="0">
                <a:solidFill>
                  <a:srgbClr val="333333"/>
                </a:solidFill>
                <a:effectLst/>
                <a:latin typeface="Times New Roman" panose="02020603050405020304" pitchFamily="18" charset="0"/>
              </a:rPr>
              <a:t>i</a:t>
            </a:r>
            <a:r>
              <a:rPr lang="en-US" sz="1800" b="0" i="0" dirty="0">
                <a:solidFill>
                  <a:srgbClr val="333333"/>
                </a:solidFill>
                <a:effectLst/>
                <a:latin typeface="Open Sans" panose="020B0606030504020204" pitchFamily="34" charset="0"/>
              </a:rPr>
              <a:t>Care's Provider Portal allows you to view prior authorizations, service requests, verify eligibility and view claim information for the </a:t>
            </a:r>
            <a:r>
              <a:rPr lang="en-US" sz="1800" b="0" i="1" dirty="0">
                <a:solidFill>
                  <a:srgbClr val="333333"/>
                </a:solidFill>
                <a:effectLst/>
                <a:latin typeface="Times New Roman" panose="02020603050405020304" pitchFamily="18" charset="0"/>
              </a:rPr>
              <a:t>i</a:t>
            </a:r>
            <a:r>
              <a:rPr lang="en-US" sz="1800" b="0" i="0" dirty="0">
                <a:solidFill>
                  <a:srgbClr val="333333"/>
                </a:solidFill>
                <a:effectLst/>
                <a:latin typeface="Open Sans" panose="020B0606030504020204" pitchFamily="34" charset="0"/>
              </a:rPr>
              <a:t>Care members you serve.</a:t>
            </a:r>
            <a:endParaRPr lang="en-US" b="0" i="0" dirty="0">
              <a:solidFill>
                <a:srgbClr val="333333"/>
              </a:solidFill>
              <a:effectLst/>
              <a:latin typeface="Open Sans" panose="020B0606030504020204" pitchFamily="34" charset="0"/>
            </a:endParaRPr>
          </a:p>
          <a:p>
            <a:pPr algn="l">
              <a:spcAft>
                <a:spcPts val="1500"/>
              </a:spcAft>
            </a:pPr>
            <a:r>
              <a:rPr lang="en-US" sz="1800" b="1" i="0" dirty="0">
                <a:solidFill>
                  <a:srgbClr val="333333"/>
                </a:solidFill>
                <a:effectLst/>
                <a:latin typeface="Open Sans" panose="020B0606030504020204" pitchFamily="34" charset="0"/>
              </a:rPr>
              <a:t>Getting Started</a:t>
            </a:r>
            <a:endParaRPr lang="en-US" b="0" i="0" dirty="0">
              <a:solidFill>
                <a:srgbClr val="333333"/>
              </a:solidFill>
              <a:effectLst/>
              <a:latin typeface="Open Sans" panose="020B0606030504020204" pitchFamily="34" charset="0"/>
            </a:endParaRPr>
          </a:p>
          <a:p>
            <a:pPr algn="l"/>
            <a:r>
              <a:rPr lang="en-US" sz="1800" b="0" i="0" dirty="0">
                <a:solidFill>
                  <a:srgbClr val="333333"/>
                </a:solidFill>
                <a:effectLst/>
                <a:latin typeface="Open Sans" panose="020B0606030504020204" pitchFamily="34" charset="0"/>
              </a:rPr>
              <a:t>Registration can be completed with information already at your disposal using your TIN (Tax ID Number), NPI and most recent check number. Use the Facility/Group name as listed on your Explanation of Payment. </a:t>
            </a:r>
            <a:r>
              <a:rPr lang="en-US" sz="1800" b="0" i="1" dirty="0">
                <a:solidFill>
                  <a:srgbClr val="333333"/>
                </a:solidFill>
                <a:effectLst/>
                <a:latin typeface="Times New Roman" panose="02020603050405020304" pitchFamily="18" charset="0"/>
              </a:rPr>
              <a:t>i</a:t>
            </a:r>
            <a:r>
              <a:rPr lang="en-US" sz="1800" b="0" i="0" dirty="0">
                <a:solidFill>
                  <a:srgbClr val="333333"/>
                </a:solidFill>
                <a:effectLst/>
                <a:latin typeface="Open Sans" panose="020B0606030504020204" pitchFamily="34" charset="0"/>
              </a:rPr>
              <a:t>Care can also generate a one-time PIN, you can request a one-time PIN via the request button below. </a:t>
            </a:r>
            <a:r>
              <a:rPr lang="en-US" sz="1800" b="1" i="0" dirty="0">
                <a:solidFill>
                  <a:srgbClr val="333333"/>
                </a:solidFill>
                <a:effectLst/>
                <a:latin typeface="Open Sans" panose="020B0606030504020204" pitchFamily="34" charset="0"/>
              </a:rPr>
              <a:t>If you have checks with more than 20 claims processed your will need to request a PIN to register.</a:t>
            </a:r>
            <a:endParaRPr lang="en-US" b="0" i="0" dirty="0">
              <a:solidFill>
                <a:srgbClr val="333333"/>
              </a:solidFill>
              <a:effectLst/>
              <a:latin typeface="Open Sans" panose="020B0606030504020204" pitchFamily="34" charset="0"/>
            </a:endParaRPr>
          </a:p>
          <a:p>
            <a:pPr algn="l"/>
            <a:r>
              <a:rPr lang="en-US" sz="1800" b="0" i="0" dirty="0">
                <a:solidFill>
                  <a:srgbClr val="333333"/>
                </a:solidFill>
                <a:effectLst/>
                <a:latin typeface="Open Sans" panose="020B0606030504020204" pitchFamily="34" charset="0"/>
              </a:rPr>
              <a:t>If you do not receive your PIN, please contact </a:t>
            </a:r>
            <a:r>
              <a:rPr lang="en-US" sz="1800" b="0" i="1" dirty="0">
                <a:solidFill>
                  <a:srgbClr val="333333"/>
                </a:solidFill>
                <a:effectLst/>
                <a:latin typeface="Times New Roman" panose="02020603050405020304" pitchFamily="18" charset="0"/>
              </a:rPr>
              <a:t>i</a:t>
            </a:r>
            <a:r>
              <a:rPr lang="en-US" sz="1800" b="0" i="0" dirty="0">
                <a:solidFill>
                  <a:srgbClr val="333333"/>
                </a:solidFill>
                <a:effectLst/>
                <a:latin typeface="Open Sans" panose="020B0606030504020204" pitchFamily="34" charset="0"/>
              </a:rPr>
              <a:t>Care at </a:t>
            </a:r>
            <a:r>
              <a:rPr lang="en-US" sz="1800" b="0" i="0" u="sng" dirty="0">
                <a:solidFill>
                  <a:srgbClr val="E03200"/>
                </a:solidFill>
                <a:effectLst/>
                <a:latin typeface="Open Sans" panose="020B0606030504020204" pitchFamily="34" charset="0"/>
                <a:hlinkClick r:id="rId2"/>
              </a:rPr>
              <a:t>ProviderRelationsSpecialist@</a:t>
            </a:r>
            <a:r>
              <a:rPr lang="en-US" sz="1800" b="0" i="1" u="sng" dirty="0">
                <a:solidFill>
                  <a:srgbClr val="E03200"/>
                </a:solidFill>
                <a:effectLst/>
                <a:latin typeface="Times New Roman" panose="02020603050405020304" pitchFamily="18" charset="0"/>
                <a:hlinkClick r:id="rId2"/>
              </a:rPr>
              <a:t>i</a:t>
            </a:r>
            <a:r>
              <a:rPr lang="en-US" sz="1800" b="0" i="0" u="sng" dirty="0">
                <a:solidFill>
                  <a:srgbClr val="E03200"/>
                </a:solidFill>
                <a:effectLst/>
                <a:latin typeface="Open Sans" panose="020B0606030504020204" pitchFamily="34" charset="0"/>
                <a:hlinkClick r:id="rId2"/>
              </a:rPr>
              <a:t>CareHealthPlan.org</a:t>
            </a:r>
            <a:r>
              <a:rPr lang="en-US" sz="1800" b="0" i="0" dirty="0">
                <a:solidFill>
                  <a:srgbClr val="333333"/>
                </a:solidFill>
                <a:effectLst/>
                <a:latin typeface="Open Sans" panose="020B0606030504020204" pitchFamily="34" charset="0"/>
              </a:rPr>
              <a:t> for additional assistance.</a:t>
            </a:r>
            <a:endParaRPr lang="en-US" b="0" i="0" dirty="0">
              <a:solidFill>
                <a:srgbClr val="333333"/>
              </a:solidFill>
              <a:effectLst/>
              <a:latin typeface="Open Sans" panose="020B0606030504020204" pitchFamily="34" charset="0"/>
            </a:endParaRPr>
          </a:p>
          <a:p>
            <a:pPr algn="l"/>
            <a:r>
              <a:rPr lang="en-US" sz="1800" b="0" i="0" dirty="0">
                <a:solidFill>
                  <a:srgbClr val="333333"/>
                </a:solidFill>
                <a:effectLst/>
                <a:latin typeface="Open Sans" panose="020B0606030504020204" pitchFamily="34" charset="0"/>
              </a:rPr>
              <a:t>If an organization chooses to assign roles for the employees, the Office Manager will need to create a user account for the users within your organization. Office Managers can set up additional users individually and invite them to register or you can create user accounts in bulk via spreadsheet upload.</a:t>
            </a:r>
            <a:endParaRPr lang="en-US" b="0" i="0" dirty="0">
              <a:solidFill>
                <a:srgbClr val="333333"/>
              </a:solidFill>
              <a:effectLst/>
              <a:latin typeface="Open Sans" panose="020B0606030504020204" pitchFamily="34" charset="0"/>
            </a:endParaRPr>
          </a:p>
          <a:p>
            <a:pPr algn="l"/>
            <a:r>
              <a:rPr lang="en-US" sz="1800" b="0" i="0" dirty="0">
                <a:solidFill>
                  <a:srgbClr val="333333"/>
                </a:solidFill>
                <a:effectLst/>
                <a:latin typeface="Open Sans" panose="020B0606030504020204" pitchFamily="34" charset="0"/>
              </a:rPr>
              <a:t>The </a:t>
            </a:r>
            <a:r>
              <a:rPr lang="en-US" sz="1800" b="1" i="1" u="sng" dirty="0">
                <a:solidFill>
                  <a:srgbClr val="E03200"/>
                </a:solidFill>
                <a:effectLst/>
                <a:latin typeface="Times New Roman" panose="02020603050405020304" pitchFamily="18" charset="0"/>
                <a:hlinkClick r:id="rId3" tooltip="Opens a PDF Document"/>
              </a:rPr>
              <a:t>i</a:t>
            </a:r>
            <a:r>
              <a:rPr lang="en-US" sz="1800" b="1" i="0" u="sng" dirty="0">
                <a:solidFill>
                  <a:srgbClr val="E03200"/>
                </a:solidFill>
                <a:effectLst/>
                <a:latin typeface="Open Sans" panose="020B0606030504020204" pitchFamily="34" charset="0"/>
                <a:hlinkClick r:id="rId3" tooltip="Opens a PDF Document"/>
              </a:rPr>
              <a:t>Care Portal User Guide</a:t>
            </a:r>
            <a:r>
              <a:rPr lang="en-US" sz="1800" b="0" i="0" dirty="0">
                <a:solidFill>
                  <a:srgbClr val="333333"/>
                </a:solidFill>
                <a:effectLst/>
                <a:latin typeface="Open Sans" panose="020B0606030504020204" pitchFamily="34" charset="0"/>
              </a:rPr>
              <a:t> provides step by step instructions for registration and outlines functionalities. If you have any questions, please contact </a:t>
            </a:r>
            <a:r>
              <a:rPr lang="en-US" sz="1800" b="0" i="0" u="sng" dirty="0">
                <a:solidFill>
                  <a:srgbClr val="E03200"/>
                </a:solidFill>
                <a:effectLst/>
                <a:latin typeface="Open Sans" panose="020B0606030504020204" pitchFamily="34" charset="0"/>
                <a:hlinkClick r:id="rId4"/>
              </a:rPr>
              <a:t>ProviderOutreach@</a:t>
            </a:r>
            <a:r>
              <a:rPr lang="en-US" sz="1800" b="0" i="1" u="sng" dirty="0">
                <a:solidFill>
                  <a:srgbClr val="E03200"/>
                </a:solidFill>
                <a:effectLst/>
                <a:latin typeface="Times New Roman" panose="02020603050405020304" pitchFamily="18" charset="0"/>
                <a:hlinkClick r:id="rId4"/>
              </a:rPr>
              <a:t>i</a:t>
            </a:r>
            <a:r>
              <a:rPr lang="en-US" sz="1800" b="0" i="0" u="sng" dirty="0">
                <a:solidFill>
                  <a:srgbClr val="E03200"/>
                </a:solidFill>
                <a:effectLst/>
                <a:latin typeface="Open Sans" panose="020B0606030504020204" pitchFamily="34" charset="0"/>
                <a:hlinkClick r:id="rId4"/>
              </a:rPr>
              <a:t>CareHealthPlan.org</a:t>
            </a:r>
            <a:r>
              <a:rPr lang="en-US" sz="1800" b="0" i="0" dirty="0">
                <a:solidFill>
                  <a:srgbClr val="333333"/>
                </a:solidFill>
                <a:effectLst/>
                <a:latin typeface="Open Sans" panose="020B0606030504020204" pitchFamily="34" charset="0"/>
              </a:rPr>
              <a:t> or </a:t>
            </a:r>
            <a:r>
              <a:rPr lang="en-US" sz="1800" b="0" i="0" u="sng" dirty="0">
                <a:solidFill>
                  <a:srgbClr val="E03200"/>
                </a:solidFill>
                <a:effectLst/>
                <a:latin typeface="Open Sans" panose="020B0606030504020204" pitchFamily="34" charset="0"/>
                <a:hlinkClick r:id="rId2"/>
              </a:rPr>
              <a:t>ProviderRelationsSpecialist@</a:t>
            </a:r>
            <a:r>
              <a:rPr lang="en-US" sz="1800" b="0" i="1" u="sng" dirty="0">
                <a:solidFill>
                  <a:srgbClr val="E03200"/>
                </a:solidFill>
                <a:effectLst/>
                <a:latin typeface="Times New Roman" panose="02020603050405020304" pitchFamily="18" charset="0"/>
                <a:hlinkClick r:id="rId2"/>
              </a:rPr>
              <a:t>i</a:t>
            </a:r>
            <a:r>
              <a:rPr lang="en-US" sz="1800" b="0" i="0" u="sng" dirty="0">
                <a:solidFill>
                  <a:srgbClr val="E03200"/>
                </a:solidFill>
                <a:effectLst/>
                <a:latin typeface="Open Sans" panose="020B0606030504020204" pitchFamily="34" charset="0"/>
                <a:hlinkClick r:id="rId2"/>
              </a:rPr>
              <a:t>CareHealthPlan.org</a:t>
            </a:r>
            <a:endParaRPr lang="en-US" b="0" i="0" dirty="0">
              <a:solidFill>
                <a:srgbClr val="333333"/>
              </a:solidFill>
              <a:effectLst/>
              <a:latin typeface="Open Sans" panose="020B0606030504020204" pitchFamily="34" charset="0"/>
            </a:endParaRPr>
          </a:p>
          <a:p>
            <a:pPr algn="l">
              <a:spcAft>
                <a:spcPts val="1500"/>
              </a:spcAft>
            </a:pPr>
            <a:r>
              <a:rPr lang="en-US" sz="1800" b="0" i="0" dirty="0">
                <a:solidFill>
                  <a:srgbClr val="333333"/>
                </a:solidFill>
                <a:effectLst/>
                <a:latin typeface="Open Sans" panose="020B0606030504020204" pitchFamily="34" charset="0"/>
              </a:rPr>
              <a:t>Use care when entering your password in the Provider Portal. If the incorrect password is attempted 3 times, your account will be locked. If you are not able to reset your own password or retrieve your forgotten password, email </a:t>
            </a:r>
            <a:r>
              <a:rPr lang="en-US" sz="1800" b="0" i="0" u="sng" dirty="0">
                <a:solidFill>
                  <a:srgbClr val="E03200"/>
                </a:solidFill>
                <a:effectLst/>
                <a:latin typeface="Open Sans" panose="020B0606030504020204" pitchFamily="34" charset="0"/>
                <a:hlinkClick r:id="rId5"/>
              </a:rPr>
              <a:t>ProviderOutreach@</a:t>
            </a:r>
            <a:r>
              <a:rPr lang="en-US" sz="1800" b="0" i="1" u="sng" dirty="0">
                <a:solidFill>
                  <a:srgbClr val="E03200"/>
                </a:solidFill>
                <a:effectLst/>
                <a:latin typeface="Times New Roman" panose="02020603050405020304" pitchFamily="18" charset="0"/>
                <a:hlinkClick r:id="rId5"/>
              </a:rPr>
              <a:t>i</a:t>
            </a:r>
            <a:r>
              <a:rPr lang="en-US" sz="1800" b="0" i="0" u="sng" dirty="0">
                <a:solidFill>
                  <a:srgbClr val="E03200"/>
                </a:solidFill>
                <a:effectLst/>
                <a:latin typeface="Open Sans" panose="020B0606030504020204" pitchFamily="34" charset="0"/>
                <a:hlinkClick r:id="rId5"/>
              </a:rPr>
              <a:t>CareHealthPlan.org</a:t>
            </a:r>
            <a:r>
              <a:rPr lang="en-US" b="0" i="0" dirty="0">
                <a:solidFill>
                  <a:srgbClr val="000000"/>
                </a:solidFill>
                <a:effectLst/>
                <a:latin typeface="Open Sans" panose="020B0606030504020204" pitchFamily="34" charset="0"/>
              </a:rPr>
              <a:t> or </a:t>
            </a:r>
            <a:r>
              <a:rPr lang="en-US" sz="1800" b="0" i="0" u="sng" dirty="0">
                <a:solidFill>
                  <a:srgbClr val="E03200"/>
                </a:solidFill>
                <a:effectLst/>
                <a:latin typeface="Open Sans" panose="020B0606030504020204" pitchFamily="34" charset="0"/>
                <a:hlinkClick r:id="rId2"/>
              </a:rPr>
              <a:t>ProviderRelationsSpecialist@</a:t>
            </a:r>
            <a:r>
              <a:rPr lang="en-US" sz="1800" b="0" i="1" u="sng" dirty="0">
                <a:solidFill>
                  <a:srgbClr val="E03200"/>
                </a:solidFill>
                <a:effectLst/>
                <a:latin typeface="Times New Roman" panose="02020603050405020304" pitchFamily="18" charset="0"/>
                <a:hlinkClick r:id="rId2"/>
              </a:rPr>
              <a:t>i</a:t>
            </a:r>
            <a:r>
              <a:rPr lang="en-US" sz="1800" b="0" i="0" u="sng" dirty="0">
                <a:solidFill>
                  <a:srgbClr val="E03200"/>
                </a:solidFill>
                <a:effectLst/>
                <a:latin typeface="Open Sans" panose="020B0606030504020204" pitchFamily="34" charset="0"/>
                <a:hlinkClick r:id="rId2"/>
              </a:rPr>
              <a:t>CareHealthPlan.org</a:t>
            </a:r>
            <a:r>
              <a:rPr lang="en-US" sz="1800" b="0" i="0" dirty="0">
                <a:solidFill>
                  <a:srgbClr val="333333"/>
                </a:solidFill>
                <a:effectLst/>
                <a:latin typeface="Open Sans" panose="020B0606030504020204" pitchFamily="34" charset="0"/>
              </a:rPr>
              <a:t>. Include your Username and your password will be reset within 24 </a:t>
            </a:r>
            <a:r>
              <a:rPr lang="en-US" sz="1800" b="0" i="0">
                <a:solidFill>
                  <a:srgbClr val="333333"/>
                </a:solidFill>
                <a:effectLst/>
                <a:latin typeface="Open Sans" panose="020B0606030504020204" pitchFamily="34" charset="0"/>
              </a:rPr>
              <a:t>hours.</a:t>
            </a:r>
            <a:endParaRPr lang="en-US" b="0" i="0" dirty="0">
              <a:solidFill>
                <a:srgbClr val="333333"/>
              </a:solidFill>
              <a:effectLst/>
              <a:latin typeface="Open Sans" panose="020B0606030504020204" pitchFamily="34" charset="0"/>
            </a:endParaRPr>
          </a:p>
        </p:txBody>
      </p:sp>
      <p:sp>
        <p:nvSpPr>
          <p:cNvPr id="4" name="Slide Number Placeholder 3">
            <a:extLst>
              <a:ext uri="{FF2B5EF4-FFF2-40B4-BE49-F238E27FC236}">
                <a16:creationId xmlns:a16="http://schemas.microsoft.com/office/drawing/2014/main" id="{1BABF497-F182-4CAD-8F8A-944C3B2FA0AC}"/>
              </a:ext>
            </a:extLst>
          </p:cNvPr>
          <p:cNvSpPr>
            <a:spLocks noGrp="1"/>
          </p:cNvSpPr>
          <p:nvPr>
            <p:ph type="sldNum" sz="quarter" idx="12"/>
          </p:nvPr>
        </p:nvSpPr>
        <p:spPr/>
        <p:txBody>
          <a:bodyPr/>
          <a:lstStyle/>
          <a:p>
            <a:fld id="{786D7D0F-3A27-45D3-AB4A-EEE967871401}" type="slidenum">
              <a:rPr lang="en-US" smtClean="0"/>
              <a:t>13</a:t>
            </a:fld>
            <a:endParaRPr lang="en-US" dirty="0"/>
          </a:p>
        </p:txBody>
      </p:sp>
    </p:spTree>
    <p:extLst>
      <p:ext uri="{BB962C8B-B14F-4D97-AF65-F5344CB8AC3E}">
        <p14:creationId xmlns:p14="http://schemas.microsoft.com/office/powerpoint/2010/main" val="114001787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3D12F5-0B53-4062-8BD4-11B77E3974A9}"/>
              </a:ext>
            </a:extLst>
          </p:cNvPr>
          <p:cNvSpPr>
            <a:spLocks noGrp="1"/>
          </p:cNvSpPr>
          <p:nvPr>
            <p:ph type="title"/>
          </p:nvPr>
        </p:nvSpPr>
        <p:spPr/>
        <p:txBody>
          <a:bodyPr/>
          <a:lstStyle/>
          <a:p>
            <a:r>
              <a:rPr lang="en-US" sz="2400" b="1" dirty="0"/>
              <a:t>GENERAL CONTACT/INDIVIDUAL DEPARTMENT PHONE AND FAX NUMBERS</a:t>
            </a:r>
            <a:endParaRPr lang="en-US" sz="2400" dirty="0"/>
          </a:p>
        </p:txBody>
      </p:sp>
      <p:sp>
        <p:nvSpPr>
          <p:cNvPr id="3" name="Content Placeholder 2">
            <a:extLst>
              <a:ext uri="{FF2B5EF4-FFF2-40B4-BE49-F238E27FC236}">
                <a16:creationId xmlns:a16="http://schemas.microsoft.com/office/drawing/2014/main" id="{ADCEBC86-3A2E-469C-A501-865E7BAA95AB}"/>
              </a:ext>
            </a:extLst>
          </p:cNvPr>
          <p:cNvSpPr>
            <a:spLocks noGrp="1"/>
          </p:cNvSpPr>
          <p:nvPr>
            <p:ph idx="1"/>
          </p:nvPr>
        </p:nvSpPr>
        <p:spPr/>
        <p:txBody>
          <a:bodyPr>
            <a:normAutofit fontScale="62500" lnSpcReduction="20000"/>
          </a:bodyPr>
          <a:lstStyle/>
          <a:p>
            <a:pPr marL="109728" indent="0">
              <a:buNone/>
            </a:pPr>
            <a:r>
              <a:rPr lang="en-US" b="1" dirty="0"/>
              <a:t>MAIN NUMBER </a:t>
            </a:r>
            <a:endParaRPr lang="en-US" dirty="0"/>
          </a:p>
          <a:p>
            <a:pPr marL="109728" indent="0">
              <a:buNone/>
            </a:pPr>
            <a:r>
              <a:rPr lang="en-US" b="1" dirty="0"/>
              <a:t>414-223-4847 or 800-777-4376 </a:t>
            </a:r>
          </a:p>
          <a:p>
            <a:pPr marL="109728" indent="0">
              <a:buNone/>
            </a:pPr>
            <a:endParaRPr lang="en-US" dirty="0"/>
          </a:p>
          <a:p>
            <a:pPr marL="109728" indent="0">
              <a:buNone/>
            </a:pPr>
            <a:r>
              <a:rPr lang="en-US" b="1" dirty="0"/>
              <a:t>Claims/Appeals/Reconsiderations </a:t>
            </a:r>
          </a:p>
          <a:p>
            <a:pPr marL="109728" indent="0">
              <a:buNone/>
            </a:pPr>
            <a:r>
              <a:rPr lang="en-US" dirty="0"/>
              <a:t>Local: 414-231-1029 </a:t>
            </a:r>
          </a:p>
          <a:p>
            <a:pPr marL="109728" indent="0">
              <a:buNone/>
            </a:pPr>
            <a:r>
              <a:rPr lang="en-US" dirty="0"/>
              <a:t>Fax: 414-231-1094 </a:t>
            </a:r>
          </a:p>
          <a:p>
            <a:pPr marL="109728" indent="0">
              <a:buNone/>
            </a:pPr>
            <a:r>
              <a:rPr lang="en-US" dirty="0"/>
              <a:t>Out of Area: 877-333-6820 </a:t>
            </a:r>
          </a:p>
          <a:p>
            <a:pPr marL="109728" indent="0">
              <a:buNone/>
            </a:pPr>
            <a:r>
              <a:rPr lang="en-US" dirty="0"/>
              <a:t>Email: </a:t>
            </a:r>
            <a:r>
              <a:rPr lang="en-US" dirty="0">
                <a:hlinkClick r:id="rId2"/>
              </a:rPr>
              <a:t>providerservices@icarehealthplan.org</a:t>
            </a:r>
            <a:r>
              <a:rPr lang="en-US" dirty="0"/>
              <a:t> </a:t>
            </a:r>
          </a:p>
          <a:p>
            <a:pPr marL="109728" indent="0">
              <a:buNone/>
            </a:pPr>
            <a:endParaRPr lang="en-US" dirty="0"/>
          </a:p>
          <a:p>
            <a:pPr marL="109728" indent="0">
              <a:buNone/>
            </a:pPr>
            <a:r>
              <a:rPr lang="en-US" b="1" dirty="0"/>
              <a:t>Eligibility and Provider Services </a:t>
            </a:r>
          </a:p>
          <a:p>
            <a:pPr marL="109728" indent="0">
              <a:buNone/>
            </a:pPr>
            <a:r>
              <a:rPr lang="en-US" dirty="0"/>
              <a:t>Local: 414-231-1029 </a:t>
            </a:r>
          </a:p>
          <a:p>
            <a:pPr marL="109728" indent="0">
              <a:buNone/>
            </a:pPr>
            <a:r>
              <a:rPr lang="en-US" dirty="0"/>
              <a:t>Fax: 414-231-1094 </a:t>
            </a:r>
          </a:p>
          <a:p>
            <a:pPr marL="109728" indent="0">
              <a:buNone/>
            </a:pPr>
            <a:r>
              <a:rPr lang="en-US" dirty="0"/>
              <a:t>Out of Area: 877-333-6820 </a:t>
            </a:r>
          </a:p>
          <a:p>
            <a:pPr marL="109728" indent="0">
              <a:buNone/>
            </a:pPr>
            <a:endParaRPr lang="en-US" dirty="0"/>
          </a:p>
          <a:p>
            <a:pPr marL="109728" indent="0">
              <a:buNone/>
            </a:pPr>
            <a:r>
              <a:rPr lang="en-US" b="1" dirty="0"/>
              <a:t>Prior Authorization </a:t>
            </a:r>
          </a:p>
          <a:p>
            <a:pPr marL="0" indent="0">
              <a:buNone/>
            </a:pPr>
            <a:r>
              <a:rPr lang="en-US" dirty="0"/>
              <a:t>  Local: 414-299-5539</a:t>
            </a:r>
          </a:p>
          <a:p>
            <a:pPr marL="0" indent="0">
              <a:buNone/>
            </a:pPr>
            <a:r>
              <a:rPr lang="en-US" dirty="0"/>
              <a:t>  Out of Area: 855-839-1032</a:t>
            </a:r>
          </a:p>
          <a:p>
            <a:pPr marL="109728" indent="0">
              <a:buNone/>
            </a:pPr>
            <a:r>
              <a:rPr lang="en-US" dirty="0"/>
              <a:t>Fax: 414-231-1026 </a:t>
            </a:r>
          </a:p>
          <a:p>
            <a:pPr marL="109728" indent="0">
              <a:buNone/>
            </a:pPr>
            <a:endParaRPr lang="en-US" dirty="0"/>
          </a:p>
          <a:p>
            <a:pPr marL="109728" indent="0">
              <a:buNone/>
            </a:pPr>
            <a:r>
              <a:rPr lang="en-US" b="1" dirty="0"/>
              <a:t>Provider Contracting </a:t>
            </a:r>
          </a:p>
          <a:p>
            <a:pPr marL="109728" indent="0">
              <a:buNone/>
            </a:pPr>
            <a:r>
              <a:rPr lang="en-US" dirty="0"/>
              <a:t>414-225-4741 </a:t>
            </a:r>
          </a:p>
          <a:p>
            <a:pPr marL="109728" indent="0">
              <a:buNone/>
            </a:pPr>
            <a:r>
              <a:rPr lang="en-US" dirty="0"/>
              <a:t>Fax: 414-272-5618 </a:t>
            </a:r>
          </a:p>
          <a:p>
            <a:endParaRPr lang="en-US" dirty="0"/>
          </a:p>
        </p:txBody>
      </p:sp>
      <p:sp>
        <p:nvSpPr>
          <p:cNvPr id="4" name="Slide Number Placeholder 3">
            <a:extLst>
              <a:ext uri="{FF2B5EF4-FFF2-40B4-BE49-F238E27FC236}">
                <a16:creationId xmlns:a16="http://schemas.microsoft.com/office/drawing/2014/main" id="{B41058F5-B6C3-4938-83F5-1CDB4938616F}"/>
              </a:ext>
            </a:extLst>
          </p:cNvPr>
          <p:cNvSpPr>
            <a:spLocks noGrp="1"/>
          </p:cNvSpPr>
          <p:nvPr>
            <p:ph type="sldNum" sz="quarter" idx="12"/>
          </p:nvPr>
        </p:nvSpPr>
        <p:spPr/>
        <p:txBody>
          <a:bodyPr/>
          <a:lstStyle/>
          <a:p>
            <a:fld id="{786D7D0F-3A27-45D3-AB4A-EEE967871401}" type="slidenum">
              <a:rPr lang="en-US" smtClean="0"/>
              <a:t>14</a:t>
            </a:fld>
            <a:endParaRPr lang="en-US" dirty="0"/>
          </a:p>
        </p:txBody>
      </p:sp>
    </p:spTree>
    <p:extLst>
      <p:ext uri="{BB962C8B-B14F-4D97-AF65-F5344CB8AC3E}">
        <p14:creationId xmlns:p14="http://schemas.microsoft.com/office/powerpoint/2010/main" val="334655468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16189B-CA8D-44C6-AF26-4CD10BB8900D}"/>
              </a:ext>
            </a:extLst>
          </p:cNvPr>
          <p:cNvSpPr>
            <a:spLocks noGrp="1"/>
          </p:cNvSpPr>
          <p:nvPr>
            <p:ph type="title"/>
          </p:nvPr>
        </p:nvSpPr>
        <p:spPr/>
        <p:txBody>
          <a:bodyPr/>
          <a:lstStyle/>
          <a:p>
            <a:r>
              <a:rPr lang="en-US" dirty="0"/>
              <a:t>Disclaimer:</a:t>
            </a:r>
          </a:p>
        </p:txBody>
      </p:sp>
      <p:sp>
        <p:nvSpPr>
          <p:cNvPr id="3" name="Content Placeholder 2">
            <a:extLst>
              <a:ext uri="{FF2B5EF4-FFF2-40B4-BE49-F238E27FC236}">
                <a16:creationId xmlns:a16="http://schemas.microsoft.com/office/drawing/2014/main" id="{141C6B64-ABE3-40FF-AD61-F4DFC1DFC98A}"/>
              </a:ext>
            </a:extLst>
          </p:cNvPr>
          <p:cNvSpPr>
            <a:spLocks noGrp="1"/>
          </p:cNvSpPr>
          <p:nvPr>
            <p:ph idx="1"/>
          </p:nvPr>
        </p:nvSpPr>
        <p:spPr/>
        <p:txBody>
          <a:bodyPr/>
          <a:lstStyle/>
          <a:p>
            <a:r>
              <a:rPr lang="en-US" dirty="0"/>
              <a:t>This information is provided as a courtesy from </a:t>
            </a:r>
            <a:r>
              <a:rPr lang="en-US" i="1" dirty="0"/>
              <a:t>i</a:t>
            </a:r>
            <a:r>
              <a:rPr lang="en-US" dirty="0"/>
              <a:t>Care to assist you with claims submission and billing. This does not</a:t>
            </a:r>
            <a:r>
              <a:rPr lang="en-US" i="1" dirty="0"/>
              <a:t> </a:t>
            </a:r>
            <a:r>
              <a:rPr lang="en-US" dirty="0"/>
              <a:t>replace Forward Health and CMS Guidelines. </a:t>
            </a:r>
            <a:r>
              <a:rPr lang="en-US" i="1" dirty="0"/>
              <a:t>i</a:t>
            </a:r>
            <a:r>
              <a:rPr lang="en-US" dirty="0"/>
              <a:t>Care relies upon Forward Health and CMS for payment rules and regulations for claim submission.</a:t>
            </a:r>
          </a:p>
        </p:txBody>
      </p:sp>
      <p:sp>
        <p:nvSpPr>
          <p:cNvPr id="4" name="Slide Number Placeholder 3">
            <a:extLst>
              <a:ext uri="{FF2B5EF4-FFF2-40B4-BE49-F238E27FC236}">
                <a16:creationId xmlns:a16="http://schemas.microsoft.com/office/drawing/2014/main" id="{8F3A8213-DD5B-4AD1-ABF4-85A272BFE00E}"/>
              </a:ext>
            </a:extLst>
          </p:cNvPr>
          <p:cNvSpPr>
            <a:spLocks noGrp="1"/>
          </p:cNvSpPr>
          <p:nvPr>
            <p:ph type="sldNum" sz="quarter" idx="12"/>
          </p:nvPr>
        </p:nvSpPr>
        <p:spPr/>
        <p:txBody>
          <a:bodyPr/>
          <a:lstStyle/>
          <a:p>
            <a:fld id="{786D7D0F-3A27-45D3-AB4A-EEE967871401}" type="slidenum">
              <a:rPr lang="en-US" smtClean="0"/>
              <a:t>2</a:t>
            </a:fld>
            <a:endParaRPr lang="en-US" dirty="0"/>
          </a:p>
        </p:txBody>
      </p:sp>
    </p:spTree>
    <p:extLst>
      <p:ext uri="{BB962C8B-B14F-4D97-AF65-F5344CB8AC3E}">
        <p14:creationId xmlns:p14="http://schemas.microsoft.com/office/powerpoint/2010/main" val="141395373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209671-BDF4-42EF-B26B-A149DF9C9EB0}"/>
              </a:ext>
            </a:extLst>
          </p:cNvPr>
          <p:cNvSpPr>
            <a:spLocks noGrp="1"/>
          </p:cNvSpPr>
          <p:nvPr>
            <p:ph type="title"/>
          </p:nvPr>
        </p:nvSpPr>
        <p:spPr/>
        <p:txBody>
          <a:bodyPr/>
          <a:lstStyle/>
          <a:p>
            <a:r>
              <a:rPr lang="en-US" dirty="0" err="1"/>
              <a:t>Hopsice</a:t>
            </a:r>
            <a:r>
              <a:rPr lang="en-US" dirty="0"/>
              <a:t> Services – Prior Authorization</a:t>
            </a:r>
          </a:p>
        </p:txBody>
      </p:sp>
      <p:sp>
        <p:nvSpPr>
          <p:cNvPr id="3" name="Content Placeholder 2">
            <a:extLst>
              <a:ext uri="{FF2B5EF4-FFF2-40B4-BE49-F238E27FC236}">
                <a16:creationId xmlns:a16="http://schemas.microsoft.com/office/drawing/2014/main" id="{208F8D42-6D5F-4AB8-9BB1-0D1DBAD18A6A}"/>
              </a:ext>
            </a:extLst>
          </p:cNvPr>
          <p:cNvSpPr>
            <a:spLocks noGrp="1"/>
          </p:cNvSpPr>
          <p:nvPr>
            <p:ph idx="1"/>
          </p:nvPr>
        </p:nvSpPr>
        <p:spPr/>
        <p:txBody>
          <a:bodyPr>
            <a:normAutofit/>
          </a:bodyPr>
          <a:lstStyle/>
          <a:p>
            <a:pPr lvl="0"/>
            <a:r>
              <a:rPr lang="en-US" dirty="0"/>
              <a:t>Hospice services must be requested in 60 day increments</a:t>
            </a:r>
          </a:p>
          <a:p>
            <a:pPr lvl="0"/>
            <a:r>
              <a:rPr lang="en-US" dirty="0"/>
              <a:t>Ongoing services must be requested and will continue to require an updated signed physician’s order/plan of care. For ongoing services, all PA requests are required to be submitted within 14 days after the expiration date of the previous authorization. </a:t>
            </a:r>
          </a:p>
          <a:p>
            <a:pPr lvl="0"/>
            <a:r>
              <a:rPr lang="en-US" i="1" dirty="0"/>
              <a:t>i</a:t>
            </a:r>
            <a:r>
              <a:rPr lang="en-US" dirty="0"/>
              <a:t>Care will not retro authorize any services submitted after the 14th day.</a:t>
            </a:r>
          </a:p>
          <a:p>
            <a:pPr marL="114300" indent="0">
              <a:buNone/>
            </a:pPr>
            <a:r>
              <a:rPr lang="en-US" dirty="0"/>
              <a:t>Please see our website for procedure specific list and forms</a:t>
            </a:r>
          </a:p>
          <a:p>
            <a:r>
              <a:rPr lang="en-US" dirty="0">
                <a:solidFill>
                  <a:srgbClr val="0070C0"/>
                </a:solidFill>
              </a:rPr>
              <a:t> </a:t>
            </a:r>
            <a:r>
              <a:rPr lang="en-US" dirty="0">
                <a:solidFill>
                  <a:srgbClr val="0070C0"/>
                </a:solidFill>
                <a:hlinkClick r:id="rId2">
                  <a:extLst>
                    <a:ext uri="{A12FA001-AC4F-418D-AE19-62706E023703}">
                      <ahyp:hlinkClr xmlns:ahyp="http://schemas.microsoft.com/office/drawing/2018/hyperlinkcolor" val="tx"/>
                    </a:ext>
                  </a:extLst>
                </a:hlinkClick>
              </a:rPr>
              <a:t>https://www.icarehealthplan.org/Prior-Authorization.htm</a:t>
            </a:r>
            <a:r>
              <a:rPr lang="en-US" dirty="0">
                <a:solidFill>
                  <a:srgbClr val="0070C0"/>
                </a:solidFill>
              </a:rPr>
              <a:t> </a:t>
            </a:r>
          </a:p>
        </p:txBody>
      </p:sp>
      <p:sp>
        <p:nvSpPr>
          <p:cNvPr id="4" name="Slide Number Placeholder 3">
            <a:extLst>
              <a:ext uri="{FF2B5EF4-FFF2-40B4-BE49-F238E27FC236}">
                <a16:creationId xmlns:a16="http://schemas.microsoft.com/office/drawing/2014/main" id="{A13235A3-D55E-4229-A76C-F4655756BE66}"/>
              </a:ext>
            </a:extLst>
          </p:cNvPr>
          <p:cNvSpPr>
            <a:spLocks noGrp="1"/>
          </p:cNvSpPr>
          <p:nvPr>
            <p:ph type="sldNum" sz="quarter" idx="12"/>
          </p:nvPr>
        </p:nvSpPr>
        <p:spPr/>
        <p:txBody>
          <a:bodyPr/>
          <a:lstStyle/>
          <a:p>
            <a:fld id="{786D7D0F-3A27-45D3-AB4A-EEE967871401}" type="slidenum">
              <a:rPr lang="en-US" smtClean="0"/>
              <a:t>3</a:t>
            </a:fld>
            <a:endParaRPr lang="en-US" dirty="0"/>
          </a:p>
        </p:txBody>
      </p:sp>
    </p:spTree>
    <p:extLst>
      <p:ext uri="{BB962C8B-B14F-4D97-AF65-F5344CB8AC3E}">
        <p14:creationId xmlns:p14="http://schemas.microsoft.com/office/powerpoint/2010/main" val="299275230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811E69-7E5F-4ACC-A8BA-2765DF2B3CA8}"/>
              </a:ext>
            </a:extLst>
          </p:cNvPr>
          <p:cNvSpPr>
            <a:spLocks noGrp="1"/>
          </p:cNvSpPr>
          <p:nvPr>
            <p:ph type="title"/>
          </p:nvPr>
        </p:nvSpPr>
        <p:spPr/>
        <p:txBody>
          <a:bodyPr/>
          <a:lstStyle/>
          <a:p>
            <a:r>
              <a:rPr lang="en-US" dirty="0"/>
              <a:t>Medicaid Services</a:t>
            </a:r>
          </a:p>
        </p:txBody>
      </p:sp>
      <p:sp>
        <p:nvSpPr>
          <p:cNvPr id="3" name="Content Placeholder 2">
            <a:extLst>
              <a:ext uri="{FF2B5EF4-FFF2-40B4-BE49-F238E27FC236}">
                <a16:creationId xmlns:a16="http://schemas.microsoft.com/office/drawing/2014/main" id="{122C23AE-331F-4B2C-837F-F94B1E08419A}"/>
              </a:ext>
            </a:extLst>
          </p:cNvPr>
          <p:cNvSpPr>
            <a:spLocks noGrp="1"/>
          </p:cNvSpPr>
          <p:nvPr>
            <p:ph idx="1"/>
          </p:nvPr>
        </p:nvSpPr>
        <p:spPr/>
        <p:txBody>
          <a:bodyPr/>
          <a:lstStyle/>
          <a:p>
            <a:r>
              <a:rPr lang="en-US" dirty="0"/>
              <a:t>Hospice Services are provided to members based on the following categories of hospice care</a:t>
            </a:r>
          </a:p>
          <a:p>
            <a:pPr lvl="1"/>
            <a:r>
              <a:rPr lang="en-US" dirty="0"/>
              <a:t>Routine Care, with per diem rate for less than 8 hours of care per day</a:t>
            </a:r>
          </a:p>
          <a:p>
            <a:pPr lvl="1"/>
            <a:r>
              <a:rPr lang="en-US" dirty="0"/>
              <a:t>Continuous Care, with an hourly rate for 8 to 24 hours of care per day</a:t>
            </a:r>
          </a:p>
          <a:p>
            <a:pPr lvl="1"/>
            <a:r>
              <a:rPr lang="en-US" dirty="0"/>
              <a:t>Inpatient Respite Care, hospital or Skilled Nursing Facility (SNF) meeting SNF staffing, hourly and  environmental requirements</a:t>
            </a:r>
          </a:p>
          <a:p>
            <a:pPr lvl="1"/>
            <a:r>
              <a:rPr lang="en-US" dirty="0"/>
              <a:t>General Inpatient Care, Hospital or SNF</a:t>
            </a:r>
          </a:p>
          <a:p>
            <a:pPr lvl="1"/>
            <a:r>
              <a:rPr lang="en-US" dirty="0"/>
              <a:t>Other Functions; PT, OT, SLP DME/DMS Drugs for pain relief or symptom control</a:t>
            </a:r>
          </a:p>
          <a:p>
            <a:pPr lvl="1"/>
            <a:r>
              <a:rPr lang="en-US" dirty="0"/>
              <a:t>See ForwardHealth On-Line Handbook for further information</a:t>
            </a:r>
          </a:p>
          <a:p>
            <a:pPr lvl="1"/>
            <a:endParaRPr lang="en-US" dirty="0"/>
          </a:p>
        </p:txBody>
      </p:sp>
      <p:sp>
        <p:nvSpPr>
          <p:cNvPr id="4" name="Slide Number Placeholder 3">
            <a:extLst>
              <a:ext uri="{FF2B5EF4-FFF2-40B4-BE49-F238E27FC236}">
                <a16:creationId xmlns:a16="http://schemas.microsoft.com/office/drawing/2014/main" id="{93933FD1-E95B-4E6E-8DAC-BE224FD7210E}"/>
              </a:ext>
            </a:extLst>
          </p:cNvPr>
          <p:cNvSpPr>
            <a:spLocks noGrp="1"/>
          </p:cNvSpPr>
          <p:nvPr>
            <p:ph type="sldNum" sz="quarter" idx="12"/>
          </p:nvPr>
        </p:nvSpPr>
        <p:spPr/>
        <p:txBody>
          <a:bodyPr/>
          <a:lstStyle/>
          <a:p>
            <a:fld id="{786D7D0F-3A27-45D3-AB4A-EEE967871401}" type="slidenum">
              <a:rPr lang="en-US" smtClean="0"/>
              <a:t>4</a:t>
            </a:fld>
            <a:endParaRPr lang="en-US" dirty="0"/>
          </a:p>
        </p:txBody>
      </p:sp>
    </p:spTree>
    <p:extLst>
      <p:ext uri="{BB962C8B-B14F-4D97-AF65-F5344CB8AC3E}">
        <p14:creationId xmlns:p14="http://schemas.microsoft.com/office/powerpoint/2010/main" val="59978899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DFA9CE-F220-420F-A284-9AEBF12C6BDA}"/>
              </a:ext>
            </a:extLst>
          </p:cNvPr>
          <p:cNvSpPr>
            <a:spLocks noGrp="1"/>
          </p:cNvSpPr>
          <p:nvPr>
            <p:ph type="title"/>
          </p:nvPr>
        </p:nvSpPr>
        <p:spPr/>
        <p:txBody>
          <a:bodyPr/>
          <a:lstStyle/>
          <a:p>
            <a:r>
              <a:rPr lang="en-US" dirty="0"/>
              <a:t>Medicaid Services Cont.</a:t>
            </a:r>
          </a:p>
        </p:txBody>
      </p:sp>
      <p:sp>
        <p:nvSpPr>
          <p:cNvPr id="3" name="Content Placeholder 2">
            <a:extLst>
              <a:ext uri="{FF2B5EF4-FFF2-40B4-BE49-F238E27FC236}">
                <a16:creationId xmlns:a16="http://schemas.microsoft.com/office/drawing/2014/main" id="{816B5CFD-78FD-4CF0-A5A7-5FB8ADDFC05D}"/>
              </a:ext>
            </a:extLst>
          </p:cNvPr>
          <p:cNvSpPr>
            <a:spLocks noGrp="1"/>
          </p:cNvSpPr>
          <p:nvPr>
            <p:ph idx="1"/>
          </p:nvPr>
        </p:nvSpPr>
        <p:spPr/>
        <p:txBody>
          <a:bodyPr/>
          <a:lstStyle/>
          <a:p>
            <a:r>
              <a:rPr lang="en-US" dirty="0"/>
              <a:t>Hospice Services when in SNF</a:t>
            </a:r>
          </a:p>
          <a:p>
            <a:pPr lvl="1"/>
            <a:r>
              <a:rPr lang="en-US" dirty="0"/>
              <a:t>The Hospice reimburses the SNF for Medicaid SSI Members SNF Room and Board</a:t>
            </a:r>
          </a:p>
          <a:p>
            <a:pPr lvl="1"/>
            <a:r>
              <a:rPr lang="en-US" dirty="0"/>
              <a:t>iCare reimburses the SNF for Medicaid Family Care Partnership members SNF Room and Board</a:t>
            </a:r>
          </a:p>
          <a:p>
            <a:pPr lvl="2"/>
            <a:r>
              <a:rPr lang="en-US" dirty="0"/>
              <a:t>Submit claims with Rev Code 169 to be reimbursed 95% of RUG rate</a:t>
            </a:r>
          </a:p>
          <a:p>
            <a:pPr marL="411480" lvl="1" indent="0">
              <a:buNone/>
            </a:pPr>
            <a:endParaRPr lang="en-US" dirty="0"/>
          </a:p>
          <a:p>
            <a:pPr lvl="1"/>
            <a:r>
              <a:rPr lang="en-US" dirty="0"/>
              <a:t>See ForwardHealth On-Line Handbook for further information</a:t>
            </a:r>
          </a:p>
          <a:p>
            <a:pPr lvl="1"/>
            <a:endParaRPr lang="en-US" dirty="0"/>
          </a:p>
        </p:txBody>
      </p:sp>
      <p:sp>
        <p:nvSpPr>
          <p:cNvPr id="4" name="Slide Number Placeholder 3">
            <a:extLst>
              <a:ext uri="{FF2B5EF4-FFF2-40B4-BE49-F238E27FC236}">
                <a16:creationId xmlns:a16="http://schemas.microsoft.com/office/drawing/2014/main" id="{E9A9CDC0-C083-46BF-9FB5-0B69FD1EAC92}"/>
              </a:ext>
            </a:extLst>
          </p:cNvPr>
          <p:cNvSpPr>
            <a:spLocks noGrp="1"/>
          </p:cNvSpPr>
          <p:nvPr>
            <p:ph type="sldNum" sz="quarter" idx="12"/>
          </p:nvPr>
        </p:nvSpPr>
        <p:spPr/>
        <p:txBody>
          <a:bodyPr/>
          <a:lstStyle/>
          <a:p>
            <a:fld id="{786D7D0F-3A27-45D3-AB4A-EEE967871401}" type="slidenum">
              <a:rPr lang="en-US" smtClean="0"/>
              <a:t>5</a:t>
            </a:fld>
            <a:endParaRPr lang="en-US" dirty="0"/>
          </a:p>
        </p:txBody>
      </p:sp>
    </p:spTree>
    <p:extLst>
      <p:ext uri="{BB962C8B-B14F-4D97-AF65-F5344CB8AC3E}">
        <p14:creationId xmlns:p14="http://schemas.microsoft.com/office/powerpoint/2010/main" val="366876039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BEB4B4-EDE6-4771-B5BB-702EF2BE5F72}"/>
              </a:ext>
            </a:extLst>
          </p:cNvPr>
          <p:cNvSpPr>
            <a:spLocks noGrp="1"/>
          </p:cNvSpPr>
          <p:nvPr>
            <p:ph type="title"/>
          </p:nvPr>
        </p:nvSpPr>
        <p:spPr/>
        <p:txBody>
          <a:bodyPr/>
          <a:lstStyle/>
          <a:p>
            <a:r>
              <a:rPr lang="en-US" dirty="0"/>
              <a:t>Medicaid Service Cont.</a:t>
            </a:r>
          </a:p>
        </p:txBody>
      </p:sp>
      <p:sp>
        <p:nvSpPr>
          <p:cNvPr id="3" name="Content Placeholder 2">
            <a:extLst>
              <a:ext uri="{FF2B5EF4-FFF2-40B4-BE49-F238E27FC236}">
                <a16:creationId xmlns:a16="http://schemas.microsoft.com/office/drawing/2014/main" id="{7C6C6764-9E15-4BB6-9F8B-C23E0AFCCAB7}"/>
              </a:ext>
            </a:extLst>
          </p:cNvPr>
          <p:cNvSpPr>
            <a:spLocks noGrp="1"/>
          </p:cNvSpPr>
          <p:nvPr>
            <p:ph idx="1"/>
          </p:nvPr>
        </p:nvSpPr>
        <p:spPr/>
        <p:txBody>
          <a:bodyPr>
            <a:normAutofit lnSpcReduction="10000"/>
          </a:bodyPr>
          <a:lstStyle/>
          <a:p>
            <a:r>
              <a:rPr lang="en-US" dirty="0"/>
              <a:t>iCare is requiring providers to submit the Notification of Hospice Benefit Election Form F-01008 when requesting prior authorization (PA) for hospice services.  If the F-01008 form is not included, the PA will be denied for lack of information.</a:t>
            </a:r>
          </a:p>
          <a:p>
            <a:r>
              <a:rPr lang="en-US" dirty="0"/>
              <a:t>Per ForwardHealth (Update 2015-64), MCOs will require their providers to submit to the MCO Form F-01008 Notification of Hospice Benefit Election.  The MCO will forward the form to DXC at the address indicated on the form.  DXC will put a hospice lock-in segment on file for the member to allow Code T2042 to price for encounters in the same manner as it does fee-for-service.</a:t>
            </a:r>
          </a:p>
          <a:p>
            <a:r>
              <a:rPr lang="en-US" dirty="0"/>
              <a:t> The form can be found on the DHS website: </a:t>
            </a:r>
            <a:r>
              <a:rPr lang="en-US" u="sng" dirty="0">
                <a:solidFill>
                  <a:srgbClr val="0070C0"/>
                </a:solidFill>
                <a:hlinkClick r:id="rId2">
                  <a:extLst>
                    <a:ext uri="{A12FA001-AC4F-418D-AE19-62706E023703}">
                      <ahyp:hlinkClr xmlns:ahyp="http://schemas.microsoft.com/office/drawing/2018/hyperlinkcolor" val="tx"/>
                    </a:ext>
                  </a:extLst>
                </a:hlinkClick>
              </a:rPr>
              <a:t>https://www.dhs.wisconsin.gov/library/f-01008.htm</a:t>
            </a:r>
            <a:endParaRPr lang="en-US" dirty="0">
              <a:solidFill>
                <a:srgbClr val="0070C0"/>
              </a:solidFill>
            </a:endParaRPr>
          </a:p>
          <a:p>
            <a:endParaRPr lang="en-US" dirty="0"/>
          </a:p>
        </p:txBody>
      </p:sp>
      <p:sp>
        <p:nvSpPr>
          <p:cNvPr id="4" name="Slide Number Placeholder 3">
            <a:extLst>
              <a:ext uri="{FF2B5EF4-FFF2-40B4-BE49-F238E27FC236}">
                <a16:creationId xmlns:a16="http://schemas.microsoft.com/office/drawing/2014/main" id="{1121991E-E798-4211-AEAD-1D5646004609}"/>
              </a:ext>
            </a:extLst>
          </p:cNvPr>
          <p:cNvSpPr>
            <a:spLocks noGrp="1"/>
          </p:cNvSpPr>
          <p:nvPr>
            <p:ph type="sldNum" sz="quarter" idx="12"/>
          </p:nvPr>
        </p:nvSpPr>
        <p:spPr/>
        <p:txBody>
          <a:bodyPr/>
          <a:lstStyle/>
          <a:p>
            <a:fld id="{786D7D0F-3A27-45D3-AB4A-EEE967871401}" type="slidenum">
              <a:rPr lang="en-US" smtClean="0"/>
              <a:t>6</a:t>
            </a:fld>
            <a:endParaRPr lang="en-US" dirty="0"/>
          </a:p>
        </p:txBody>
      </p:sp>
    </p:spTree>
    <p:extLst>
      <p:ext uri="{BB962C8B-B14F-4D97-AF65-F5344CB8AC3E}">
        <p14:creationId xmlns:p14="http://schemas.microsoft.com/office/powerpoint/2010/main" val="265423432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686195-BE82-4D96-8664-E7C71C0AD966}"/>
              </a:ext>
            </a:extLst>
          </p:cNvPr>
          <p:cNvSpPr>
            <a:spLocks noGrp="1"/>
          </p:cNvSpPr>
          <p:nvPr>
            <p:ph type="title"/>
          </p:nvPr>
        </p:nvSpPr>
        <p:spPr/>
        <p:txBody>
          <a:bodyPr/>
          <a:lstStyle/>
          <a:p>
            <a:r>
              <a:rPr lang="en-US" dirty="0"/>
              <a:t>Medicare Services</a:t>
            </a:r>
          </a:p>
        </p:txBody>
      </p:sp>
      <p:sp>
        <p:nvSpPr>
          <p:cNvPr id="3" name="Content Placeholder 2">
            <a:extLst>
              <a:ext uri="{FF2B5EF4-FFF2-40B4-BE49-F238E27FC236}">
                <a16:creationId xmlns:a16="http://schemas.microsoft.com/office/drawing/2014/main" id="{206BEDDD-1282-4F89-96CB-2D53C23CF7A9}"/>
              </a:ext>
            </a:extLst>
          </p:cNvPr>
          <p:cNvSpPr>
            <a:spLocks noGrp="1"/>
          </p:cNvSpPr>
          <p:nvPr>
            <p:ph idx="1"/>
          </p:nvPr>
        </p:nvSpPr>
        <p:spPr/>
        <p:txBody>
          <a:bodyPr>
            <a:normAutofit/>
          </a:bodyPr>
          <a:lstStyle/>
          <a:p>
            <a:r>
              <a:rPr lang="en-US" dirty="0"/>
              <a:t>Services covered by the </a:t>
            </a:r>
            <a:r>
              <a:rPr lang="en-US" i="1" dirty="0"/>
              <a:t>i</a:t>
            </a:r>
            <a:r>
              <a:rPr lang="en-US" dirty="0"/>
              <a:t>Care Medicare plan include Hospice Care</a:t>
            </a:r>
          </a:p>
          <a:p>
            <a:r>
              <a:rPr lang="en-US" dirty="0"/>
              <a:t>The first election is for a 90-day period.  An individual may elect to received coverage for two 90-day periods, and an unlimited number of 60-day periods.</a:t>
            </a:r>
          </a:p>
          <a:p>
            <a:r>
              <a:rPr lang="en-US" dirty="0"/>
              <a:t>Hospice Notice of Election statement is required to be filed within 5 calendar days after hospice election to CMS</a:t>
            </a:r>
          </a:p>
          <a:p>
            <a:endParaRPr lang="en-US" dirty="0"/>
          </a:p>
          <a:p>
            <a:endParaRPr lang="en-US" dirty="0"/>
          </a:p>
          <a:p>
            <a:pPr marL="114300" indent="0">
              <a:buNone/>
            </a:pPr>
            <a:endParaRPr lang="en-US" dirty="0"/>
          </a:p>
        </p:txBody>
      </p:sp>
      <p:sp>
        <p:nvSpPr>
          <p:cNvPr id="5" name="Slide Number Placeholder 4">
            <a:extLst>
              <a:ext uri="{FF2B5EF4-FFF2-40B4-BE49-F238E27FC236}">
                <a16:creationId xmlns:a16="http://schemas.microsoft.com/office/drawing/2014/main" id="{BE0B6614-A86B-4B65-B583-22D6EA32C130}"/>
              </a:ext>
            </a:extLst>
          </p:cNvPr>
          <p:cNvSpPr>
            <a:spLocks noGrp="1"/>
          </p:cNvSpPr>
          <p:nvPr>
            <p:ph type="sldNum" sz="quarter" idx="12"/>
          </p:nvPr>
        </p:nvSpPr>
        <p:spPr/>
        <p:txBody>
          <a:bodyPr/>
          <a:lstStyle/>
          <a:p>
            <a:fld id="{786D7D0F-3A27-45D3-AB4A-EEE967871401}" type="slidenum">
              <a:rPr lang="en-US" smtClean="0"/>
              <a:t>7</a:t>
            </a:fld>
            <a:endParaRPr lang="en-US" dirty="0"/>
          </a:p>
        </p:txBody>
      </p:sp>
    </p:spTree>
    <p:extLst>
      <p:ext uri="{BB962C8B-B14F-4D97-AF65-F5344CB8AC3E}">
        <p14:creationId xmlns:p14="http://schemas.microsoft.com/office/powerpoint/2010/main" val="84161831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1BE0EE-EAE4-4FA8-9171-4848C66D75FC}"/>
              </a:ext>
            </a:extLst>
          </p:cNvPr>
          <p:cNvSpPr>
            <a:spLocks noGrp="1"/>
          </p:cNvSpPr>
          <p:nvPr>
            <p:ph type="title"/>
          </p:nvPr>
        </p:nvSpPr>
        <p:spPr/>
        <p:txBody>
          <a:bodyPr/>
          <a:lstStyle/>
          <a:p>
            <a:r>
              <a:rPr lang="en-US" sz="4200" dirty="0"/>
              <a:t>Clean Claim Guidelines – UB04</a:t>
            </a:r>
          </a:p>
        </p:txBody>
      </p:sp>
      <p:pic>
        <p:nvPicPr>
          <p:cNvPr id="14" name="Content Placeholder 13">
            <a:extLst>
              <a:ext uri="{FF2B5EF4-FFF2-40B4-BE49-F238E27FC236}">
                <a16:creationId xmlns:a16="http://schemas.microsoft.com/office/drawing/2014/main" id="{DF3FD434-6D63-4991-91CB-3645C596BB21}"/>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151146" y="1600200"/>
            <a:ext cx="4232108" cy="4800600"/>
          </a:xfrm>
        </p:spPr>
      </p:pic>
      <p:sp>
        <p:nvSpPr>
          <p:cNvPr id="4" name="Slide Number Placeholder 3">
            <a:extLst>
              <a:ext uri="{FF2B5EF4-FFF2-40B4-BE49-F238E27FC236}">
                <a16:creationId xmlns:a16="http://schemas.microsoft.com/office/drawing/2014/main" id="{6547F48C-6987-437B-9589-3061E7B82F83}"/>
              </a:ext>
            </a:extLst>
          </p:cNvPr>
          <p:cNvSpPr>
            <a:spLocks noGrp="1"/>
          </p:cNvSpPr>
          <p:nvPr>
            <p:ph type="sldNum" sz="quarter" idx="12"/>
          </p:nvPr>
        </p:nvSpPr>
        <p:spPr/>
        <p:txBody>
          <a:bodyPr/>
          <a:lstStyle/>
          <a:p>
            <a:fld id="{786D7D0F-3A27-45D3-AB4A-EEE967871401}" type="slidenum">
              <a:rPr lang="en-US" smtClean="0"/>
              <a:t>8</a:t>
            </a:fld>
            <a:endParaRPr lang="en-US" dirty="0"/>
          </a:p>
        </p:txBody>
      </p:sp>
    </p:spTree>
    <p:extLst>
      <p:ext uri="{BB962C8B-B14F-4D97-AF65-F5344CB8AC3E}">
        <p14:creationId xmlns:p14="http://schemas.microsoft.com/office/powerpoint/2010/main" val="22570272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A0CA00-150B-42AA-99C0-0C8921D03D6D}"/>
              </a:ext>
            </a:extLst>
          </p:cNvPr>
          <p:cNvSpPr>
            <a:spLocks noGrp="1"/>
          </p:cNvSpPr>
          <p:nvPr>
            <p:ph type="title"/>
          </p:nvPr>
        </p:nvSpPr>
        <p:spPr/>
        <p:txBody>
          <a:bodyPr/>
          <a:lstStyle/>
          <a:p>
            <a:r>
              <a:rPr lang="en-US" b="1" dirty="0"/>
              <a:t>Claims Filing Limits</a:t>
            </a:r>
            <a:endParaRPr lang="en-US" dirty="0"/>
          </a:p>
        </p:txBody>
      </p:sp>
      <p:sp>
        <p:nvSpPr>
          <p:cNvPr id="3" name="Content Placeholder 2">
            <a:extLst>
              <a:ext uri="{FF2B5EF4-FFF2-40B4-BE49-F238E27FC236}">
                <a16:creationId xmlns:a16="http://schemas.microsoft.com/office/drawing/2014/main" id="{1115E514-D240-4E55-80F2-30186F560A7C}"/>
              </a:ext>
            </a:extLst>
          </p:cNvPr>
          <p:cNvSpPr>
            <a:spLocks noGrp="1"/>
          </p:cNvSpPr>
          <p:nvPr>
            <p:ph idx="1"/>
          </p:nvPr>
        </p:nvSpPr>
        <p:spPr/>
        <p:txBody>
          <a:bodyPr>
            <a:normAutofit/>
          </a:bodyPr>
          <a:lstStyle/>
          <a:p>
            <a:r>
              <a:rPr lang="en-US" dirty="0"/>
              <a:t>Timely filing limits for all providers is 120 days from the date of service, unless otherwise agreed upon and included in the Provider’s service agreement with </a:t>
            </a:r>
            <a:r>
              <a:rPr lang="en-US" i="1" dirty="0"/>
              <a:t>i</a:t>
            </a:r>
            <a:r>
              <a:rPr lang="en-US" dirty="0"/>
              <a:t>Care.</a:t>
            </a:r>
          </a:p>
          <a:p>
            <a:r>
              <a:rPr lang="en-US" dirty="0"/>
              <a:t>Providers are to submit all claims for services rendered where </a:t>
            </a:r>
            <a:r>
              <a:rPr lang="en-US" i="1" dirty="0"/>
              <a:t>i</a:t>
            </a:r>
            <a:r>
              <a:rPr lang="en-US" dirty="0"/>
              <a:t>Care Medicare is primary or </a:t>
            </a:r>
            <a:r>
              <a:rPr lang="en-US" i="1" dirty="0"/>
              <a:t>i</a:t>
            </a:r>
            <a:r>
              <a:rPr lang="en-US" dirty="0"/>
              <a:t>Care Medicaid is primary according to the terms of the contract. Timely filing limits apply to initial claim submissions, resubmissions and corrected claims.</a:t>
            </a:r>
          </a:p>
          <a:p>
            <a:endParaRPr lang="en-US" dirty="0"/>
          </a:p>
        </p:txBody>
      </p:sp>
      <p:sp>
        <p:nvSpPr>
          <p:cNvPr id="4" name="Slide Number Placeholder 3">
            <a:extLst>
              <a:ext uri="{FF2B5EF4-FFF2-40B4-BE49-F238E27FC236}">
                <a16:creationId xmlns:a16="http://schemas.microsoft.com/office/drawing/2014/main" id="{51ADE887-7302-4B9B-9B33-FC18D5382302}"/>
              </a:ext>
            </a:extLst>
          </p:cNvPr>
          <p:cNvSpPr>
            <a:spLocks noGrp="1"/>
          </p:cNvSpPr>
          <p:nvPr>
            <p:ph type="sldNum" sz="quarter" idx="12"/>
          </p:nvPr>
        </p:nvSpPr>
        <p:spPr/>
        <p:txBody>
          <a:bodyPr/>
          <a:lstStyle/>
          <a:p>
            <a:fld id="{786D7D0F-3A27-45D3-AB4A-EEE967871401}" type="slidenum">
              <a:rPr lang="en-US" smtClean="0"/>
              <a:t>9</a:t>
            </a:fld>
            <a:endParaRPr lang="en-US" dirty="0"/>
          </a:p>
        </p:txBody>
      </p:sp>
    </p:spTree>
    <p:extLst>
      <p:ext uri="{BB962C8B-B14F-4D97-AF65-F5344CB8AC3E}">
        <p14:creationId xmlns:p14="http://schemas.microsoft.com/office/powerpoint/2010/main" val="172055095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Theme1">
  <a:themeElements>
    <a:clrScheme name="Adjacency">
      <a:dk1>
        <a:srgbClr val="2F2B20"/>
      </a:dk1>
      <a:lt1>
        <a:srgbClr val="FFFFFF"/>
      </a:lt1>
      <a:dk2>
        <a:srgbClr val="675E47"/>
      </a:dk2>
      <a:lt2>
        <a:srgbClr val="DFDCB7"/>
      </a:lt2>
      <a:accent1>
        <a:srgbClr val="A9A57C"/>
      </a:accent1>
      <a:accent2>
        <a:srgbClr val="9CBEBD"/>
      </a:accent2>
      <a:accent3>
        <a:srgbClr val="D2CB6C"/>
      </a:accent3>
      <a:accent4>
        <a:srgbClr val="95A39D"/>
      </a:accent4>
      <a:accent5>
        <a:srgbClr val="C89F5D"/>
      </a:accent5>
      <a:accent6>
        <a:srgbClr val="B1A089"/>
      </a:accent6>
      <a:hlink>
        <a:srgbClr val="D25814"/>
      </a:hlink>
      <a:folHlink>
        <a:srgbClr val="849A0A"/>
      </a:folHlink>
    </a:clrScheme>
    <a:fontScheme name="Office">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djacency">
      <a:fillStyleLst>
        <a:solidFill>
          <a:schemeClr val="phClr"/>
        </a:solidFill>
        <a:solidFill>
          <a:schemeClr val="phClr">
            <a:tint val="55000"/>
          </a:schemeClr>
        </a:solidFill>
        <a:solidFill>
          <a:schemeClr val="phClr"/>
        </a:soli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outerShdw blurRad="50800" dist="25400" algn="bl" rotWithShape="0">
              <a:srgbClr val="000000">
                <a:alpha val="60000"/>
              </a:srgbClr>
            </a:outerShdw>
          </a:effectLst>
        </a:effectStyle>
        <a:effectStyle>
          <a:effectLst/>
          <a:scene3d>
            <a:camera prst="orthographicFront">
              <a:rot lat="0" lon="0" rev="0"/>
            </a:camera>
            <a:lightRig rig="brightRoom" dir="tl">
              <a:rot lat="0" lon="0" rev="1800000"/>
            </a:lightRig>
          </a:scene3d>
          <a:sp3d contourW="10160" prstMaterial="dkEdge">
            <a:bevelT w="38100" h="50800" prst="angle"/>
            <a:contourClr>
              <a:schemeClr val="phClr">
                <a:shade val="40000"/>
                <a:satMod val="150000"/>
              </a:schemeClr>
            </a:contourClr>
          </a:sp3d>
        </a:effectStyle>
      </a:effectStyleLst>
      <a:bgFillStyleLst>
        <a:solidFill>
          <a:schemeClr val="phClr"/>
        </a:solidFill>
        <a:gradFill rotWithShape="1">
          <a:gsLst>
            <a:gs pos="0">
              <a:schemeClr val="phClr">
                <a:tint val="90000"/>
              </a:schemeClr>
            </a:gs>
            <a:gs pos="75000">
              <a:schemeClr val="phClr">
                <a:shade val="100000"/>
                <a:satMod val="115000"/>
              </a:schemeClr>
            </a:gs>
            <a:gs pos="100000">
              <a:schemeClr val="phClr">
                <a:shade val="70000"/>
                <a:satMod val="130000"/>
              </a:schemeClr>
            </a:gs>
          </a:gsLst>
          <a:path path="circle">
            <a:fillToRect l="20000" t="50000" r="100000" b="50000"/>
          </a:path>
        </a:gradFill>
        <a:blipFill rotWithShape="1">
          <a:blip xmlns:r="http://schemas.openxmlformats.org/officeDocument/2006/relationships" r:embed="rId1">
            <a:duotone>
              <a:schemeClr val="phClr">
                <a:tint val="97000"/>
              </a:schemeClr>
              <a:schemeClr val="phClr">
                <a:shade val="96000"/>
              </a:schemeClr>
            </a:duotone>
          </a:blip>
          <a:tile tx="0" ty="0" sx="32000" sy="32000" flip="none" algn="tl"/>
        </a:blipFill>
      </a:bgFillStyleLst>
    </a:fmtScheme>
  </a:themeElements>
  <a:objectDefaults/>
  <a:extraClrSchemeLst/>
  <a:extLst>
    <a:ext uri="{05A4C25C-085E-4340-85A3-A5531E510DB2}">
      <thm15:themeFamily xmlns:thm15="http://schemas.microsoft.com/office/thememl/2012/main" name="Theme1" id="{FC8E0C6D-4D5E-4DE0-8A5A-FE5FB8133F31}" vid="{6FD0C8BA-9FD7-48F0-9B70-9AEE9E7CC70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Theme1</Template>
  <TotalTime>386</TotalTime>
  <Words>1355</Words>
  <Application>Microsoft Office PowerPoint</Application>
  <PresentationFormat>On-screen Show (4:3)</PresentationFormat>
  <Paragraphs>110</Paragraphs>
  <Slides>14</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14</vt:i4>
      </vt:variant>
    </vt:vector>
  </HeadingPairs>
  <TitlesOfParts>
    <vt:vector size="19" baseType="lpstr">
      <vt:lpstr>Arial</vt:lpstr>
      <vt:lpstr>Calibri</vt:lpstr>
      <vt:lpstr>Open Sans</vt:lpstr>
      <vt:lpstr>Times New Roman</vt:lpstr>
      <vt:lpstr>Theme1</vt:lpstr>
      <vt:lpstr>PowerPoint Presentation</vt:lpstr>
      <vt:lpstr>Disclaimer:</vt:lpstr>
      <vt:lpstr>Hopsice Services – Prior Authorization</vt:lpstr>
      <vt:lpstr>Medicaid Services</vt:lpstr>
      <vt:lpstr>Medicaid Services Cont.</vt:lpstr>
      <vt:lpstr>Medicaid Service Cont.</vt:lpstr>
      <vt:lpstr>Medicare Services</vt:lpstr>
      <vt:lpstr>Clean Claim Guidelines – UB04</vt:lpstr>
      <vt:lpstr>Claims Filing Limits</vt:lpstr>
      <vt:lpstr>Claims Submission</vt:lpstr>
      <vt:lpstr>Electronic Funds Transfer (EFT)  and Electronic Remittance Advice (ERA)</vt:lpstr>
      <vt:lpstr>iCare follows CMS and ForwardHealth Claim Guidelines:</vt:lpstr>
      <vt:lpstr>iCare Provider Portal Access </vt:lpstr>
      <vt:lpstr>GENERAL CONTACT/INDIVIDUAL DEPARTMENT PHONE AND FAX NUMBERS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Crystal Burgess</dc:creator>
  <cp:lastModifiedBy>Michelle Minogue</cp:lastModifiedBy>
  <cp:revision>35</cp:revision>
  <dcterms:created xsi:type="dcterms:W3CDTF">2019-07-23T16:06:26Z</dcterms:created>
  <dcterms:modified xsi:type="dcterms:W3CDTF">2024-02-01T16:10:06Z</dcterms:modified>
</cp:coreProperties>
</file>