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20"/>
  </p:notesMasterIdLst>
  <p:sldIdLst>
    <p:sldId id="256" r:id="rId2"/>
    <p:sldId id="257" r:id="rId3"/>
    <p:sldId id="258" r:id="rId4"/>
    <p:sldId id="259" r:id="rId5"/>
    <p:sldId id="260" r:id="rId6"/>
    <p:sldId id="261" r:id="rId7"/>
    <p:sldId id="262" r:id="rId8"/>
    <p:sldId id="270" r:id="rId9"/>
    <p:sldId id="277" r:id="rId10"/>
    <p:sldId id="267" r:id="rId11"/>
    <p:sldId id="265" r:id="rId12"/>
    <p:sldId id="266" r:id="rId13"/>
    <p:sldId id="264" r:id="rId14"/>
    <p:sldId id="279" r:id="rId15"/>
    <p:sldId id="278" r:id="rId16"/>
    <p:sldId id="269" r:id="rId17"/>
    <p:sldId id="268" r:id="rId18"/>
    <p:sldId id="263" r:id="rId19"/>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1140" y="7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9098D6C7-F04E-461F-BD25-A278E967AA16}" type="datetimeFigureOut">
              <a:rPr lang="en-US" smtClean="0"/>
              <a:t>4/5/2024</a:t>
            </a:fld>
            <a:endParaRPr lang="en-US"/>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575"/>
            <a:ext cx="548640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6725"/>
          </a:xfrm>
          <a:prstGeom prst="rect">
            <a:avLst/>
          </a:prstGeom>
        </p:spPr>
        <p:txBody>
          <a:bodyPr vert="horz" lIns="91440" tIns="45720" rIns="91440" bIns="45720" rtlCol="0" anchor="b"/>
          <a:lstStyle>
            <a:lvl1pPr algn="r">
              <a:defRPr sz="1200"/>
            </a:lvl1pPr>
          </a:lstStyle>
          <a:p>
            <a:fld id="{DADF8CD0-B1F2-4DDB-BBA7-F598749A03B3}" type="slidenum">
              <a:rPr lang="en-US" smtClean="0"/>
              <a:t>‹#›</a:t>
            </a:fld>
            <a:endParaRPr lang="en-US"/>
          </a:p>
        </p:txBody>
      </p:sp>
    </p:spTree>
    <p:extLst>
      <p:ext uri="{BB962C8B-B14F-4D97-AF65-F5344CB8AC3E}">
        <p14:creationId xmlns:p14="http://schemas.microsoft.com/office/powerpoint/2010/main" val="789523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C1BD43AA-2374-4666-98C7-70B96DEA8616}" type="datetime1">
              <a:rPr lang="en-US" smtClean="0"/>
              <a:t>4/5/2024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6EF633C-397B-4ADC-8990-580AD2E4E91A}" type="datetime1">
              <a:rPr lang="en-US" smtClean="0"/>
              <a:t>4/5/2024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D7677F0-AD81-4C19-8270-4FA6D9908612}" type="datetime1">
              <a:rPr lang="en-US" smtClean="0"/>
              <a:t>4/5/2024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D759DEC-2B7E-49EF-922F-2D5E3F2898C1}" type="datetime1">
              <a:rPr lang="en-US" smtClean="0"/>
              <a:t>4/5/2024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52814A3-72A7-4955-B92E-BFB72E639926}" type="datetime1">
              <a:rPr lang="en-US" smtClean="0"/>
              <a:t>4/5/2024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atin typeface="Open Sans" panose="020B0606030504020204" pitchFamily="34" charset="0"/>
                <a:ea typeface="Open Sans" panose="020B0606030504020204" pitchFamily="34" charset="0"/>
                <a:cs typeface="Open Sans" panose="020B0606030504020204" pitchFamily="34" charset="0"/>
              </a:defRPr>
            </a:lvl1pPr>
            <a:lvl2pPr>
              <a:defRPr sz="24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1800">
                <a:latin typeface="Open Sans" panose="020B0606030504020204" pitchFamily="34" charset="0"/>
                <a:ea typeface="Open Sans" panose="020B0606030504020204" pitchFamily="34" charset="0"/>
                <a:cs typeface="Open Sans" panose="020B0606030504020204" pitchFamily="34" charset="0"/>
              </a:defRPr>
            </a:lvl4pPr>
            <a:lvl5pPr>
              <a:defRPr sz="1800">
                <a:latin typeface="Open Sans" panose="020B0606030504020204" pitchFamily="34" charset="0"/>
                <a:ea typeface="Open Sans" panose="020B0606030504020204" pitchFamily="34" charset="0"/>
                <a:cs typeface="Open Sans" panose="020B0606030504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419600" y="1536192"/>
            <a:ext cx="3657600" cy="4590288"/>
          </a:xfrm>
        </p:spPr>
        <p:txBody>
          <a:bodyPr/>
          <a:lstStyle>
            <a:lvl1pPr>
              <a:defRPr sz="2800">
                <a:latin typeface="Open Sans" panose="020B0606030504020204" pitchFamily="34" charset="0"/>
                <a:ea typeface="Open Sans" panose="020B0606030504020204" pitchFamily="34" charset="0"/>
                <a:cs typeface="Open Sans" panose="020B0606030504020204" pitchFamily="34" charset="0"/>
              </a:defRPr>
            </a:lvl1pPr>
            <a:lvl2pPr>
              <a:defRPr sz="24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1800">
                <a:latin typeface="Open Sans" panose="020B0606030504020204" pitchFamily="34" charset="0"/>
                <a:ea typeface="Open Sans" panose="020B0606030504020204" pitchFamily="34" charset="0"/>
                <a:cs typeface="Open Sans" panose="020B0606030504020204" pitchFamily="34" charset="0"/>
              </a:defRPr>
            </a:lvl4pPr>
            <a:lvl5pPr>
              <a:defRPr sz="1800">
                <a:latin typeface="Open Sans" panose="020B0606030504020204" pitchFamily="34" charset="0"/>
                <a:ea typeface="Open Sans" panose="020B0606030504020204" pitchFamily="34" charset="0"/>
                <a:cs typeface="Open Sans" panose="020B0606030504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4824329D-B14C-4B1D-84C6-0E2FC09FBCF4}" type="datetime1">
              <a:rPr lang="en-US" smtClean="0"/>
              <a:t>4/5/2024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1800">
                <a:latin typeface="Open Sans" panose="020B0606030504020204" pitchFamily="34" charset="0"/>
                <a:ea typeface="Open Sans" panose="020B0606030504020204" pitchFamily="34" charset="0"/>
                <a:cs typeface="Open Sans" panose="020B0606030504020204" pitchFamily="34" charset="0"/>
              </a:defRPr>
            </a:lvl3pPr>
            <a:lvl4pPr>
              <a:defRPr sz="1600">
                <a:latin typeface="Open Sans" panose="020B0606030504020204" pitchFamily="34" charset="0"/>
                <a:ea typeface="Open Sans" panose="020B0606030504020204" pitchFamily="34" charset="0"/>
                <a:cs typeface="Open Sans" panose="020B0606030504020204" pitchFamily="34" charset="0"/>
              </a:defRPr>
            </a:lvl4pPr>
            <a:lvl5pPr>
              <a:defRPr sz="1600">
                <a:latin typeface="Open Sans" panose="020B0606030504020204" pitchFamily="34" charset="0"/>
                <a:ea typeface="Open Sans" panose="020B0606030504020204" pitchFamily="34" charset="0"/>
                <a:cs typeface="Open Sans" panose="020B0606030504020204"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1800">
                <a:latin typeface="Open Sans" panose="020B0606030504020204" pitchFamily="34" charset="0"/>
                <a:ea typeface="Open Sans" panose="020B0606030504020204" pitchFamily="34" charset="0"/>
                <a:cs typeface="Open Sans" panose="020B0606030504020204" pitchFamily="34" charset="0"/>
              </a:defRPr>
            </a:lvl3pPr>
            <a:lvl4pPr>
              <a:defRPr sz="1600">
                <a:latin typeface="Open Sans" panose="020B0606030504020204" pitchFamily="34" charset="0"/>
                <a:ea typeface="Open Sans" panose="020B0606030504020204" pitchFamily="34" charset="0"/>
                <a:cs typeface="Open Sans" panose="020B0606030504020204" pitchFamily="34" charset="0"/>
              </a:defRPr>
            </a:lvl4pPr>
            <a:lvl5pPr>
              <a:defRPr sz="1600">
                <a:latin typeface="Open Sans" panose="020B0606030504020204" pitchFamily="34" charset="0"/>
                <a:ea typeface="Open Sans" panose="020B0606030504020204" pitchFamily="34" charset="0"/>
                <a:cs typeface="Open Sans" panose="020B0606030504020204"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97F266DA-BDFC-46C3-9FE1-59008DAA3B40}" type="datetime1">
              <a:rPr lang="en-US" smtClean="0"/>
              <a:t>4/5/2024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13054B99-7257-489E-9E0B-860E17932C98}" type="datetime1">
              <a:rPr lang="en-US" smtClean="0"/>
              <a:t>4/5/2024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E930D9-2D74-4377-AD66-AA3546CA582A}" type="datetime1">
              <a:rPr lang="en-US" smtClean="0"/>
              <a:t>4/5/2024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993DDA2D-996B-4A5E-B601-FDB4348C6E21}" type="datetime1">
              <a:rPr lang="en-US" smtClean="0"/>
              <a:t>4/5/2024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6D7D0F-3A27-45D3-AB4A-EEE967871401}"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Picture Placeholder 2"/>
          <p:cNvSpPr>
            <a:spLocks noGrp="1"/>
          </p:cNvSpPr>
          <p:nvPr>
            <p:ph type="pic" idx="1"/>
          </p:nvPr>
        </p:nvSpPr>
        <p:spPr>
          <a:xfrm>
            <a:off x="0" y="0"/>
            <a:ext cx="8458200" cy="5486400"/>
          </a:xfrm>
        </p:spPr>
        <p:txBody>
          <a:bodyPr/>
          <a:lstStyle>
            <a:lvl1pPr marL="0" indent="0">
              <a:buNone/>
              <a:defRPr sz="32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7"/>
          <p:cNvSpPr>
            <a:spLocks noGrp="1"/>
          </p:cNvSpPr>
          <p:nvPr>
            <p:ph type="dt" sz="half" idx="10"/>
          </p:nvPr>
        </p:nvSpPr>
        <p:spPr/>
        <p:txBody>
          <a:bodyPr/>
          <a:lstStyle/>
          <a:p>
            <a:fld id="{C08DBEF4-AB3E-4416-B915-FD55617A9298}" type="datetime1">
              <a:rPr lang="en-US" smtClean="0"/>
              <a:t>4/5/2024</a:t>
            </a:fld>
            <a:endParaRPr lang="en-US" dirty="0"/>
          </a:p>
        </p:txBody>
      </p:sp>
      <p:sp>
        <p:nvSpPr>
          <p:cNvPr id="9" name="Slide Number Placeholder 8"/>
          <p:cNvSpPr>
            <a:spLocks noGrp="1"/>
          </p:cNvSpPr>
          <p:nvPr>
            <p:ph type="sldNum" sz="quarter" idx="11"/>
          </p:nvPr>
        </p:nvSpPr>
        <p:spPr/>
        <p:txBody>
          <a:bodyPr/>
          <a:lstStyle/>
          <a:p>
            <a:fld id="{786D7D0F-3A27-45D3-AB4A-EEE967871401}"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86D7D0F-3A27-45D3-AB4A-EEE967871401}"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5DCE3B5E-87A1-4FFD-9E77-DE7F922BC303}" type="datetime1">
              <a:rPr lang="en-US" smtClean="0"/>
              <a:t>4/5/2024</a:t>
            </a:fld>
            <a:endParaRPr lang="en-US" dirty="0"/>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Open Sans" panose="020B0606030504020204" pitchFamily="34" charset="0"/>
          <a:ea typeface="Open Sans" panose="020B0606030504020204" pitchFamily="34" charset="0"/>
          <a:cs typeface="Open Sans" panose="020B0606030504020204" pitchFamily="34" charset="0"/>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icarehealthplan.org/iCare/Provider/Provider_Portal.htm" TargetMode="External"/><Relationship Id="rId7" Type="http://schemas.openxmlformats.org/officeDocument/2006/relationships/hyperlink" Target="https://www.icarehealthplan.org/Files/Resources/PROVIDER-DOCS/HowTo_LTCResidentialClaimSubmissionviaiCareProviderPortalwithscreenshot2_6_24.pdf" TargetMode="External"/><Relationship Id="rId2" Type="http://schemas.openxmlformats.org/officeDocument/2006/relationships/hyperlink" Target="https://www.icarehealthplan.org/Files/Resources/PROVIDER-DOCS/Claim_Form_LTC_Professional_Services_2019.pdf" TargetMode="External"/><Relationship Id="rId1" Type="http://schemas.openxmlformats.org/officeDocument/2006/relationships/slideLayout" Target="../slideLayouts/slideLayout2.xml"/><Relationship Id="rId6" Type="http://schemas.openxmlformats.org/officeDocument/2006/relationships/hyperlink" Target="https://www.icarehealthplan.org/Files/Resources/PROVIDER-DOCS/Claim_Form-LTC_Residential_Services_2019.pdf" TargetMode="External"/><Relationship Id="rId5" Type="http://schemas.openxmlformats.org/officeDocument/2006/relationships/hyperlink" Target="https://www.icarehealthplan.org/Files/Resources/PROVIDER-DOCS/LTC_Professional_ElectronicClaimsSubmissionForm_Updated9.22.2023.csv" TargetMode="External"/><Relationship Id="rId4" Type="http://schemas.openxmlformats.org/officeDocument/2006/relationships/hyperlink" Target="https://www.icarehealthplan.org/Files/Resources/PROVIDER-DOCS/LTCProfessionalClaimsubviaSSIClaimsnet"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icarehealthplan.org/providers" TargetMode="Externa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icarehealthplan.org/providers" TargetMode="Externa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products3.ssigroup.com/ProviderRegistration/register"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icarehealthplan.org/Files/Resources/PROVIDER-DOCS/InstamedOrderForm-PayerPayments" TargetMode="External"/><Relationship Id="rId2" Type="http://schemas.openxmlformats.org/officeDocument/2006/relationships/hyperlink" Target="https://register.instamed.com/eraeft" TargetMode="External"/><Relationship Id="rId1" Type="http://schemas.openxmlformats.org/officeDocument/2006/relationships/slideLayout" Target="../slideLayouts/slideLayout2.xml"/><Relationship Id="rId4" Type="http://schemas.openxmlformats.org/officeDocument/2006/relationships/hyperlink" Target="https://www.icarehealthplan.org/Files/Resources/PROVIDER-DOCS/EFTEnrollmentCheckList.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icarehealthplan.org/Files/Resources/PROVIDER-DOCS/iCare_Provider_Portal_Guide.pdf" TargetMode="External"/><Relationship Id="rId2" Type="http://schemas.openxmlformats.org/officeDocument/2006/relationships/hyperlink" Target="mailto:ProviderRelationsSpecialist@iCareHealthPlan.org" TargetMode="External"/><Relationship Id="rId1" Type="http://schemas.openxmlformats.org/officeDocument/2006/relationships/slideLayout" Target="../slideLayouts/slideLayout2.xml"/><Relationship Id="rId5" Type="http://schemas.openxmlformats.org/officeDocument/2006/relationships/hyperlink" Target="mailto:provideroutreach@icarehealthplan.org" TargetMode="External"/><Relationship Id="rId4" Type="http://schemas.openxmlformats.org/officeDocument/2006/relationships/hyperlink" Target="mailto:ProviderOutreach@iCareHealthPlan.org?subject=Question%20about%20the%20iCare%20Provider%20Portal%20"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mailto:%20Department-ProviderServices@icarehealthplan.org"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carehealthplan.org/Education/Resources.htm" TargetMode="External"/><Relationship Id="rId2" Type="http://schemas.openxmlformats.org/officeDocument/2006/relationships/hyperlink" Target="https://www.icarehealthplan.org/Claims/Claims-Processing.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74162-DB01-4059-A83F-D9DAA732532A}"/>
              </a:ext>
            </a:extLst>
          </p:cNvPr>
          <p:cNvSpPr>
            <a:spLocks noGrp="1"/>
          </p:cNvSpPr>
          <p:nvPr>
            <p:ph type="ctrTitle"/>
          </p:nvPr>
        </p:nvSpPr>
        <p:spPr/>
        <p:txBody>
          <a:bodyPr/>
          <a:lstStyle/>
          <a:p>
            <a:r>
              <a:rPr lang="en-US" sz="4000" b="1" i="1" dirty="0">
                <a:solidFill>
                  <a:schemeClr val="accent2"/>
                </a:solidFill>
              </a:rPr>
              <a:t>LTC</a:t>
            </a:r>
            <a:r>
              <a:rPr lang="en-US" sz="4000" b="1" dirty="0">
                <a:solidFill>
                  <a:schemeClr val="accent2"/>
                </a:solidFill>
              </a:rPr>
              <a:t> Guide</a:t>
            </a:r>
          </a:p>
        </p:txBody>
      </p:sp>
      <p:sp>
        <p:nvSpPr>
          <p:cNvPr id="3" name="Subtitle 2">
            <a:extLst>
              <a:ext uri="{FF2B5EF4-FFF2-40B4-BE49-F238E27FC236}">
                <a16:creationId xmlns:a16="http://schemas.microsoft.com/office/drawing/2014/main" id="{645E87EB-1845-4E1F-B7E6-2A316847120F}"/>
              </a:ext>
            </a:extLst>
          </p:cNvPr>
          <p:cNvSpPr>
            <a:spLocks noGrp="1"/>
          </p:cNvSpPr>
          <p:nvPr>
            <p:ph type="subTitle" idx="1"/>
          </p:nvPr>
        </p:nvSpPr>
        <p:spPr/>
        <p:txBody>
          <a:bodyPr/>
          <a:lstStyle/>
          <a:p>
            <a:r>
              <a:rPr lang="en-US" b="1" dirty="0">
                <a:solidFill>
                  <a:schemeClr val="accent2"/>
                </a:solidFill>
              </a:rPr>
              <a:t>Long-Term Care Claims Processing Overview</a:t>
            </a:r>
            <a:endParaRPr lang="en-US" dirty="0"/>
          </a:p>
        </p:txBody>
      </p:sp>
      <p:sp>
        <p:nvSpPr>
          <p:cNvPr id="4" name="Slide Number Placeholder 3">
            <a:extLst>
              <a:ext uri="{FF2B5EF4-FFF2-40B4-BE49-F238E27FC236}">
                <a16:creationId xmlns:a16="http://schemas.microsoft.com/office/drawing/2014/main" id="{9E674729-5763-405D-914A-074862DCF2C4}"/>
              </a:ext>
            </a:extLst>
          </p:cNvPr>
          <p:cNvSpPr>
            <a:spLocks noGrp="1"/>
          </p:cNvSpPr>
          <p:nvPr>
            <p:ph type="sldNum" sz="quarter" idx="12"/>
          </p:nvPr>
        </p:nvSpPr>
        <p:spPr/>
        <p:txBody>
          <a:bodyPr/>
          <a:lstStyle/>
          <a:p>
            <a:fld id="{786D7D0F-3A27-45D3-AB4A-EEE967871401}" type="slidenum">
              <a:rPr lang="en-US" smtClean="0"/>
              <a:t>1</a:t>
            </a:fld>
            <a:endParaRPr lang="en-US" dirty="0"/>
          </a:p>
        </p:txBody>
      </p:sp>
      <p:pic>
        <p:nvPicPr>
          <p:cNvPr id="5" name="Picture 4">
            <a:extLst>
              <a:ext uri="{FF2B5EF4-FFF2-40B4-BE49-F238E27FC236}">
                <a16:creationId xmlns:a16="http://schemas.microsoft.com/office/drawing/2014/main" id="{63726763-C80C-4550-BD61-E3834367E1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2296" y="404192"/>
            <a:ext cx="4572000" cy="2057400"/>
          </a:xfrm>
          <a:prstGeom prst="rect">
            <a:avLst/>
          </a:prstGeom>
        </p:spPr>
      </p:pic>
      <p:sp>
        <p:nvSpPr>
          <p:cNvPr id="6" name="Footer Placeholder 5">
            <a:extLst>
              <a:ext uri="{FF2B5EF4-FFF2-40B4-BE49-F238E27FC236}">
                <a16:creationId xmlns:a16="http://schemas.microsoft.com/office/drawing/2014/main" id="{8A1D1BD7-CEF6-46F9-8755-0663EF50A738}"/>
              </a:ext>
            </a:extLst>
          </p:cNvPr>
          <p:cNvSpPr>
            <a:spLocks noGrp="1"/>
          </p:cNvSpPr>
          <p:nvPr>
            <p:ph type="ftr" sz="quarter" idx="11"/>
          </p:nvPr>
        </p:nvSpPr>
        <p:spPr>
          <a:xfrm rot="16200000">
            <a:off x="7586910" y="4048760"/>
            <a:ext cx="2367281" cy="365760"/>
          </a:xfrm>
        </p:spPr>
        <p:txBody>
          <a:bodyPr/>
          <a:lstStyle/>
          <a:p>
            <a:r>
              <a:rPr lang="en-US" dirty="0"/>
              <a:t>Reviewed: April 2024 </a:t>
            </a:r>
          </a:p>
        </p:txBody>
      </p:sp>
      <p:sp>
        <p:nvSpPr>
          <p:cNvPr id="8" name="TextBox 7">
            <a:extLst>
              <a:ext uri="{FF2B5EF4-FFF2-40B4-BE49-F238E27FC236}">
                <a16:creationId xmlns:a16="http://schemas.microsoft.com/office/drawing/2014/main" id="{B44FB3BA-7465-2DFE-E778-DEF10A4B9DC7}"/>
              </a:ext>
            </a:extLst>
          </p:cNvPr>
          <p:cNvSpPr txBox="1"/>
          <p:nvPr/>
        </p:nvSpPr>
        <p:spPr>
          <a:xfrm>
            <a:off x="3657600" y="2349951"/>
            <a:ext cx="4572000" cy="307777"/>
          </a:xfrm>
          <a:prstGeom prst="rect">
            <a:avLst/>
          </a:prstGeom>
          <a:noFill/>
        </p:spPr>
        <p:txBody>
          <a:bodyPr wrap="square">
            <a:spAutoFit/>
          </a:bodyPr>
          <a:lstStyle/>
          <a:p>
            <a:r>
              <a:rPr lang="en-US" sz="1400" dirty="0">
                <a:effectLst/>
                <a:latin typeface="Open Sans" panose="020B0606030504020204" pitchFamily="34" charset="0"/>
                <a:ea typeface="Open Sans" panose="020B0606030504020204" pitchFamily="34" charset="0"/>
                <a:cs typeface="Open Sans" panose="020B0606030504020204" pitchFamily="34" charset="0"/>
              </a:rPr>
              <a:t>a Humana Inc, subsidiary</a:t>
            </a:r>
            <a:endParaRPr lang="en-US" sz="14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485827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A5D0A-9A90-401C-94A5-805592886A78}"/>
              </a:ext>
            </a:extLst>
          </p:cNvPr>
          <p:cNvSpPr>
            <a:spLocks noGrp="1"/>
          </p:cNvSpPr>
          <p:nvPr>
            <p:ph type="title"/>
          </p:nvPr>
        </p:nvSpPr>
        <p:spPr/>
        <p:txBody>
          <a:bodyPr/>
          <a:lstStyle/>
          <a:p>
            <a:r>
              <a:rPr lang="en-US" b="1" dirty="0"/>
              <a:t>Claim Submission</a:t>
            </a:r>
          </a:p>
        </p:txBody>
      </p:sp>
      <p:sp>
        <p:nvSpPr>
          <p:cNvPr id="3" name="Content Placeholder 2">
            <a:extLst>
              <a:ext uri="{FF2B5EF4-FFF2-40B4-BE49-F238E27FC236}">
                <a16:creationId xmlns:a16="http://schemas.microsoft.com/office/drawing/2014/main" id="{E8F7C40D-1CA9-4766-A03E-163AD20E0D7A}"/>
              </a:ext>
            </a:extLst>
          </p:cNvPr>
          <p:cNvSpPr>
            <a:spLocks noGrp="1"/>
          </p:cNvSpPr>
          <p:nvPr>
            <p:ph idx="1"/>
          </p:nvPr>
        </p:nvSpPr>
        <p:spPr/>
        <p:txBody>
          <a:bodyPr>
            <a:normAutofit fontScale="92500" lnSpcReduction="10000"/>
          </a:bodyPr>
          <a:lstStyle/>
          <a:p>
            <a:pPr marL="342900" marR="0" lvl="0" indent="-342900">
              <a:lnSpc>
                <a:spcPct val="107000"/>
              </a:lnSpc>
              <a:spcBef>
                <a:spcPts val="0"/>
              </a:spcBef>
              <a:spcAft>
                <a:spcPts val="1500"/>
              </a:spcAft>
              <a:buFont typeface="Symbol" panose="05050102010706020507" pitchFamily="18" charset="2"/>
              <a:buChar char=""/>
            </a:pPr>
            <a:r>
              <a:rPr lang="en-US" sz="1900" b="1" kern="100" dirty="0">
                <a:effectLst/>
                <a:latin typeface="Open Sans" panose="020B0606030504020204" pitchFamily="34" charset="0"/>
                <a:ea typeface="Times New Roman" panose="02020603050405020304" pitchFamily="18" charset="0"/>
                <a:cs typeface="Times New Roman" panose="02020603050405020304" pitchFamily="18" charset="0"/>
              </a:rPr>
              <a:t>Professional</a:t>
            </a:r>
            <a:r>
              <a:rPr lang="en-US" sz="1900" kern="100" dirty="0">
                <a:effectLst/>
                <a:latin typeface="Open Sans" panose="020B0606030504020204" pitchFamily="34" charset="0"/>
                <a:ea typeface="Times New Roman" panose="02020603050405020304" pitchFamily="18" charset="0"/>
                <a:cs typeface="Times New Roman" panose="02020603050405020304" pitchFamily="18" charset="0"/>
              </a:rPr>
              <a:t> LTC claims can be submitted via </a:t>
            </a:r>
            <a:r>
              <a:rPr lang="en-US" sz="1900" i="1" kern="100" dirty="0">
                <a:effectLst/>
                <a:latin typeface="Open Sans" panose="020B0606030504020204" pitchFamily="34" charset="0"/>
                <a:ea typeface="Times New Roman" panose="02020603050405020304" pitchFamily="18" charset="0"/>
                <a:cs typeface="Times New Roman" panose="02020603050405020304" pitchFamily="18" charset="0"/>
              </a:rPr>
              <a:t>i</a:t>
            </a:r>
            <a:r>
              <a:rPr lang="en-US" sz="1900" kern="100" dirty="0">
                <a:effectLst/>
                <a:latin typeface="Open Sans" panose="020B0606030504020204" pitchFamily="34" charset="0"/>
                <a:ea typeface="Times New Roman" panose="02020603050405020304" pitchFamily="18" charset="0"/>
                <a:cs typeface="Times New Roman" panose="02020603050405020304" pitchFamily="18" charset="0"/>
              </a:rPr>
              <a:t>Care’s </a:t>
            </a:r>
            <a:r>
              <a:rPr lang="en-US" sz="1900" u="sng" kern="100" dirty="0">
                <a:solidFill>
                  <a:srgbClr val="E03200"/>
                </a:solidFill>
                <a:effectLst/>
                <a:latin typeface="Open Sans" panose="020B0606030504020204" pitchFamily="34" charset="0"/>
                <a:ea typeface="Times New Roman" panose="02020603050405020304" pitchFamily="18" charset="0"/>
                <a:cs typeface="Times New Roman" panose="02020603050405020304" pitchFamily="18" charset="0"/>
                <a:hlinkClick r:id="rId2" tooltip="Opens a PDF Document"/>
              </a:rPr>
              <a:t>professional services claim form</a:t>
            </a:r>
            <a:r>
              <a:rPr lang="en-US" sz="1900" kern="100" dirty="0">
                <a:effectLst/>
                <a:latin typeface="Open Sans" panose="020B0606030504020204" pitchFamily="34" charset="0"/>
                <a:ea typeface="Times New Roman" panose="02020603050405020304" pitchFamily="18" charset="0"/>
                <a:cs typeface="Times New Roman" panose="02020603050405020304" pitchFamily="18" charset="0"/>
              </a:rPr>
              <a:t> by mail or use the </a:t>
            </a:r>
            <a:r>
              <a:rPr lang="en-US" sz="1900" u="sng" kern="100" dirty="0">
                <a:solidFill>
                  <a:srgbClr val="E03200"/>
                </a:solidFill>
                <a:effectLst/>
                <a:latin typeface="Open Sans" panose="020B0606030504020204" pitchFamily="34" charset="0"/>
                <a:ea typeface="Times New Roman" panose="02020603050405020304" pitchFamily="18" charset="0"/>
                <a:cs typeface="Times New Roman" panose="02020603050405020304" pitchFamily="18" charset="0"/>
                <a:hlinkClick r:id="rId3"/>
              </a:rPr>
              <a:t>Provider Portal</a:t>
            </a:r>
            <a:r>
              <a:rPr lang="en-US" sz="1900" kern="100" dirty="0">
                <a:effectLst/>
                <a:latin typeface="Open Sans" panose="020B0606030504020204" pitchFamily="34" charset="0"/>
                <a:ea typeface="Times New Roman" panose="02020603050405020304" pitchFamily="18" charset="0"/>
                <a:cs typeface="Times New Roman" panose="02020603050405020304" pitchFamily="18" charset="0"/>
              </a:rPr>
              <a:t>. </a:t>
            </a:r>
            <a:endParaRPr lang="en-US" sz="19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1500"/>
              </a:spcAft>
              <a:buFont typeface="Symbol" panose="05050102010706020507" pitchFamily="18" charset="2"/>
              <a:buChar char=""/>
            </a:pPr>
            <a:r>
              <a:rPr lang="en-US" sz="1900" kern="100" dirty="0">
                <a:effectLst/>
                <a:latin typeface="Open Sans" panose="020B0606030504020204" pitchFamily="34" charset="0"/>
                <a:ea typeface="Times New Roman" panose="02020603050405020304" pitchFamily="18" charset="0"/>
                <a:cs typeface="Times New Roman" panose="02020603050405020304" pitchFamily="18" charset="0"/>
              </a:rPr>
              <a:t>Electronic Professional LTC claims via SSI Claimsnet.  Please learn how to file the CSV electronically </a:t>
            </a:r>
            <a:r>
              <a:rPr lang="en-US" sz="1900" u="sng" kern="100" dirty="0">
                <a:solidFill>
                  <a:srgbClr val="E03200"/>
                </a:solidFill>
                <a:effectLst/>
                <a:latin typeface="Open Sans" panose="020B0606030504020204" pitchFamily="34" charset="0"/>
                <a:ea typeface="Times New Roman" panose="02020603050405020304" pitchFamily="18" charset="0"/>
                <a:cs typeface="Times New Roman" panose="02020603050405020304" pitchFamily="18" charset="0"/>
                <a:hlinkClick r:id="rId4"/>
              </a:rPr>
              <a:t>here</a:t>
            </a:r>
            <a:r>
              <a:rPr lang="en-US" sz="1900" kern="100" dirty="0">
                <a:effectLst/>
                <a:latin typeface="Open Sans" panose="020B0606030504020204" pitchFamily="34" charset="0"/>
                <a:ea typeface="Times New Roman" panose="02020603050405020304" pitchFamily="18" charset="0"/>
                <a:cs typeface="Times New Roman" panose="02020603050405020304" pitchFamily="18" charset="0"/>
              </a:rPr>
              <a:t> first.   Use the following </a:t>
            </a:r>
            <a:r>
              <a:rPr lang="en-US" sz="1900" u="sng" kern="100" dirty="0">
                <a:solidFill>
                  <a:srgbClr val="E03200"/>
                </a:solidFill>
                <a:effectLst/>
                <a:latin typeface="Open Sans" panose="020B0606030504020204" pitchFamily="34" charset="0"/>
                <a:ea typeface="Times New Roman" panose="02020603050405020304" pitchFamily="18" charset="0"/>
                <a:cs typeface="Times New Roman" panose="02020603050405020304" pitchFamily="18" charset="0"/>
                <a:hlinkClick r:id="rId5" tooltip="Opens a Excel Document"/>
              </a:rPr>
              <a:t>CSV file template</a:t>
            </a:r>
            <a:r>
              <a:rPr lang="en-US" sz="1900" kern="100" dirty="0">
                <a:effectLst/>
                <a:latin typeface="Open Sans" panose="020B0606030504020204" pitchFamily="34" charset="0"/>
                <a:ea typeface="Times New Roman" panose="02020603050405020304" pitchFamily="18" charset="0"/>
                <a:cs typeface="Times New Roman" panose="02020603050405020304" pitchFamily="18" charset="0"/>
              </a:rPr>
              <a:t> to upload electronically.</a:t>
            </a:r>
            <a:endParaRPr lang="en-US" sz="19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1500"/>
              </a:spcAft>
              <a:buFont typeface="Symbol" panose="05050102010706020507" pitchFamily="18" charset="2"/>
              <a:buChar char=""/>
            </a:pPr>
            <a:r>
              <a:rPr lang="en-US" sz="1900" b="1" kern="100" dirty="0">
                <a:effectLst/>
                <a:latin typeface="Open Sans" panose="020B0606030504020204" pitchFamily="34" charset="0"/>
                <a:ea typeface="Times New Roman" panose="02020603050405020304" pitchFamily="18" charset="0"/>
                <a:cs typeface="Times New Roman" panose="02020603050405020304" pitchFamily="18" charset="0"/>
              </a:rPr>
              <a:t>Residential</a:t>
            </a:r>
            <a:r>
              <a:rPr lang="en-US" sz="1900" kern="100" dirty="0">
                <a:effectLst/>
                <a:latin typeface="Open Sans" panose="020B0606030504020204" pitchFamily="34" charset="0"/>
                <a:ea typeface="Times New Roman" panose="02020603050405020304" pitchFamily="18" charset="0"/>
                <a:cs typeface="Times New Roman" panose="02020603050405020304" pitchFamily="18" charset="0"/>
              </a:rPr>
              <a:t> LTC claims can be submitted via </a:t>
            </a:r>
            <a:r>
              <a:rPr lang="en-US" sz="1900" i="1" kern="100" dirty="0">
                <a:effectLst/>
                <a:latin typeface="Open Sans" panose="020B0606030504020204" pitchFamily="34" charset="0"/>
                <a:ea typeface="Times New Roman" panose="02020603050405020304" pitchFamily="18" charset="0"/>
                <a:cs typeface="Times New Roman" panose="02020603050405020304" pitchFamily="18" charset="0"/>
              </a:rPr>
              <a:t>i</a:t>
            </a:r>
            <a:r>
              <a:rPr lang="en-US" sz="1900" kern="100" dirty="0">
                <a:effectLst/>
                <a:latin typeface="Open Sans" panose="020B0606030504020204" pitchFamily="34" charset="0"/>
                <a:ea typeface="Times New Roman" panose="02020603050405020304" pitchFamily="18" charset="0"/>
                <a:cs typeface="Times New Roman" panose="02020603050405020304" pitchFamily="18" charset="0"/>
              </a:rPr>
              <a:t>Care’s </a:t>
            </a:r>
            <a:r>
              <a:rPr lang="en-US" sz="1900" u="sng" kern="100" dirty="0">
                <a:solidFill>
                  <a:srgbClr val="E03200"/>
                </a:solidFill>
                <a:effectLst/>
                <a:latin typeface="Open Sans" panose="020B0606030504020204" pitchFamily="34" charset="0"/>
                <a:ea typeface="Times New Roman" panose="02020603050405020304" pitchFamily="18" charset="0"/>
                <a:cs typeface="Times New Roman" panose="02020603050405020304" pitchFamily="18" charset="0"/>
                <a:hlinkClick r:id="rId6" tooltip="Opens a PDF Document"/>
              </a:rPr>
              <a:t>residential claim form </a:t>
            </a:r>
            <a:r>
              <a:rPr lang="en-US" sz="1900" kern="100" dirty="0">
                <a:effectLst/>
                <a:latin typeface="Open Sans" panose="020B0606030504020204" pitchFamily="34" charset="0"/>
                <a:ea typeface="Times New Roman" panose="02020603050405020304" pitchFamily="18" charset="0"/>
                <a:cs typeface="Times New Roman" panose="02020603050405020304" pitchFamily="18" charset="0"/>
              </a:rPr>
              <a:t>by mail or use the Provider Portal.</a:t>
            </a:r>
            <a:endParaRPr lang="en-US" sz="19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1500"/>
              </a:spcAft>
              <a:buFont typeface="Symbol" panose="05050102010706020507" pitchFamily="18" charset="2"/>
              <a:buChar char=""/>
            </a:pPr>
            <a:r>
              <a:rPr lang="en-US" sz="1900" kern="100" dirty="0">
                <a:effectLst/>
                <a:latin typeface="Open Sans" panose="020B0606030504020204" pitchFamily="34" charset="0"/>
                <a:ea typeface="Times New Roman" panose="02020603050405020304" pitchFamily="18" charset="0"/>
                <a:cs typeface="Times New Roman" panose="02020603050405020304" pitchFamily="18" charset="0"/>
              </a:rPr>
              <a:t>Residential Long Term Care (LTC) claims via </a:t>
            </a:r>
            <a:r>
              <a:rPr lang="en-US" sz="1900" i="1" kern="100" dirty="0">
                <a:effectLst/>
                <a:latin typeface="Open Sans" panose="020B0606030504020204" pitchFamily="34" charset="0"/>
                <a:ea typeface="Times New Roman" panose="02020603050405020304" pitchFamily="18" charset="0"/>
                <a:cs typeface="Times New Roman" panose="02020603050405020304" pitchFamily="18" charset="0"/>
              </a:rPr>
              <a:t>i</a:t>
            </a:r>
            <a:r>
              <a:rPr lang="en-US" sz="1900" kern="100" dirty="0">
                <a:effectLst/>
                <a:latin typeface="Open Sans" panose="020B0606030504020204" pitchFamily="34" charset="0"/>
                <a:ea typeface="Times New Roman" panose="02020603050405020304" pitchFamily="18" charset="0"/>
                <a:cs typeface="Times New Roman" panose="02020603050405020304" pitchFamily="18" charset="0"/>
              </a:rPr>
              <a:t>Care's Provider Portal. Please see our how to guide </a:t>
            </a:r>
            <a:r>
              <a:rPr lang="en-US" sz="1900" u="sng" kern="100" dirty="0">
                <a:solidFill>
                  <a:srgbClr val="E03200"/>
                </a:solidFill>
                <a:effectLst/>
                <a:latin typeface="Open Sans" panose="020B0606030504020204" pitchFamily="34" charset="0"/>
                <a:ea typeface="Times New Roman" panose="02020603050405020304" pitchFamily="18" charset="0"/>
                <a:cs typeface="Times New Roman" panose="02020603050405020304" pitchFamily="18" charset="0"/>
                <a:hlinkClick r:id="rId7" tooltip="Opens a PDF Document"/>
              </a:rPr>
              <a:t>here</a:t>
            </a:r>
            <a:r>
              <a:rPr lang="en-US" sz="1900" kern="100" dirty="0">
                <a:effectLst/>
                <a:latin typeface="Open Sans" panose="020B0606030504020204" pitchFamily="34" charset="0"/>
                <a:ea typeface="Times New Roman" panose="02020603050405020304" pitchFamily="18" charset="0"/>
                <a:cs typeface="Times New Roman" panose="02020603050405020304" pitchFamily="18" charset="0"/>
              </a:rPr>
              <a:t> for submitting LTC claims.</a:t>
            </a:r>
            <a:endParaRPr lang="en-US" sz="1900" b="1" dirty="0"/>
          </a:p>
          <a:p>
            <a:endParaRPr lang="en-US" sz="1800" b="1" dirty="0"/>
          </a:p>
          <a:p>
            <a:r>
              <a:rPr lang="en-US" sz="1800" b="1" dirty="0"/>
              <a:t>NOTE: Any Medicaid claims related to a Family Care Partnership member may not be submitted as a review/reopening request. Providers will need to  submit a corrected claim or a formal appeal.</a:t>
            </a:r>
          </a:p>
          <a:p>
            <a:endParaRPr lang="en-US" dirty="0"/>
          </a:p>
        </p:txBody>
      </p:sp>
      <p:sp>
        <p:nvSpPr>
          <p:cNvPr id="4" name="Slide Number Placeholder 3">
            <a:extLst>
              <a:ext uri="{FF2B5EF4-FFF2-40B4-BE49-F238E27FC236}">
                <a16:creationId xmlns:a16="http://schemas.microsoft.com/office/drawing/2014/main" id="{F8219349-9D43-47D4-B96A-67E84F35FA23}"/>
              </a:ext>
            </a:extLst>
          </p:cNvPr>
          <p:cNvSpPr>
            <a:spLocks noGrp="1"/>
          </p:cNvSpPr>
          <p:nvPr>
            <p:ph type="sldNum" sz="quarter" idx="12"/>
          </p:nvPr>
        </p:nvSpPr>
        <p:spPr/>
        <p:txBody>
          <a:bodyPr/>
          <a:lstStyle/>
          <a:p>
            <a:fld id="{786D7D0F-3A27-45D3-AB4A-EEE967871401}" type="slidenum">
              <a:rPr lang="en-US" smtClean="0"/>
              <a:t>10</a:t>
            </a:fld>
            <a:endParaRPr lang="en-US" dirty="0"/>
          </a:p>
        </p:txBody>
      </p:sp>
    </p:spTree>
    <p:extLst>
      <p:ext uri="{BB962C8B-B14F-4D97-AF65-F5344CB8AC3E}">
        <p14:creationId xmlns:p14="http://schemas.microsoft.com/office/powerpoint/2010/main" val="1204954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124DE-7136-4B7B-BC75-104C25CCDD66}"/>
              </a:ext>
            </a:extLst>
          </p:cNvPr>
          <p:cNvSpPr>
            <a:spLocks noGrp="1"/>
          </p:cNvSpPr>
          <p:nvPr>
            <p:ph type="title"/>
          </p:nvPr>
        </p:nvSpPr>
        <p:spPr/>
        <p:txBody>
          <a:bodyPr/>
          <a:lstStyle/>
          <a:p>
            <a:r>
              <a:rPr lang="en-US" sz="4000" b="1" dirty="0">
                <a:solidFill>
                  <a:schemeClr val="accent2"/>
                </a:solidFill>
              </a:rPr>
              <a:t>LTC Professional Claim Form</a:t>
            </a:r>
            <a:br>
              <a:rPr lang="en-US" dirty="0">
                <a:solidFill>
                  <a:schemeClr val="accent2"/>
                </a:solidFill>
              </a:rPr>
            </a:br>
            <a:r>
              <a:rPr lang="en-US" sz="1800" dirty="0">
                <a:solidFill>
                  <a:schemeClr val="accent2"/>
                </a:solidFill>
                <a:hlinkClick r:id="rId2"/>
              </a:rPr>
              <a:t>www.icarehealthplan.org/providers</a:t>
            </a:r>
            <a:r>
              <a:rPr lang="en-US" sz="1800" dirty="0">
                <a:solidFill>
                  <a:schemeClr val="accent2"/>
                </a:solidFill>
              </a:rPr>
              <a:t> </a:t>
            </a:r>
          </a:p>
        </p:txBody>
      </p:sp>
      <p:sp>
        <p:nvSpPr>
          <p:cNvPr id="5" name="Slide Number Placeholder 4">
            <a:extLst>
              <a:ext uri="{FF2B5EF4-FFF2-40B4-BE49-F238E27FC236}">
                <a16:creationId xmlns:a16="http://schemas.microsoft.com/office/drawing/2014/main" id="{9F4D5B00-9847-4868-BC81-9D939E9FD4A1}"/>
              </a:ext>
            </a:extLst>
          </p:cNvPr>
          <p:cNvSpPr>
            <a:spLocks noGrp="1"/>
          </p:cNvSpPr>
          <p:nvPr>
            <p:ph type="sldNum" sz="quarter" idx="12"/>
          </p:nvPr>
        </p:nvSpPr>
        <p:spPr/>
        <p:txBody>
          <a:bodyPr/>
          <a:lstStyle/>
          <a:p>
            <a:fld id="{786D7D0F-3A27-45D3-AB4A-EEE967871401}" type="slidenum">
              <a:rPr lang="en-US" smtClean="0"/>
              <a:t>11</a:t>
            </a:fld>
            <a:endParaRPr lang="en-US" dirty="0"/>
          </a:p>
        </p:txBody>
      </p:sp>
      <p:pic>
        <p:nvPicPr>
          <p:cNvPr id="6" name="Content Placeholder 9">
            <a:extLst>
              <a:ext uri="{FF2B5EF4-FFF2-40B4-BE49-F238E27FC236}">
                <a16:creationId xmlns:a16="http://schemas.microsoft.com/office/drawing/2014/main" id="{4E106FC6-0412-43B6-8A6B-85013092F477}"/>
              </a:ext>
            </a:extLst>
          </p:cNvPr>
          <p:cNvPicPr>
            <a:picLocks noGrp="1" noChangeAspect="1"/>
          </p:cNvPicPr>
          <p:nvPr>
            <p:ph sz="half" idx="1"/>
          </p:nvPr>
        </p:nvPicPr>
        <p:blipFill>
          <a:blip r:embed="rId3"/>
          <a:stretch>
            <a:fillRect/>
          </a:stretch>
        </p:blipFill>
        <p:spPr>
          <a:xfrm>
            <a:off x="517241" y="1536700"/>
            <a:ext cx="3537517" cy="4589463"/>
          </a:xfrm>
          <a:prstGeom prst="rect">
            <a:avLst/>
          </a:prstGeom>
        </p:spPr>
      </p:pic>
      <p:pic>
        <p:nvPicPr>
          <p:cNvPr id="7" name="Picture 3">
            <a:extLst>
              <a:ext uri="{FF2B5EF4-FFF2-40B4-BE49-F238E27FC236}">
                <a16:creationId xmlns:a16="http://schemas.microsoft.com/office/drawing/2014/main" id="{9680CDB9-CD27-4AB1-8C64-3516A659F787}"/>
              </a:ext>
            </a:extLst>
          </p:cNvPr>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tretch>
            <a:fillRect/>
          </a:stretch>
        </p:blipFill>
        <p:spPr bwMode="auto">
          <a:xfrm>
            <a:off x="4471602" y="1536700"/>
            <a:ext cx="3553596" cy="4589463"/>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32703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E29F6-D892-48D4-80C7-CEC0FD6B3FDD}"/>
              </a:ext>
            </a:extLst>
          </p:cNvPr>
          <p:cNvSpPr>
            <a:spLocks noGrp="1"/>
          </p:cNvSpPr>
          <p:nvPr>
            <p:ph type="title"/>
          </p:nvPr>
        </p:nvSpPr>
        <p:spPr/>
        <p:txBody>
          <a:bodyPr/>
          <a:lstStyle/>
          <a:p>
            <a:r>
              <a:rPr lang="en-US" sz="4000" b="1" dirty="0">
                <a:solidFill>
                  <a:schemeClr val="accent2"/>
                </a:solidFill>
              </a:rPr>
              <a:t>LTC Residential Claim Form</a:t>
            </a:r>
            <a:br>
              <a:rPr lang="en-US" dirty="0"/>
            </a:br>
            <a:r>
              <a:rPr lang="en-US" sz="1800" dirty="0">
                <a:hlinkClick r:id="rId2"/>
              </a:rPr>
              <a:t>www.icarehealthplan.org/providers</a:t>
            </a:r>
            <a:r>
              <a:rPr lang="en-US" sz="1800" dirty="0"/>
              <a:t> </a:t>
            </a:r>
          </a:p>
        </p:txBody>
      </p:sp>
      <p:sp>
        <p:nvSpPr>
          <p:cNvPr id="5" name="Slide Number Placeholder 4">
            <a:extLst>
              <a:ext uri="{FF2B5EF4-FFF2-40B4-BE49-F238E27FC236}">
                <a16:creationId xmlns:a16="http://schemas.microsoft.com/office/drawing/2014/main" id="{1BB6F700-6B8E-44F5-8260-D33816F26EE6}"/>
              </a:ext>
            </a:extLst>
          </p:cNvPr>
          <p:cNvSpPr>
            <a:spLocks noGrp="1"/>
          </p:cNvSpPr>
          <p:nvPr>
            <p:ph type="sldNum" sz="quarter" idx="12"/>
          </p:nvPr>
        </p:nvSpPr>
        <p:spPr/>
        <p:txBody>
          <a:bodyPr/>
          <a:lstStyle/>
          <a:p>
            <a:fld id="{786D7D0F-3A27-45D3-AB4A-EEE967871401}" type="slidenum">
              <a:rPr lang="en-US" smtClean="0"/>
              <a:t>12</a:t>
            </a:fld>
            <a:endParaRPr lang="en-US" dirty="0"/>
          </a:p>
        </p:txBody>
      </p:sp>
      <p:pic>
        <p:nvPicPr>
          <p:cNvPr id="6" name="Content Placeholder 4">
            <a:extLst>
              <a:ext uri="{FF2B5EF4-FFF2-40B4-BE49-F238E27FC236}">
                <a16:creationId xmlns:a16="http://schemas.microsoft.com/office/drawing/2014/main" id="{5B108CCB-E4D1-4D45-A8C5-BAA870361187}"/>
              </a:ext>
            </a:extLst>
          </p:cNvPr>
          <p:cNvPicPr>
            <a:picLocks noGrp="1" noChangeAspect="1"/>
          </p:cNvPicPr>
          <p:nvPr>
            <p:ph sz="half" idx="1"/>
          </p:nvPr>
        </p:nvPicPr>
        <p:blipFill>
          <a:blip r:embed="rId3"/>
          <a:stretch>
            <a:fillRect/>
          </a:stretch>
        </p:blipFill>
        <p:spPr>
          <a:xfrm>
            <a:off x="505363" y="1536700"/>
            <a:ext cx="3561273" cy="4589463"/>
          </a:xfrm>
          <a:prstGeom prst="rect">
            <a:avLst/>
          </a:prstGeom>
        </p:spPr>
      </p:pic>
      <p:pic>
        <p:nvPicPr>
          <p:cNvPr id="7" name="Picture 3">
            <a:extLst>
              <a:ext uri="{FF2B5EF4-FFF2-40B4-BE49-F238E27FC236}">
                <a16:creationId xmlns:a16="http://schemas.microsoft.com/office/drawing/2014/main" id="{BFF2FBBF-1EA8-4B62-8E6B-3E6B0C947164}"/>
              </a:ext>
            </a:extLst>
          </p:cNvPr>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tretch>
            <a:fillRect/>
          </a:stretch>
        </p:blipFill>
        <p:spPr bwMode="auto">
          <a:xfrm>
            <a:off x="4459164" y="1536700"/>
            <a:ext cx="3578471" cy="4589463"/>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51098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AF502-A8E0-4732-AD1B-1433DB343CFE}"/>
              </a:ext>
            </a:extLst>
          </p:cNvPr>
          <p:cNvSpPr>
            <a:spLocks noGrp="1"/>
          </p:cNvSpPr>
          <p:nvPr>
            <p:ph type="title"/>
          </p:nvPr>
        </p:nvSpPr>
        <p:spPr/>
        <p:txBody>
          <a:bodyPr/>
          <a:lstStyle/>
          <a:p>
            <a:r>
              <a:rPr lang="en-US" b="1" dirty="0"/>
              <a:t>Claims Filing Limits</a:t>
            </a:r>
          </a:p>
        </p:txBody>
      </p:sp>
      <p:sp>
        <p:nvSpPr>
          <p:cNvPr id="3" name="Content Placeholder 2">
            <a:extLst>
              <a:ext uri="{FF2B5EF4-FFF2-40B4-BE49-F238E27FC236}">
                <a16:creationId xmlns:a16="http://schemas.microsoft.com/office/drawing/2014/main" id="{9A292B64-06A7-4A80-92C4-AC35579D411E}"/>
              </a:ext>
            </a:extLst>
          </p:cNvPr>
          <p:cNvSpPr>
            <a:spLocks noGrp="1"/>
          </p:cNvSpPr>
          <p:nvPr>
            <p:ph idx="1"/>
          </p:nvPr>
        </p:nvSpPr>
        <p:spPr/>
        <p:txBody>
          <a:bodyPr/>
          <a:lstStyle/>
          <a:p>
            <a:r>
              <a:rPr lang="en-US" dirty="0"/>
              <a:t>Timely filing limits for all providers is 120 days from the date of service, unless otherwise agreed upon and included in the Provider’s service agreement with </a:t>
            </a:r>
            <a:r>
              <a:rPr lang="en-US" i="1" dirty="0"/>
              <a:t>i</a:t>
            </a:r>
            <a:r>
              <a:rPr lang="en-US" dirty="0"/>
              <a:t>Care.</a:t>
            </a:r>
          </a:p>
          <a:p>
            <a:r>
              <a:rPr lang="en-US" dirty="0"/>
              <a:t>Providers are to submit all claims for services rendered where </a:t>
            </a:r>
            <a:r>
              <a:rPr lang="en-US" i="1" dirty="0"/>
              <a:t>i</a:t>
            </a:r>
            <a:r>
              <a:rPr lang="en-US" dirty="0"/>
              <a:t>Care Medicare is primary or </a:t>
            </a:r>
            <a:r>
              <a:rPr lang="en-US" i="1" dirty="0"/>
              <a:t>i</a:t>
            </a:r>
            <a:r>
              <a:rPr lang="en-US" dirty="0"/>
              <a:t>Care Medicaid is primary according to the terms of the contract. Timely filing limits apply to initial claim submissions, resubmissions and corrected claims.</a:t>
            </a:r>
          </a:p>
        </p:txBody>
      </p:sp>
      <p:sp>
        <p:nvSpPr>
          <p:cNvPr id="4" name="Slide Number Placeholder 3">
            <a:extLst>
              <a:ext uri="{FF2B5EF4-FFF2-40B4-BE49-F238E27FC236}">
                <a16:creationId xmlns:a16="http://schemas.microsoft.com/office/drawing/2014/main" id="{D26C9116-BE17-4DBF-B242-CCAAEC39A496}"/>
              </a:ext>
            </a:extLst>
          </p:cNvPr>
          <p:cNvSpPr>
            <a:spLocks noGrp="1"/>
          </p:cNvSpPr>
          <p:nvPr>
            <p:ph type="sldNum" sz="quarter" idx="12"/>
          </p:nvPr>
        </p:nvSpPr>
        <p:spPr/>
        <p:txBody>
          <a:bodyPr/>
          <a:lstStyle/>
          <a:p>
            <a:fld id="{786D7D0F-3A27-45D3-AB4A-EEE967871401}" type="slidenum">
              <a:rPr lang="en-US" smtClean="0"/>
              <a:t>13</a:t>
            </a:fld>
            <a:endParaRPr lang="en-US" dirty="0"/>
          </a:p>
        </p:txBody>
      </p:sp>
    </p:spTree>
    <p:extLst>
      <p:ext uri="{BB962C8B-B14F-4D97-AF65-F5344CB8AC3E}">
        <p14:creationId xmlns:p14="http://schemas.microsoft.com/office/powerpoint/2010/main" val="1318530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DFC71-C39F-65A3-DA94-C86C7E668149}"/>
              </a:ext>
            </a:extLst>
          </p:cNvPr>
          <p:cNvSpPr>
            <a:spLocks noGrp="1"/>
          </p:cNvSpPr>
          <p:nvPr>
            <p:ph type="title"/>
          </p:nvPr>
        </p:nvSpPr>
        <p:spPr/>
        <p:txBody>
          <a:bodyPr/>
          <a:lstStyle/>
          <a:p>
            <a:r>
              <a:rPr lang="en-US" b="1" dirty="0"/>
              <a:t>Claims Submission</a:t>
            </a:r>
            <a:endParaRPr lang="en-US" dirty="0"/>
          </a:p>
        </p:txBody>
      </p:sp>
      <p:sp>
        <p:nvSpPr>
          <p:cNvPr id="3" name="Content Placeholder 2">
            <a:extLst>
              <a:ext uri="{FF2B5EF4-FFF2-40B4-BE49-F238E27FC236}">
                <a16:creationId xmlns:a16="http://schemas.microsoft.com/office/drawing/2014/main" id="{60CCD288-E1E5-4545-4972-D165F7CFE505}"/>
              </a:ext>
            </a:extLst>
          </p:cNvPr>
          <p:cNvSpPr>
            <a:spLocks noGrp="1"/>
          </p:cNvSpPr>
          <p:nvPr>
            <p:ph idx="1"/>
          </p:nvPr>
        </p:nvSpPr>
        <p:spPr/>
        <p:txBody>
          <a:bodyPr>
            <a:normAutofit fontScale="92500" lnSpcReduction="10000"/>
          </a:bodyPr>
          <a:lstStyle/>
          <a:p>
            <a:r>
              <a:rPr lang="en-US" u="sng" dirty="0"/>
              <a:t>Medicare/Medicaid Covered Services</a:t>
            </a:r>
          </a:p>
          <a:p>
            <a:pPr marL="114300" indent="0">
              <a:buNone/>
            </a:pPr>
            <a:r>
              <a:rPr lang="en-US" dirty="0"/>
              <a:t>	Independent Care Health Plan</a:t>
            </a:r>
          </a:p>
          <a:p>
            <a:pPr marL="114300" indent="0">
              <a:buNone/>
            </a:pPr>
            <a:r>
              <a:rPr lang="en-US" dirty="0"/>
              <a:t>	P.O. Box 280</a:t>
            </a:r>
          </a:p>
          <a:p>
            <a:pPr marL="114300" indent="0">
              <a:buNone/>
            </a:pPr>
            <a:r>
              <a:rPr lang="en-US" dirty="0"/>
              <a:t>	Glen Burnie, MD 21060-0280</a:t>
            </a:r>
          </a:p>
          <a:p>
            <a:r>
              <a:rPr lang="en-US" u="sng" dirty="0"/>
              <a:t>Long-Term Care Services</a:t>
            </a:r>
          </a:p>
          <a:p>
            <a:pPr marL="114300" indent="0">
              <a:buNone/>
            </a:pPr>
            <a:r>
              <a:rPr lang="en-US" dirty="0"/>
              <a:t>	Independent Care Health Plan</a:t>
            </a:r>
          </a:p>
          <a:p>
            <a:pPr marL="114300" indent="0">
              <a:buNone/>
            </a:pPr>
            <a:r>
              <a:rPr lang="en-US" dirty="0"/>
              <a:t>	P.O. Box 670</a:t>
            </a:r>
          </a:p>
          <a:p>
            <a:pPr marL="114300" indent="0">
              <a:buNone/>
            </a:pPr>
            <a:r>
              <a:rPr lang="en-US" dirty="0"/>
              <a:t>	Glen Burnie, MD 21060-0670</a:t>
            </a:r>
          </a:p>
          <a:p>
            <a:r>
              <a:rPr lang="en-US" i="1" dirty="0"/>
              <a:t>i</a:t>
            </a:r>
            <a:r>
              <a:rPr lang="en-US" dirty="0"/>
              <a:t>Care is partner with the claims clearinghouse, SSI Claimsnet, to allow electronic claims submission. </a:t>
            </a:r>
          </a:p>
          <a:p>
            <a:r>
              <a:rPr lang="en-US" dirty="0"/>
              <a:t>To register with SSI Claimsnet for electronic claims submission via the Internet, click </a:t>
            </a:r>
            <a:r>
              <a:rPr lang="en-US" u="sng" dirty="0">
                <a:hlinkClick r:id="rId2"/>
              </a:rPr>
              <a:t>here</a:t>
            </a:r>
            <a:r>
              <a:rPr lang="en-US" dirty="0"/>
              <a:t>. Select </a:t>
            </a:r>
            <a:r>
              <a:rPr lang="en-US" i="1" dirty="0"/>
              <a:t>i</a:t>
            </a:r>
            <a:r>
              <a:rPr lang="en-US" dirty="0"/>
              <a:t>Care in the payer drop down box on the registration form to avoid paying any set-up or submission fees for your </a:t>
            </a:r>
            <a:r>
              <a:rPr lang="en-US" i="1" dirty="0"/>
              <a:t>i</a:t>
            </a:r>
            <a:r>
              <a:rPr lang="en-US" dirty="0"/>
              <a:t>Care claims through SSI Claimsnet</a:t>
            </a:r>
          </a:p>
          <a:p>
            <a:endParaRPr lang="en-US" dirty="0"/>
          </a:p>
        </p:txBody>
      </p:sp>
      <p:sp>
        <p:nvSpPr>
          <p:cNvPr id="4" name="Slide Number Placeholder 3">
            <a:extLst>
              <a:ext uri="{FF2B5EF4-FFF2-40B4-BE49-F238E27FC236}">
                <a16:creationId xmlns:a16="http://schemas.microsoft.com/office/drawing/2014/main" id="{042CAFD8-41F3-37DA-DBB2-B5015FAD76FE}"/>
              </a:ext>
            </a:extLst>
          </p:cNvPr>
          <p:cNvSpPr>
            <a:spLocks noGrp="1"/>
          </p:cNvSpPr>
          <p:nvPr>
            <p:ph type="sldNum" sz="quarter" idx="12"/>
          </p:nvPr>
        </p:nvSpPr>
        <p:spPr/>
        <p:txBody>
          <a:bodyPr/>
          <a:lstStyle/>
          <a:p>
            <a:fld id="{786D7D0F-3A27-45D3-AB4A-EEE967871401}" type="slidenum">
              <a:rPr lang="en-US" smtClean="0"/>
              <a:t>14</a:t>
            </a:fld>
            <a:endParaRPr lang="en-US" dirty="0"/>
          </a:p>
        </p:txBody>
      </p:sp>
    </p:spTree>
    <p:extLst>
      <p:ext uri="{BB962C8B-B14F-4D97-AF65-F5344CB8AC3E}">
        <p14:creationId xmlns:p14="http://schemas.microsoft.com/office/powerpoint/2010/main" val="18397897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28FA1-8EAA-4B19-8DAA-C1CD3329B7F2}"/>
              </a:ext>
            </a:extLst>
          </p:cNvPr>
          <p:cNvSpPr>
            <a:spLocks noGrp="1"/>
          </p:cNvSpPr>
          <p:nvPr>
            <p:ph type="title"/>
          </p:nvPr>
        </p:nvSpPr>
        <p:spPr/>
        <p:txBody>
          <a:bodyPr/>
          <a:lstStyle/>
          <a:p>
            <a:r>
              <a:rPr lang="en-US" sz="3600" dirty="0"/>
              <a:t>Electronic Funds Transfer (EFT)  and Electronic Remittance Advice (ERA)</a:t>
            </a:r>
          </a:p>
        </p:txBody>
      </p:sp>
      <p:sp>
        <p:nvSpPr>
          <p:cNvPr id="3" name="Content Placeholder 2">
            <a:extLst>
              <a:ext uri="{FF2B5EF4-FFF2-40B4-BE49-F238E27FC236}">
                <a16:creationId xmlns:a16="http://schemas.microsoft.com/office/drawing/2014/main" id="{E5F100BE-E24A-48C5-BC3D-99343C617389}"/>
              </a:ext>
            </a:extLst>
          </p:cNvPr>
          <p:cNvSpPr>
            <a:spLocks noGrp="1"/>
          </p:cNvSpPr>
          <p:nvPr>
            <p:ph idx="1"/>
          </p:nvPr>
        </p:nvSpPr>
        <p:spPr/>
        <p:txBody>
          <a:bodyPr>
            <a:normAutofit fontScale="92500"/>
          </a:bodyPr>
          <a:lstStyle/>
          <a:p>
            <a:pPr marL="114300" indent="0">
              <a:buNone/>
            </a:pPr>
            <a:r>
              <a:rPr lang="en-US" i="1" dirty="0"/>
              <a:t>i</a:t>
            </a:r>
            <a:r>
              <a:rPr lang="en-US" dirty="0"/>
              <a:t>Care has joined the InstaMed Network to deliver your payments as free EFT and ERA’s.</a:t>
            </a:r>
            <a:br>
              <a:rPr lang="en-US" dirty="0"/>
            </a:br>
            <a:br>
              <a:rPr lang="en-US" dirty="0"/>
            </a:br>
            <a:r>
              <a:rPr lang="en-US" u="sng" dirty="0">
                <a:hlinkClick r:id="rId2"/>
              </a:rPr>
              <a:t>Sign up now</a:t>
            </a:r>
            <a:r>
              <a:rPr lang="en-US" dirty="0"/>
              <a:t> to receive </a:t>
            </a:r>
            <a:r>
              <a:rPr lang="en-US" i="1" dirty="0"/>
              <a:t>i</a:t>
            </a:r>
            <a:r>
              <a:rPr lang="en-US" dirty="0"/>
              <a:t>Care payments as direct deposits!</a:t>
            </a:r>
          </a:p>
          <a:p>
            <a:pPr marL="114300" indent="0">
              <a:buNone/>
            </a:pPr>
            <a:endParaRPr lang="en-US" dirty="0"/>
          </a:p>
          <a:p>
            <a:pPr marL="114300" indent="0">
              <a:buNone/>
            </a:pPr>
            <a:r>
              <a:rPr lang="en-US" b="1" dirty="0"/>
              <a:t>Providers who do not have a National Provider Identifier </a:t>
            </a:r>
            <a:r>
              <a:rPr lang="en-US" dirty="0"/>
              <a:t>(NPI) should submit the </a:t>
            </a:r>
            <a:r>
              <a:rPr lang="en-US" u="sng" dirty="0">
                <a:hlinkClick r:id="rId3"/>
              </a:rPr>
              <a:t>Order Form – Payer Payments</a:t>
            </a:r>
            <a:r>
              <a:rPr lang="en-US" dirty="0"/>
              <a:t>.  Write “Provider does NOT have an NPI” and attach a copy of your most recent explanation of payment (EOP).  Fax the form and supporting document/s to (877) 755-3392.</a:t>
            </a:r>
          </a:p>
          <a:p>
            <a:pPr marL="114300" indent="0">
              <a:buNone/>
            </a:pPr>
            <a:endParaRPr lang="en-US" dirty="0"/>
          </a:p>
          <a:p>
            <a:pPr marL="114300" indent="0">
              <a:buNone/>
            </a:pPr>
            <a:r>
              <a:rPr lang="en-US" dirty="0"/>
              <a:t>For tips on successful EFT enrollment, please see the </a:t>
            </a:r>
            <a:r>
              <a:rPr lang="en-US" u="sng" dirty="0">
                <a:hlinkClick r:id="rId4" tooltip="Opens a PDF Document"/>
              </a:rPr>
              <a:t>check list</a:t>
            </a:r>
            <a:r>
              <a:rPr lang="en-US" dirty="0"/>
              <a:t>.</a:t>
            </a:r>
          </a:p>
          <a:p>
            <a:endParaRPr lang="en-US" dirty="0"/>
          </a:p>
        </p:txBody>
      </p:sp>
      <p:sp>
        <p:nvSpPr>
          <p:cNvPr id="4" name="Slide Number Placeholder 3">
            <a:extLst>
              <a:ext uri="{FF2B5EF4-FFF2-40B4-BE49-F238E27FC236}">
                <a16:creationId xmlns:a16="http://schemas.microsoft.com/office/drawing/2014/main" id="{317C65AD-24D2-4A30-AC0C-F7F326FE9CBE}"/>
              </a:ext>
            </a:extLst>
          </p:cNvPr>
          <p:cNvSpPr>
            <a:spLocks noGrp="1"/>
          </p:cNvSpPr>
          <p:nvPr>
            <p:ph type="sldNum" sz="quarter" idx="12"/>
          </p:nvPr>
        </p:nvSpPr>
        <p:spPr/>
        <p:txBody>
          <a:bodyPr/>
          <a:lstStyle/>
          <a:p>
            <a:fld id="{786D7D0F-3A27-45D3-AB4A-EEE967871401}" type="slidenum">
              <a:rPr lang="en-US" smtClean="0"/>
              <a:t>15</a:t>
            </a:fld>
            <a:endParaRPr lang="en-US" dirty="0"/>
          </a:p>
        </p:txBody>
      </p:sp>
    </p:spTree>
    <p:extLst>
      <p:ext uri="{BB962C8B-B14F-4D97-AF65-F5344CB8AC3E}">
        <p14:creationId xmlns:p14="http://schemas.microsoft.com/office/powerpoint/2010/main" val="32773431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06D7C-C5EF-4F05-A34B-E37E66259F7C}"/>
              </a:ext>
            </a:extLst>
          </p:cNvPr>
          <p:cNvSpPr>
            <a:spLocks noGrp="1"/>
          </p:cNvSpPr>
          <p:nvPr>
            <p:ph type="title"/>
          </p:nvPr>
        </p:nvSpPr>
        <p:spPr/>
        <p:txBody>
          <a:bodyPr/>
          <a:lstStyle/>
          <a:p>
            <a:r>
              <a:rPr lang="en-US" dirty="0"/>
              <a:t>Frequently Asked Questions</a:t>
            </a:r>
          </a:p>
        </p:txBody>
      </p:sp>
      <p:sp>
        <p:nvSpPr>
          <p:cNvPr id="3" name="Content Placeholder 2">
            <a:extLst>
              <a:ext uri="{FF2B5EF4-FFF2-40B4-BE49-F238E27FC236}">
                <a16:creationId xmlns:a16="http://schemas.microsoft.com/office/drawing/2014/main" id="{AB6A9D10-37A0-4253-BF92-95A3C026038F}"/>
              </a:ext>
            </a:extLst>
          </p:cNvPr>
          <p:cNvSpPr>
            <a:spLocks noGrp="1"/>
          </p:cNvSpPr>
          <p:nvPr>
            <p:ph idx="1"/>
          </p:nvPr>
        </p:nvSpPr>
        <p:spPr/>
        <p:txBody>
          <a:bodyPr>
            <a:normAutofit fontScale="85000" lnSpcReduction="10000"/>
          </a:bodyPr>
          <a:lstStyle/>
          <a:p>
            <a:r>
              <a:rPr lang="en-US" dirty="0"/>
              <a:t>Do all LTC services require service request/authorization?</a:t>
            </a:r>
          </a:p>
          <a:p>
            <a:pPr lvl="1"/>
            <a:r>
              <a:rPr lang="en-US" dirty="0"/>
              <a:t>Yes, Service Requests are required for all services and must be received before services are rendered. </a:t>
            </a:r>
          </a:p>
          <a:p>
            <a:r>
              <a:rPr lang="en-US" dirty="0"/>
              <a:t>Can LTC claims be submitted electronically?</a:t>
            </a:r>
          </a:p>
          <a:p>
            <a:pPr lvl="1"/>
            <a:r>
              <a:rPr lang="en-US" dirty="0"/>
              <a:t>LTC </a:t>
            </a:r>
            <a:r>
              <a:rPr lang="en-US" u="sng" dirty="0"/>
              <a:t>Professional</a:t>
            </a:r>
            <a:r>
              <a:rPr lang="en-US" dirty="0"/>
              <a:t> claims may be submitted through the provider portal. LTC </a:t>
            </a:r>
            <a:r>
              <a:rPr lang="en-US" u="sng" dirty="0"/>
              <a:t>Residential</a:t>
            </a:r>
            <a:r>
              <a:rPr lang="en-US" dirty="0"/>
              <a:t> claims may </a:t>
            </a:r>
            <a:r>
              <a:rPr lang="en-US" b="1" dirty="0"/>
              <a:t>NOT</a:t>
            </a:r>
            <a:r>
              <a:rPr lang="en-US" dirty="0"/>
              <a:t> be submitted through the provider portal; rather mailed to our PO Box in Dallas, TX.</a:t>
            </a:r>
          </a:p>
          <a:p>
            <a:r>
              <a:rPr lang="en-US" dirty="0"/>
              <a:t>Why is my claim denying?</a:t>
            </a:r>
          </a:p>
          <a:p>
            <a:pPr lvl="1"/>
            <a:r>
              <a:rPr lang="en-US" dirty="0"/>
              <a:t>Claims can deny for many reasons. It is very important to make sure that you are comparing the claim to the service request on file.  </a:t>
            </a:r>
          </a:p>
          <a:p>
            <a:pPr lvl="1"/>
            <a:r>
              <a:rPr lang="en-US" dirty="0"/>
              <a:t>Things to check on the service request are rate per day or rate per unit. </a:t>
            </a:r>
          </a:p>
          <a:p>
            <a:pPr lvl="1"/>
            <a:r>
              <a:rPr lang="en-US" dirty="0"/>
              <a:t>Was the correct HCPCS/Revenue Code and modifier (if applicable) used? </a:t>
            </a:r>
          </a:p>
          <a:p>
            <a:pPr lvl="1"/>
            <a:r>
              <a:rPr lang="en-US" dirty="0"/>
              <a:t>Is the date span within the service request  timeframe?</a:t>
            </a:r>
          </a:p>
          <a:p>
            <a:pPr lvl="1"/>
            <a:r>
              <a:rPr lang="en-US" dirty="0"/>
              <a:t>Do the claim’s line-item totals and grand total calculate?</a:t>
            </a:r>
          </a:p>
        </p:txBody>
      </p:sp>
      <p:sp>
        <p:nvSpPr>
          <p:cNvPr id="4" name="Slide Number Placeholder 3">
            <a:extLst>
              <a:ext uri="{FF2B5EF4-FFF2-40B4-BE49-F238E27FC236}">
                <a16:creationId xmlns:a16="http://schemas.microsoft.com/office/drawing/2014/main" id="{1017769D-5B09-4233-BE74-6F6B51785FD6}"/>
              </a:ext>
            </a:extLst>
          </p:cNvPr>
          <p:cNvSpPr>
            <a:spLocks noGrp="1"/>
          </p:cNvSpPr>
          <p:nvPr>
            <p:ph type="sldNum" sz="quarter" idx="12"/>
          </p:nvPr>
        </p:nvSpPr>
        <p:spPr/>
        <p:txBody>
          <a:bodyPr/>
          <a:lstStyle/>
          <a:p>
            <a:fld id="{786D7D0F-3A27-45D3-AB4A-EEE967871401}" type="slidenum">
              <a:rPr lang="en-US" smtClean="0"/>
              <a:t>16</a:t>
            </a:fld>
            <a:endParaRPr lang="en-US" dirty="0"/>
          </a:p>
        </p:txBody>
      </p:sp>
    </p:spTree>
    <p:extLst>
      <p:ext uri="{BB962C8B-B14F-4D97-AF65-F5344CB8AC3E}">
        <p14:creationId xmlns:p14="http://schemas.microsoft.com/office/powerpoint/2010/main" val="2560902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49A0F-BDAD-458C-A289-363365B133D0}"/>
              </a:ext>
            </a:extLst>
          </p:cNvPr>
          <p:cNvSpPr>
            <a:spLocks noGrp="1"/>
          </p:cNvSpPr>
          <p:nvPr>
            <p:ph type="title"/>
          </p:nvPr>
        </p:nvSpPr>
        <p:spPr/>
        <p:txBody>
          <a:bodyPr/>
          <a:lstStyle/>
          <a:p>
            <a:r>
              <a:rPr lang="en-US" b="1" dirty="0"/>
              <a:t>iCare Provider Portal Access </a:t>
            </a:r>
          </a:p>
        </p:txBody>
      </p:sp>
      <p:sp>
        <p:nvSpPr>
          <p:cNvPr id="3" name="Content Placeholder 2">
            <a:extLst>
              <a:ext uri="{FF2B5EF4-FFF2-40B4-BE49-F238E27FC236}">
                <a16:creationId xmlns:a16="http://schemas.microsoft.com/office/drawing/2014/main" id="{5D967E08-656E-4024-A2ED-784CF13BE6C6}"/>
              </a:ext>
            </a:extLst>
          </p:cNvPr>
          <p:cNvSpPr>
            <a:spLocks noGrp="1"/>
          </p:cNvSpPr>
          <p:nvPr>
            <p:ph idx="1"/>
          </p:nvPr>
        </p:nvSpPr>
        <p:spPr/>
        <p:txBody>
          <a:bodyPr>
            <a:normAutofit fontScale="70000" lnSpcReduction="20000"/>
          </a:bodyPr>
          <a:lstStyle/>
          <a:p>
            <a:pPr algn="l">
              <a:spcAft>
                <a:spcPts val="1500"/>
              </a:spcAft>
            </a:pPr>
            <a:r>
              <a:rPr lang="en-US" sz="1800" b="0" i="0" dirty="0">
                <a:solidFill>
                  <a:srgbClr val="333333"/>
                </a:solidFill>
                <a:effectLst/>
                <a:latin typeface="Open Sans" panose="020B0606030504020204" pitchFamily="34" charset="0"/>
              </a:rPr>
              <a:t>Your time is valuable.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Care's Provider Portal allows you to view prior authorizations, service requests, verify eligibility and view claim information for the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 members you serve.</a:t>
            </a:r>
            <a:endParaRPr lang="en-US" b="0" i="0" dirty="0">
              <a:solidFill>
                <a:srgbClr val="333333"/>
              </a:solidFill>
              <a:effectLst/>
              <a:latin typeface="Open Sans" panose="020B0606030504020204" pitchFamily="34" charset="0"/>
            </a:endParaRPr>
          </a:p>
          <a:p>
            <a:pPr algn="l">
              <a:spcAft>
                <a:spcPts val="1500"/>
              </a:spcAft>
            </a:pPr>
            <a:r>
              <a:rPr lang="en-US" sz="1800" b="1" i="0" dirty="0">
                <a:solidFill>
                  <a:srgbClr val="333333"/>
                </a:solidFill>
                <a:effectLst/>
                <a:latin typeface="Open Sans" panose="020B0606030504020204" pitchFamily="34" charset="0"/>
              </a:rPr>
              <a:t>Getting Started</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Registration can be completed with information already at your disposal using your TIN (Tax ID Number), NPI and most recent check number. Use the Facility/Group name as listed on your Explanation of Payment.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 can also generate a one-time PIN, you can request a one-time PIN via the request button below. </a:t>
            </a:r>
            <a:r>
              <a:rPr lang="en-US" sz="1800" b="1" i="0" dirty="0">
                <a:solidFill>
                  <a:srgbClr val="333333"/>
                </a:solidFill>
                <a:effectLst/>
                <a:latin typeface="Open Sans" panose="020B0606030504020204" pitchFamily="34" charset="0"/>
              </a:rPr>
              <a:t>If you have checks with more than 20 claims processed your will need to request a PIN to register.</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If you do not receive your PIN, please contact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 at </a:t>
            </a:r>
            <a:r>
              <a:rPr lang="en-US" sz="1800" b="0" i="0" u="sng" dirty="0">
                <a:solidFill>
                  <a:srgbClr val="E03200"/>
                </a:solidFill>
                <a:effectLst/>
                <a:latin typeface="Open Sans" panose="020B0606030504020204" pitchFamily="34" charset="0"/>
                <a:hlinkClick r:id="rId2"/>
              </a:rPr>
              <a:t>ProviderRelationsSpecialist@</a:t>
            </a:r>
            <a:r>
              <a:rPr lang="en-US" sz="1800" b="0" i="1" u="sng" dirty="0">
                <a:solidFill>
                  <a:srgbClr val="E03200"/>
                </a:solidFill>
                <a:effectLst/>
                <a:latin typeface="Times New Roman" panose="02020603050405020304" pitchFamily="18" charset="0"/>
                <a:hlinkClick r:id="rId2"/>
              </a:rPr>
              <a:t>i</a:t>
            </a:r>
            <a:r>
              <a:rPr lang="en-US" sz="1800" b="0" i="0" u="sng" dirty="0">
                <a:solidFill>
                  <a:srgbClr val="E03200"/>
                </a:solidFill>
                <a:effectLst/>
                <a:latin typeface="Open Sans" panose="020B0606030504020204" pitchFamily="34" charset="0"/>
                <a:hlinkClick r:id="rId2"/>
              </a:rPr>
              <a:t>CareHealthPlan.org</a:t>
            </a:r>
            <a:r>
              <a:rPr lang="en-US" sz="1800" b="0" i="0" dirty="0">
                <a:solidFill>
                  <a:srgbClr val="333333"/>
                </a:solidFill>
                <a:effectLst/>
                <a:latin typeface="Open Sans" panose="020B0606030504020204" pitchFamily="34" charset="0"/>
              </a:rPr>
              <a:t> for additional assistance.</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If an organization chooses to assign roles for the employees, the Office Manager will need to create a user account for the users within your organization. Office Managers can set up additional users individually and invite them to register or you can create user accounts in bulk via spreadsheet upload.</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The </a:t>
            </a:r>
            <a:r>
              <a:rPr lang="en-US" sz="1800" b="1" i="1" u="sng" dirty="0">
                <a:solidFill>
                  <a:srgbClr val="E03200"/>
                </a:solidFill>
                <a:effectLst/>
                <a:latin typeface="Times New Roman" panose="02020603050405020304" pitchFamily="18" charset="0"/>
                <a:hlinkClick r:id="rId3" tooltip="Opens a PDF Document"/>
              </a:rPr>
              <a:t>i</a:t>
            </a:r>
            <a:r>
              <a:rPr lang="en-US" sz="1800" b="1" i="0" u="sng" dirty="0">
                <a:solidFill>
                  <a:srgbClr val="E03200"/>
                </a:solidFill>
                <a:effectLst/>
                <a:latin typeface="Open Sans" panose="020B0606030504020204" pitchFamily="34" charset="0"/>
                <a:hlinkClick r:id="rId3" tooltip="Opens a PDF Document"/>
              </a:rPr>
              <a:t>Care Portal User Guide</a:t>
            </a:r>
            <a:r>
              <a:rPr lang="en-US" sz="1800" b="0" i="0" dirty="0">
                <a:solidFill>
                  <a:srgbClr val="333333"/>
                </a:solidFill>
                <a:effectLst/>
                <a:latin typeface="Open Sans" panose="020B0606030504020204" pitchFamily="34" charset="0"/>
              </a:rPr>
              <a:t> provides step by step instructions for registration and outlines functionalities. If you have any questions, please contact </a:t>
            </a:r>
            <a:r>
              <a:rPr lang="en-US" sz="1800" b="0" i="0" u="sng" dirty="0">
                <a:solidFill>
                  <a:srgbClr val="E03200"/>
                </a:solidFill>
                <a:effectLst/>
                <a:latin typeface="Open Sans" panose="020B0606030504020204" pitchFamily="34" charset="0"/>
                <a:hlinkClick r:id="rId4"/>
              </a:rPr>
              <a:t>ProviderOutreach@</a:t>
            </a:r>
            <a:r>
              <a:rPr lang="en-US" sz="1800" b="0" i="1" u="sng" dirty="0">
                <a:solidFill>
                  <a:srgbClr val="E03200"/>
                </a:solidFill>
                <a:effectLst/>
                <a:latin typeface="Times New Roman" panose="02020603050405020304" pitchFamily="18" charset="0"/>
                <a:hlinkClick r:id="rId4"/>
              </a:rPr>
              <a:t>i</a:t>
            </a:r>
            <a:r>
              <a:rPr lang="en-US" sz="1800" b="0" i="0" u="sng" dirty="0">
                <a:solidFill>
                  <a:srgbClr val="E03200"/>
                </a:solidFill>
                <a:effectLst/>
                <a:latin typeface="Open Sans" panose="020B0606030504020204" pitchFamily="34" charset="0"/>
                <a:hlinkClick r:id="rId4"/>
              </a:rPr>
              <a:t>CareHealthPlan.org</a:t>
            </a:r>
            <a:r>
              <a:rPr lang="en-US" sz="1800" b="0" i="0" dirty="0">
                <a:solidFill>
                  <a:srgbClr val="333333"/>
                </a:solidFill>
                <a:effectLst/>
                <a:latin typeface="Open Sans" panose="020B0606030504020204" pitchFamily="34" charset="0"/>
              </a:rPr>
              <a:t> or </a:t>
            </a:r>
            <a:r>
              <a:rPr lang="en-US" sz="1800" b="0" i="0" u="sng" dirty="0">
                <a:solidFill>
                  <a:srgbClr val="E03200"/>
                </a:solidFill>
                <a:effectLst/>
                <a:latin typeface="Open Sans" panose="020B0606030504020204" pitchFamily="34" charset="0"/>
                <a:hlinkClick r:id="rId2"/>
              </a:rPr>
              <a:t>ProviderRelationsSpecialist@</a:t>
            </a:r>
            <a:r>
              <a:rPr lang="en-US" sz="1800" b="0" i="1" u="sng" dirty="0">
                <a:solidFill>
                  <a:srgbClr val="E03200"/>
                </a:solidFill>
                <a:effectLst/>
                <a:latin typeface="Times New Roman" panose="02020603050405020304" pitchFamily="18" charset="0"/>
                <a:hlinkClick r:id="rId2"/>
              </a:rPr>
              <a:t>i</a:t>
            </a:r>
            <a:r>
              <a:rPr lang="en-US" sz="1800" b="0" i="0" u="sng" dirty="0">
                <a:solidFill>
                  <a:srgbClr val="E03200"/>
                </a:solidFill>
                <a:effectLst/>
                <a:latin typeface="Open Sans" panose="020B0606030504020204" pitchFamily="34" charset="0"/>
                <a:hlinkClick r:id="rId2"/>
              </a:rPr>
              <a:t>CareHealthPlan.org</a:t>
            </a:r>
            <a:endParaRPr lang="en-US" b="0" i="0" dirty="0">
              <a:solidFill>
                <a:srgbClr val="333333"/>
              </a:solidFill>
              <a:effectLst/>
              <a:latin typeface="Open Sans" panose="020B0606030504020204" pitchFamily="34" charset="0"/>
            </a:endParaRPr>
          </a:p>
          <a:p>
            <a:pPr algn="l">
              <a:spcAft>
                <a:spcPts val="1500"/>
              </a:spcAft>
            </a:pPr>
            <a:r>
              <a:rPr lang="en-US" sz="1800" b="0" i="0" dirty="0">
                <a:solidFill>
                  <a:srgbClr val="333333"/>
                </a:solidFill>
                <a:effectLst/>
                <a:latin typeface="Open Sans" panose="020B0606030504020204" pitchFamily="34" charset="0"/>
              </a:rPr>
              <a:t>Use care when entering your password in the Provider Portal. If the incorrect password is attempted 3 times, your account will be locked. If you are not able to reset your own password or retrieve your forgotten password, email </a:t>
            </a:r>
            <a:r>
              <a:rPr lang="en-US" sz="1800" b="0" i="0" u="sng" dirty="0">
                <a:solidFill>
                  <a:srgbClr val="E03200"/>
                </a:solidFill>
                <a:effectLst/>
                <a:latin typeface="Open Sans" panose="020B0606030504020204" pitchFamily="34" charset="0"/>
                <a:hlinkClick r:id="rId5"/>
              </a:rPr>
              <a:t>ProviderOutreach@</a:t>
            </a:r>
            <a:r>
              <a:rPr lang="en-US" sz="1800" b="0" i="1" u="sng" dirty="0">
                <a:solidFill>
                  <a:srgbClr val="E03200"/>
                </a:solidFill>
                <a:effectLst/>
                <a:latin typeface="Times New Roman" panose="02020603050405020304" pitchFamily="18" charset="0"/>
                <a:hlinkClick r:id="rId5"/>
              </a:rPr>
              <a:t>i</a:t>
            </a:r>
            <a:r>
              <a:rPr lang="en-US" sz="1800" b="0" i="0" u="sng" dirty="0">
                <a:solidFill>
                  <a:srgbClr val="E03200"/>
                </a:solidFill>
                <a:effectLst/>
                <a:latin typeface="Open Sans" panose="020B0606030504020204" pitchFamily="34" charset="0"/>
                <a:hlinkClick r:id="rId5"/>
              </a:rPr>
              <a:t>CareHealthPlan.org</a:t>
            </a:r>
            <a:r>
              <a:rPr lang="en-US" b="0" i="0" dirty="0">
                <a:solidFill>
                  <a:srgbClr val="000000"/>
                </a:solidFill>
                <a:effectLst/>
                <a:latin typeface="Open Sans" panose="020B0606030504020204" pitchFamily="34" charset="0"/>
              </a:rPr>
              <a:t> or </a:t>
            </a:r>
            <a:r>
              <a:rPr lang="en-US" sz="1800" b="0" i="0" u="sng" dirty="0">
                <a:solidFill>
                  <a:srgbClr val="E03200"/>
                </a:solidFill>
                <a:effectLst/>
                <a:latin typeface="Open Sans" panose="020B0606030504020204" pitchFamily="34" charset="0"/>
                <a:hlinkClick r:id="rId2"/>
              </a:rPr>
              <a:t>ProviderRelationsSpecialist@</a:t>
            </a:r>
            <a:r>
              <a:rPr lang="en-US" sz="1800" b="0" i="1" u="sng" dirty="0">
                <a:solidFill>
                  <a:srgbClr val="E03200"/>
                </a:solidFill>
                <a:effectLst/>
                <a:latin typeface="Times New Roman" panose="02020603050405020304" pitchFamily="18" charset="0"/>
                <a:hlinkClick r:id="rId2"/>
              </a:rPr>
              <a:t>i</a:t>
            </a:r>
            <a:r>
              <a:rPr lang="en-US" sz="1800" b="0" i="0" u="sng" dirty="0">
                <a:solidFill>
                  <a:srgbClr val="E03200"/>
                </a:solidFill>
                <a:effectLst/>
                <a:latin typeface="Open Sans" panose="020B0606030504020204" pitchFamily="34" charset="0"/>
                <a:hlinkClick r:id="rId2"/>
              </a:rPr>
              <a:t>CareHealthPlan.org</a:t>
            </a:r>
            <a:r>
              <a:rPr lang="en-US" sz="1800" b="0" i="0" dirty="0">
                <a:solidFill>
                  <a:srgbClr val="333333"/>
                </a:solidFill>
                <a:effectLst/>
                <a:latin typeface="Open Sans" panose="020B0606030504020204" pitchFamily="34" charset="0"/>
              </a:rPr>
              <a:t>. Include your Username and your password will be reset within 24 </a:t>
            </a:r>
            <a:r>
              <a:rPr lang="en-US" sz="1800" b="0" i="0">
                <a:solidFill>
                  <a:srgbClr val="333333"/>
                </a:solidFill>
                <a:effectLst/>
                <a:latin typeface="Open Sans" panose="020B0606030504020204" pitchFamily="34" charset="0"/>
              </a:rPr>
              <a:t>hours.</a:t>
            </a:r>
            <a:endParaRPr lang="en-US" b="0" i="0" dirty="0">
              <a:solidFill>
                <a:srgbClr val="333333"/>
              </a:solidFill>
              <a:effectLst/>
              <a:latin typeface="Open Sans" panose="020B0606030504020204" pitchFamily="34" charset="0"/>
            </a:endParaRPr>
          </a:p>
        </p:txBody>
      </p:sp>
      <p:sp>
        <p:nvSpPr>
          <p:cNvPr id="4" name="Slide Number Placeholder 3">
            <a:extLst>
              <a:ext uri="{FF2B5EF4-FFF2-40B4-BE49-F238E27FC236}">
                <a16:creationId xmlns:a16="http://schemas.microsoft.com/office/drawing/2014/main" id="{1BABF497-F182-4CAD-8F8A-944C3B2FA0AC}"/>
              </a:ext>
            </a:extLst>
          </p:cNvPr>
          <p:cNvSpPr>
            <a:spLocks noGrp="1"/>
          </p:cNvSpPr>
          <p:nvPr>
            <p:ph type="sldNum" sz="quarter" idx="12"/>
          </p:nvPr>
        </p:nvSpPr>
        <p:spPr/>
        <p:txBody>
          <a:bodyPr/>
          <a:lstStyle/>
          <a:p>
            <a:fld id="{786D7D0F-3A27-45D3-AB4A-EEE967871401}" type="slidenum">
              <a:rPr lang="en-US" smtClean="0"/>
              <a:t>17</a:t>
            </a:fld>
            <a:endParaRPr lang="en-US" dirty="0"/>
          </a:p>
        </p:txBody>
      </p:sp>
    </p:spTree>
    <p:extLst>
      <p:ext uri="{BB962C8B-B14F-4D97-AF65-F5344CB8AC3E}">
        <p14:creationId xmlns:p14="http://schemas.microsoft.com/office/powerpoint/2010/main" val="11400178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3A52C-A81C-491C-9D55-8E383CC60053}"/>
              </a:ext>
            </a:extLst>
          </p:cNvPr>
          <p:cNvSpPr>
            <a:spLocks noGrp="1"/>
          </p:cNvSpPr>
          <p:nvPr>
            <p:ph type="title"/>
          </p:nvPr>
        </p:nvSpPr>
        <p:spPr>
          <a:xfrm>
            <a:off x="457200" y="274638"/>
            <a:ext cx="7620000" cy="1143000"/>
          </a:xfrm>
        </p:spPr>
        <p:txBody>
          <a:bodyPr/>
          <a:lstStyle/>
          <a:p>
            <a:r>
              <a:rPr lang="en-US" b="1" i="1" dirty="0">
                <a:solidFill>
                  <a:schemeClr val="accent2"/>
                </a:solidFill>
              </a:rPr>
              <a:t>i</a:t>
            </a:r>
            <a:r>
              <a:rPr lang="en-US" b="1" dirty="0">
                <a:solidFill>
                  <a:schemeClr val="accent2"/>
                </a:solidFill>
              </a:rPr>
              <a:t>Care Contact Information</a:t>
            </a:r>
          </a:p>
        </p:txBody>
      </p:sp>
      <p:sp>
        <p:nvSpPr>
          <p:cNvPr id="3" name="Content Placeholder 2">
            <a:extLst>
              <a:ext uri="{FF2B5EF4-FFF2-40B4-BE49-F238E27FC236}">
                <a16:creationId xmlns:a16="http://schemas.microsoft.com/office/drawing/2014/main" id="{B9470BBF-D808-4B33-846E-FC1325AE28F7}"/>
              </a:ext>
            </a:extLst>
          </p:cNvPr>
          <p:cNvSpPr>
            <a:spLocks noGrp="1"/>
          </p:cNvSpPr>
          <p:nvPr>
            <p:ph sz="half" idx="1"/>
          </p:nvPr>
        </p:nvSpPr>
        <p:spPr/>
        <p:txBody>
          <a:bodyPr>
            <a:normAutofit fontScale="62500" lnSpcReduction="20000"/>
          </a:bodyPr>
          <a:lstStyle/>
          <a:p>
            <a:pPr marL="0" indent="0">
              <a:buNone/>
            </a:pPr>
            <a:r>
              <a:rPr lang="en-US" b="1" i="1" u="sng" dirty="0"/>
              <a:t>Customer Service-Milwaukee Office </a:t>
            </a:r>
          </a:p>
          <a:p>
            <a:pPr marL="0" indent="0">
              <a:buNone/>
            </a:pPr>
            <a:r>
              <a:rPr lang="en-US" b="1" i="1" u="sng" dirty="0"/>
              <a:t>(</a:t>
            </a:r>
            <a:r>
              <a:rPr lang="en-US" b="1" i="1" dirty="0"/>
              <a:t>Monday-Friday 8:00-5:00)</a:t>
            </a:r>
          </a:p>
          <a:p>
            <a:pPr marL="0" indent="0">
              <a:buNone/>
            </a:pPr>
            <a:endParaRPr lang="en-US" b="1" dirty="0"/>
          </a:p>
          <a:p>
            <a:pPr marL="0" indent="0">
              <a:buNone/>
            </a:pPr>
            <a:r>
              <a:rPr lang="en-US" b="1" dirty="0"/>
              <a:t>Provider Local: 414-231-1029</a:t>
            </a:r>
          </a:p>
          <a:p>
            <a:pPr marL="0" indent="0">
              <a:buNone/>
            </a:pPr>
            <a:r>
              <a:rPr lang="en-US" b="1" dirty="0"/>
              <a:t>Out of Area: 1/877-333-6820</a:t>
            </a:r>
          </a:p>
          <a:p>
            <a:pPr marL="0" indent="0">
              <a:buNone/>
            </a:pPr>
            <a:r>
              <a:rPr lang="en-US" dirty="0"/>
              <a:t>Email: </a:t>
            </a:r>
            <a:r>
              <a:rPr lang="en-US" i="1" dirty="0">
                <a:solidFill>
                  <a:srgbClr val="0070C0"/>
                </a:solidFill>
                <a:hlinkClick r:id="rId2"/>
              </a:rPr>
              <a:t>department-providerservices@icarehealthplan.org </a:t>
            </a:r>
            <a:endParaRPr lang="en-US" i="1" dirty="0">
              <a:solidFill>
                <a:srgbClr val="0070C0"/>
              </a:solidFill>
            </a:endParaRPr>
          </a:p>
          <a:p>
            <a:pPr marL="0" indent="0">
              <a:buNone/>
            </a:pPr>
            <a:endParaRPr lang="en-US" dirty="0"/>
          </a:p>
          <a:p>
            <a:pPr marL="0" indent="0">
              <a:buNone/>
            </a:pPr>
            <a:r>
              <a:rPr lang="en-US" b="1" u="sng" dirty="0"/>
              <a:t>iCare Dane County Office</a:t>
            </a:r>
          </a:p>
          <a:p>
            <a:pPr marL="0" indent="0">
              <a:buNone/>
            </a:pPr>
            <a:r>
              <a:rPr lang="en-US" b="1" dirty="0"/>
              <a:t>1-800-777-4376</a:t>
            </a:r>
          </a:p>
          <a:p>
            <a:pPr marL="0" indent="0">
              <a:buNone/>
            </a:pPr>
            <a:endParaRPr lang="en-US" b="1" dirty="0"/>
          </a:p>
          <a:p>
            <a:pPr marL="109728" indent="0">
              <a:buNone/>
            </a:pPr>
            <a:r>
              <a:rPr lang="en-US" b="1" dirty="0"/>
              <a:t>Prior Authorization </a:t>
            </a:r>
          </a:p>
          <a:p>
            <a:pPr marL="0" indent="0">
              <a:buNone/>
            </a:pPr>
            <a:r>
              <a:rPr lang="en-US" dirty="0"/>
              <a:t>  Local: 414-299-5539</a:t>
            </a:r>
          </a:p>
          <a:p>
            <a:pPr marL="0" indent="0">
              <a:buNone/>
            </a:pPr>
            <a:r>
              <a:rPr lang="en-US" dirty="0"/>
              <a:t>  Out of Area: 855-839-1032</a:t>
            </a:r>
          </a:p>
          <a:p>
            <a:pPr marL="109728" indent="0">
              <a:buNone/>
            </a:pPr>
            <a:r>
              <a:rPr lang="en-US" dirty="0"/>
              <a:t>Fax: 414-231-1026 </a:t>
            </a:r>
          </a:p>
          <a:p>
            <a:pPr lvl="1"/>
            <a:endParaRPr lang="en-US" dirty="0"/>
          </a:p>
        </p:txBody>
      </p:sp>
      <p:sp>
        <p:nvSpPr>
          <p:cNvPr id="4" name="Content Placeholder 3">
            <a:extLst>
              <a:ext uri="{FF2B5EF4-FFF2-40B4-BE49-F238E27FC236}">
                <a16:creationId xmlns:a16="http://schemas.microsoft.com/office/drawing/2014/main" id="{8A6C7F3A-1AB9-48BC-8018-863B44357C5A}"/>
              </a:ext>
            </a:extLst>
          </p:cNvPr>
          <p:cNvSpPr>
            <a:spLocks noGrp="1"/>
          </p:cNvSpPr>
          <p:nvPr>
            <p:ph sz="half" idx="2"/>
          </p:nvPr>
        </p:nvSpPr>
        <p:spPr/>
        <p:txBody>
          <a:bodyPr>
            <a:normAutofit fontScale="62500" lnSpcReduction="20000"/>
          </a:bodyPr>
          <a:lstStyle/>
          <a:p>
            <a:pPr marL="0" indent="0">
              <a:buNone/>
            </a:pPr>
            <a:r>
              <a:rPr lang="en-US" b="1" u="sng" dirty="0"/>
              <a:t>Interdisciplinary Team</a:t>
            </a:r>
          </a:p>
          <a:p>
            <a:pPr marL="0" indent="0">
              <a:buNone/>
            </a:pPr>
            <a:r>
              <a:rPr lang="en-US" b="1" dirty="0"/>
              <a:t>414-231-4847</a:t>
            </a:r>
          </a:p>
          <a:p>
            <a:pPr marL="0" indent="0">
              <a:buNone/>
            </a:pPr>
            <a:endParaRPr lang="en-US" b="1" dirty="0"/>
          </a:p>
          <a:p>
            <a:pPr marL="0" indent="0">
              <a:buNone/>
            </a:pPr>
            <a:r>
              <a:rPr lang="en-US" b="1" u="sng" dirty="0"/>
              <a:t>Member Rights Specialist</a:t>
            </a:r>
          </a:p>
          <a:p>
            <a:pPr marL="0" indent="0">
              <a:buNone/>
            </a:pPr>
            <a:r>
              <a:rPr lang="en-US" b="1" dirty="0"/>
              <a:t>414-231-1076</a:t>
            </a:r>
          </a:p>
          <a:p>
            <a:pPr marL="0" indent="0">
              <a:buNone/>
            </a:pPr>
            <a:r>
              <a:rPr lang="en-US" b="1" dirty="0"/>
              <a:t>Fax: 414-231-1026</a:t>
            </a:r>
          </a:p>
          <a:p>
            <a:pPr marL="0" indent="0">
              <a:buNone/>
            </a:pPr>
            <a:endParaRPr lang="en-US" b="1" dirty="0"/>
          </a:p>
          <a:p>
            <a:pPr marL="0" indent="0">
              <a:buNone/>
            </a:pPr>
            <a:r>
              <a:rPr lang="en-US" b="1" u="sng" dirty="0"/>
              <a:t>Pharmacy</a:t>
            </a:r>
          </a:p>
          <a:p>
            <a:pPr marL="0" indent="0">
              <a:buNone/>
            </a:pPr>
            <a:r>
              <a:rPr lang="en-US" b="1" dirty="0"/>
              <a:t>1-800-910-4743</a:t>
            </a:r>
          </a:p>
          <a:p>
            <a:pPr marL="0" indent="0">
              <a:buNone/>
            </a:pPr>
            <a:r>
              <a:rPr lang="en-US" b="1" dirty="0"/>
              <a:t>1-877-333-6820</a:t>
            </a:r>
          </a:p>
          <a:p>
            <a:pPr marL="0" indent="0">
              <a:buNone/>
            </a:pPr>
            <a:endParaRPr lang="en-US" b="1" dirty="0"/>
          </a:p>
          <a:p>
            <a:pPr marL="0" indent="0">
              <a:buNone/>
            </a:pPr>
            <a:r>
              <a:rPr lang="en-US" b="1" u="sng" dirty="0"/>
              <a:t>Provider Contracting</a:t>
            </a:r>
          </a:p>
          <a:p>
            <a:pPr marL="0" indent="0">
              <a:buNone/>
            </a:pPr>
            <a:r>
              <a:rPr lang="en-US" b="1" dirty="0"/>
              <a:t>414-225-4741</a:t>
            </a:r>
          </a:p>
          <a:p>
            <a:pPr marL="0" indent="0">
              <a:buNone/>
            </a:pPr>
            <a:r>
              <a:rPr lang="en-US" b="1" dirty="0"/>
              <a:t>FAX: 414-272-5618</a:t>
            </a:r>
          </a:p>
          <a:p>
            <a:endParaRPr lang="en-US" dirty="0"/>
          </a:p>
        </p:txBody>
      </p:sp>
      <p:sp>
        <p:nvSpPr>
          <p:cNvPr id="5" name="Slide Number Placeholder 4">
            <a:extLst>
              <a:ext uri="{FF2B5EF4-FFF2-40B4-BE49-F238E27FC236}">
                <a16:creationId xmlns:a16="http://schemas.microsoft.com/office/drawing/2014/main" id="{2C8A6A70-1387-4F54-87C2-4A86B1052DC9}"/>
              </a:ext>
            </a:extLst>
          </p:cNvPr>
          <p:cNvSpPr>
            <a:spLocks noGrp="1"/>
          </p:cNvSpPr>
          <p:nvPr>
            <p:ph type="sldNum" sz="quarter" idx="12"/>
          </p:nvPr>
        </p:nvSpPr>
        <p:spPr/>
        <p:txBody>
          <a:bodyPr/>
          <a:lstStyle/>
          <a:p>
            <a:fld id="{786D7D0F-3A27-45D3-AB4A-EEE967871401}" type="slidenum">
              <a:rPr lang="en-US" smtClean="0"/>
              <a:t>18</a:t>
            </a:fld>
            <a:endParaRPr lang="en-US" dirty="0"/>
          </a:p>
        </p:txBody>
      </p:sp>
    </p:spTree>
    <p:extLst>
      <p:ext uri="{BB962C8B-B14F-4D97-AF65-F5344CB8AC3E}">
        <p14:creationId xmlns:p14="http://schemas.microsoft.com/office/powerpoint/2010/main" val="1445319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6189B-CA8D-44C6-AF26-4CD10BB8900D}"/>
              </a:ext>
            </a:extLst>
          </p:cNvPr>
          <p:cNvSpPr>
            <a:spLocks noGrp="1"/>
          </p:cNvSpPr>
          <p:nvPr>
            <p:ph type="title"/>
          </p:nvPr>
        </p:nvSpPr>
        <p:spPr/>
        <p:txBody>
          <a:bodyPr/>
          <a:lstStyle/>
          <a:p>
            <a:r>
              <a:rPr lang="en-US" b="1" dirty="0"/>
              <a:t>Disclaimer:</a:t>
            </a:r>
          </a:p>
        </p:txBody>
      </p:sp>
      <p:sp>
        <p:nvSpPr>
          <p:cNvPr id="3" name="Content Placeholder 2">
            <a:extLst>
              <a:ext uri="{FF2B5EF4-FFF2-40B4-BE49-F238E27FC236}">
                <a16:creationId xmlns:a16="http://schemas.microsoft.com/office/drawing/2014/main" id="{141C6B64-ABE3-40FF-AD61-F4DFC1DFC98A}"/>
              </a:ext>
            </a:extLst>
          </p:cNvPr>
          <p:cNvSpPr>
            <a:spLocks noGrp="1"/>
          </p:cNvSpPr>
          <p:nvPr>
            <p:ph idx="1"/>
          </p:nvPr>
        </p:nvSpPr>
        <p:spPr/>
        <p:txBody>
          <a:bodyPr/>
          <a:lstStyle/>
          <a:p>
            <a:r>
              <a:rPr lang="en-US" dirty="0"/>
              <a:t>This information is provided as a courtesy from </a:t>
            </a:r>
            <a:r>
              <a:rPr lang="en-US" i="1" dirty="0"/>
              <a:t>i</a:t>
            </a:r>
            <a:r>
              <a:rPr lang="en-US" dirty="0"/>
              <a:t>Care to assist you with claim submission and billing. This does not</a:t>
            </a:r>
            <a:r>
              <a:rPr lang="en-US" i="1" dirty="0"/>
              <a:t> </a:t>
            </a:r>
            <a:r>
              <a:rPr lang="en-US" dirty="0"/>
              <a:t>replace ForwardHealth and CMS Guidelines. </a:t>
            </a:r>
            <a:r>
              <a:rPr lang="en-US" i="1" dirty="0"/>
              <a:t>i</a:t>
            </a:r>
            <a:r>
              <a:rPr lang="en-US" dirty="0"/>
              <a:t>Care relies upon ForwardHealth and CMS for payment rules and regulations for claim submission.</a:t>
            </a:r>
          </a:p>
        </p:txBody>
      </p:sp>
      <p:sp>
        <p:nvSpPr>
          <p:cNvPr id="4" name="Slide Number Placeholder 3">
            <a:extLst>
              <a:ext uri="{FF2B5EF4-FFF2-40B4-BE49-F238E27FC236}">
                <a16:creationId xmlns:a16="http://schemas.microsoft.com/office/drawing/2014/main" id="{8F3A8213-DD5B-4AD1-ABF4-85A272BFE00E}"/>
              </a:ext>
            </a:extLst>
          </p:cNvPr>
          <p:cNvSpPr>
            <a:spLocks noGrp="1"/>
          </p:cNvSpPr>
          <p:nvPr>
            <p:ph type="sldNum" sz="quarter" idx="12"/>
          </p:nvPr>
        </p:nvSpPr>
        <p:spPr/>
        <p:txBody>
          <a:bodyPr/>
          <a:lstStyle/>
          <a:p>
            <a:fld id="{786D7D0F-3A27-45D3-AB4A-EEE967871401}" type="slidenum">
              <a:rPr lang="en-US" smtClean="0"/>
              <a:t>2</a:t>
            </a:fld>
            <a:endParaRPr lang="en-US" dirty="0"/>
          </a:p>
        </p:txBody>
      </p:sp>
    </p:spTree>
    <p:extLst>
      <p:ext uri="{BB962C8B-B14F-4D97-AF65-F5344CB8AC3E}">
        <p14:creationId xmlns:p14="http://schemas.microsoft.com/office/powerpoint/2010/main" val="1413953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09671-BDF4-42EF-B26B-A149DF9C9EB0}"/>
              </a:ext>
            </a:extLst>
          </p:cNvPr>
          <p:cNvSpPr>
            <a:spLocks noGrp="1"/>
          </p:cNvSpPr>
          <p:nvPr>
            <p:ph type="title"/>
          </p:nvPr>
        </p:nvSpPr>
        <p:spPr/>
        <p:txBody>
          <a:bodyPr/>
          <a:lstStyle/>
          <a:p>
            <a:r>
              <a:rPr lang="en-US" b="1" dirty="0"/>
              <a:t>Abbreviations</a:t>
            </a:r>
          </a:p>
        </p:txBody>
      </p:sp>
      <p:sp>
        <p:nvSpPr>
          <p:cNvPr id="3" name="Content Placeholder 2">
            <a:extLst>
              <a:ext uri="{FF2B5EF4-FFF2-40B4-BE49-F238E27FC236}">
                <a16:creationId xmlns:a16="http://schemas.microsoft.com/office/drawing/2014/main" id="{208F8D42-6D5F-4AB8-9BB1-0D1DBAD18A6A}"/>
              </a:ext>
            </a:extLst>
          </p:cNvPr>
          <p:cNvSpPr>
            <a:spLocks noGrp="1"/>
          </p:cNvSpPr>
          <p:nvPr>
            <p:ph idx="1"/>
          </p:nvPr>
        </p:nvSpPr>
        <p:spPr/>
        <p:txBody>
          <a:bodyPr/>
          <a:lstStyle/>
          <a:p>
            <a:r>
              <a:rPr lang="en-US" dirty="0"/>
              <a:t>LTC – Long-Term Care</a:t>
            </a:r>
          </a:p>
          <a:p>
            <a:r>
              <a:rPr lang="en-US" dirty="0"/>
              <a:t>FCP – Family Care Partnership</a:t>
            </a:r>
          </a:p>
          <a:p>
            <a:r>
              <a:rPr lang="en-US" dirty="0"/>
              <a:t>AODA – Alcohol and Other Drug Abuse</a:t>
            </a:r>
          </a:p>
          <a:p>
            <a:r>
              <a:rPr lang="en-US" dirty="0"/>
              <a:t>PERS – Personal Emergency Response System</a:t>
            </a:r>
          </a:p>
          <a:p>
            <a:r>
              <a:rPr lang="en-US" dirty="0"/>
              <a:t>IDT – Interdisciplinary Team</a:t>
            </a:r>
          </a:p>
          <a:p>
            <a:r>
              <a:rPr lang="en-US" dirty="0"/>
              <a:t>DOS – Date of Service</a:t>
            </a:r>
          </a:p>
          <a:p>
            <a:r>
              <a:rPr lang="en-US" dirty="0"/>
              <a:t>EOP – Explanation of Payment</a:t>
            </a:r>
          </a:p>
          <a:p>
            <a:r>
              <a:rPr lang="en-US" dirty="0"/>
              <a:t>SDS – Self Directed Supports</a:t>
            </a:r>
          </a:p>
        </p:txBody>
      </p:sp>
      <p:sp>
        <p:nvSpPr>
          <p:cNvPr id="4" name="Slide Number Placeholder 3">
            <a:extLst>
              <a:ext uri="{FF2B5EF4-FFF2-40B4-BE49-F238E27FC236}">
                <a16:creationId xmlns:a16="http://schemas.microsoft.com/office/drawing/2014/main" id="{A13235A3-D55E-4229-A76C-F4655756BE66}"/>
              </a:ext>
            </a:extLst>
          </p:cNvPr>
          <p:cNvSpPr>
            <a:spLocks noGrp="1"/>
          </p:cNvSpPr>
          <p:nvPr>
            <p:ph type="sldNum" sz="quarter" idx="12"/>
          </p:nvPr>
        </p:nvSpPr>
        <p:spPr/>
        <p:txBody>
          <a:bodyPr/>
          <a:lstStyle/>
          <a:p>
            <a:fld id="{786D7D0F-3A27-45D3-AB4A-EEE967871401}" type="slidenum">
              <a:rPr lang="en-US" smtClean="0"/>
              <a:t>3</a:t>
            </a:fld>
            <a:endParaRPr lang="en-US" dirty="0"/>
          </a:p>
        </p:txBody>
      </p:sp>
    </p:spTree>
    <p:extLst>
      <p:ext uri="{BB962C8B-B14F-4D97-AF65-F5344CB8AC3E}">
        <p14:creationId xmlns:p14="http://schemas.microsoft.com/office/powerpoint/2010/main" val="2992752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11E69-7E5F-4ACC-A8BA-2765DF2B3CA8}"/>
              </a:ext>
            </a:extLst>
          </p:cNvPr>
          <p:cNvSpPr>
            <a:spLocks noGrp="1"/>
          </p:cNvSpPr>
          <p:nvPr>
            <p:ph type="title"/>
          </p:nvPr>
        </p:nvSpPr>
        <p:spPr/>
        <p:txBody>
          <a:bodyPr/>
          <a:lstStyle/>
          <a:p>
            <a:r>
              <a:rPr lang="en-US" b="1" dirty="0"/>
              <a:t>Definition of LTC Services</a:t>
            </a:r>
          </a:p>
        </p:txBody>
      </p:sp>
      <p:sp>
        <p:nvSpPr>
          <p:cNvPr id="3" name="Content Placeholder 2">
            <a:extLst>
              <a:ext uri="{FF2B5EF4-FFF2-40B4-BE49-F238E27FC236}">
                <a16:creationId xmlns:a16="http://schemas.microsoft.com/office/drawing/2014/main" id="{122C23AE-331F-4B2C-837F-F94B1E08419A}"/>
              </a:ext>
            </a:extLst>
          </p:cNvPr>
          <p:cNvSpPr>
            <a:spLocks noGrp="1"/>
          </p:cNvSpPr>
          <p:nvPr>
            <p:ph idx="1"/>
          </p:nvPr>
        </p:nvSpPr>
        <p:spPr/>
        <p:txBody>
          <a:bodyPr/>
          <a:lstStyle/>
          <a:p>
            <a:r>
              <a:rPr lang="en-US" dirty="0"/>
              <a:t>Long-Term Care Services include a broad range of health, personal care, and supportive services. These services include assistance with activities (ex: dressing, bathing and toileting), instrumental activities (ex: medication management and housework), and health maintenance tasks. </a:t>
            </a:r>
          </a:p>
          <a:p>
            <a:r>
              <a:rPr lang="en-US" dirty="0"/>
              <a:t>These services are meant to assist or improve the Member’s quality of life. </a:t>
            </a:r>
          </a:p>
        </p:txBody>
      </p:sp>
      <p:sp>
        <p:nvSpPr>
          <p:cNvPr id="4" name="Slide Number Placeholder 3">
            <a:extLst>
              <a:ext uri="{FF2B5EF4-FFF2-40B4-BE49-F238E27FC236}">
                <a16:creationId xmlns:a16="http://schemas.microsoft.com/office/drawing/2014/main" id="{93933FD1-E95B-4E6E-8DAC-BE224FD7210E}"/>
              </a:ext>
            </a:extLst>
          </p:cNvPr>
          <p:cNvSpPr>
            <a:spLocks noGrp="1"/>
          </p:cNvSpPr>
          <p:nvPr>
            <p:ph type="sldNum" sz="quarter" idx="12"/>
          </p:nvPr>
        </p:nvSpPr>
        <p:spPr/>
        <p:txBody>
          <a:bodyPr/>
          <a:lstStyle/>
          <a:p>
            <a:fld id="{786D7D0F-3A27-45D3-AB4A-EEE967871401}" type="slidenum">
              <a:rPr lang="en-US" smtClean="0"/>
              <a:t>4</a:t>
            </a:fld>
            <a:endParaRPr lang="en-US" dirty="0"/>
          </a:p>
        </p:txBody>
      </p:sp>
    </p:spTree>
    <p:extLst>
      <p:ext uri="{BB962C8B-B14F-4D97-AF65-F5344CB8AC3E}">
        <p14:creationId xmlns:p14="http://schemas.microsoft.com/office/powerpoint/2010/main" val="599788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86195-BE82-4D96-8664-E7C71C0AD966}"/>
              </a:ext>
            </a:extLst>
          </p:cNvPr>
          <p:cNvSpPr>
            <a:spLocks noGrp="1"/>
          </p:cNvSpPr>
          <p:nvPr>
            <p:ph type="title"/>
          </p:nvPr>
        </p:nvSpPr>
        <p:spPr/>
        <p:txBody>
          <a:bodyPr/>
          <a:lstStyle/>
          <a:p>
            <a:r>
              <a:rPr lang="en-US" b="1" dirty="0"/>
              <a:t>Long-Term Care Services</a:t>
            </a:r>
          </a:p>
        </p:txBody>
      </p:sp>
      <p:sp>
        <p:nvSpPr>
          <p:cNvPr id="3" name="Content Placeholder 2">
            <a:extLst>
              <a:ext uri="{FF2B5EF4-FFF2-40B4-BE49-F238E27FC236}">
                <a16:creationId xmlns:a16="http://schemas.microsoft.com/office/drawing/2014/main" id="{206BEDDD-1282-4F89-96CB-2D53C23CF7A9}"/>
              </a:ext>
            </a:extLst>
          </p:cNvPr>
          <p:cNvSpPr>
            <a:spLocks noGrp="1"/>
          </p:cNvSpPr>
          <p:nvPr>
            <p:ph idx="1"/>
          </p:nvPr>
        </p:nvSpPr>
        <p:spPr/>
        <p:txBody>
          <a:bodyPr>
            <a:normAutofit fontScale="77500" lnSpcReduction="20000"/>
          </a:bodyPr>
          <a:lstStyle/>
          <a:p>
            <a:r>
              <a:rPr lang="en-US" dirty="0"/>
              <a:t>Adaptive Services (general and vehicle)</a:t>
            </a:r>
          </a:p>
          <a:p>
            <a:r>
              <a:rPr lang="en-US" dirty="0"/>
              <a:t>Adult Day Care</a:t>
            </a:r>
          </a:p>
          <a:p>
            <a:r>
              <a:rPr lang="en-US" dirty="0"/>
              <a:t>AODA Services</a:t>
            </a:r>
          </a:p>
          <a:p>
            <a:r>
              <a:rPr lang="en-US" dirty="0"/>
              <a:t>Assessment and Case Planning</a:t>
            </a:r>
          </a:p>
          <a:p>
            <a:r>
              <a:rPr lang="en-US" dirty="0"/>
              <a:t>Case Management</a:t>
            </a:r>
          </a:p>
          <a:p>
            <a:r>
              <a:rPr lang="en-US" dirty="0"/>
              <a:t>Alternative Treatments</a:t>
            </a:r>
          </a:p>
          <a:p>
            <a:r>
              <a:rPr lang="en-US" dirty="0"/>
              <a:t>Communication Aids/Interpreter Services</a:t>
            </a:r>
          </a:p>
          <a:p>
            <a:r>
              <a:rPr lang="en-US" dirty="0"/>
              <a:t>Community Support Programs</a:t>
            </a:r>
          </a:p>
          <a:p>
            <a:r>
              <a:rPr lang="en-US" dirty="0"/>
              <a:t>Consumer Education and Training</a:t>
            </a:r>
          </a:p>
          <a:p>
            <a:r>
              <a:rPr lang="en-US" dirty="0"/>
              <a:t>Counseling and Therapeutic Resources</a:t>
            </a:r>
          </a:p>
          <a:p>
            <a:r>
              <a:rPr lang="en-US" dirty="0"/>
              <a:t>Daily Living Skills Training</a:t>
            </a:r>
          </a:p>
          <a:p>
            <a:r>
              <a:rPr lang="en-US" dirty="0"/>
              <a:t>Day Services/Treatment</a:t>
            </a:r>
          </a:p>
          <a:p>
            <a:r>
              <a:rPr lang="en-US" dirty="0"/>
              <a:t>Durable Medical Equipment</a:t>
            </a:r>
          </a:p>
          <a:p>
            <a:r>
              <a:rPr lang="en-US" dirty="0"/>
              <a:t>Financial Management Services</a:t>
            </a:r>
          </a:p>
          <a:p>
            <a:r>
              <a:rPr lang="en-US" dirty="0"/>
              <a:t>Home Health Care Services</a:t>
            </a:r>
          </a:p>
          <a:p>
            <a:r>
              <a:rPr lang="en-US" dirty="0"/>
              <a:t>Home Modifications</a:t>
            </a:r>
          </a:p>
          <a:p>
            <a:r>
              <a:rPr lang="en-US" dirty="0"/>
              <a:t>Housing Counseling</a:t>
            </a:r>
          </a:p>
        </p:txBody>
      </p:sp>
      <p:sp>
        <p:nvSpPr>
          <p:cNvPr id="5" name="Slide Number Placeholder 4">
            <a:extLst>
              <a:ext uri="{FF2B5EF4-FFF2-40B4-BE49-F238E27FC236}">
                <a16:creationId xmlns:a16="http://schemas.microsoft.com/office/drawing/2014/main" id="{BE0B6614-A86B-4B65-B583-22D6EA32C130}"/>
              </a:ext>
            </a:extLst>
          </p:cNvPr>
          <p:cNvSpPr>
            <a:spLocks noGrp="1"/>
          </p:cNvSpPr>
          <p:nvPr>
            <p:ph type="sldNum" sz="quarter" idx="12"/>
          </p:nvPr>
        </p:nvSpPr>
        <p:spPr/>
        <p:txBody>
          <a:bodyPr/>
          <a:lstStyle/>
          <a:p>
            <a:fld id="{786D7D0F-3A27-45D3-AB4A-EEE967871401}" type="slidenum">
              <a:rPr lang="en-US" smtClean="0"/>
              <a:t>5</a:t>
            </a:fld>
            <a:endParaRPr lang="en-US" dirty="0"/>
          </a:p>
        </p:txBody>
      </p:sp>
    </p:spTree>
    <p:extLst>
      <p:ext uri="{BB962C8B-B14F-4D97-AF65-F5344CB8AC3E}">
        <p14:creationId xmlns:p14="http://schemas.microsoft.com/office/powerpoint/2010/main" val="841618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BE0EE-EAE4-4FA8-9171-4848C66D75FC}"/>
              </a:ext>
            </a:extLst>
          </p:cNvPr>
          <p:cNvSpPr>
            <a:spLocks noGrp="1"/>
          </p:cNvSpPr>
          <p:nvPr>
            <p:ph type="title"/>
          </p:nvPr>
        </p:nvSpPr>
        <p:spPr/>
        <p:txBody>
          <a:bodyPr/>
          <a:lstStyle/>
          <a:p>
            <a:r>
              <a:rPr lang="en-US" b="1" dirty="0"/>
              <a:t>Eligible LTC Services</a:t>
            </a:r>
          </a:p>
        </p:txBody>
      </p:sp>
      <p:sp>
        <p:nvSpPr>
          <p:cNvPr id="3" name="Content Placeholder 2">
            <a:extLst>
              <a:ext uri="{FF2B5EF4-FFF2-40B4-BE49-F238E27FC236}">
                <a16:creationId xmlns:a16="http://schemas.microsoft.com/office/drawing/2014/main" id="{A137F9C1-FBE9-4B1A-9D58-C7EC26F53691}"/>
              </a:ext>
            </a:extLst>
          </p:cNvPr>
          <p:cNvSpPr>
            <a:spLocks noGrp="1"/>
          </p:cNvSpPr>
          <p:nvPr>
            <p:ph idx="1"/>
          </p:nvPr>
        </p:nvSpPr>
        <p:spPr/>
        <p:txBody>
          <a:bodyPr>
            <a:normAutofit lnSpcReduction="10000"/>
          </a:bodyPr>
          <a:lstStyle/>
          <a:p>
            <a:r>
              <a:rPr lang="en-US" dirty="0"/>
              <a:t>Services rendered will be provided to </a:t>
            </a:r>
            <a:r>
              <a:rPr lang="en-US" i="1" dirty="0"/>
              <a:t>i</a:t>
            </a:r>
            <a:r>
              <a:rPr lang="en-US" dirty="0"/>
              <a:t>Care FCP Members through our network of contracted providers. </a:t>
            </a:r>
          </a:p>
          <a:p>
            <a:r>
              <a:rPr lang="en-US" dirty="0"/>
              <a:t>All LTC services </a:t>
            </a:r>
            <a:r>
              <a:rPr lang="en-US" b="1" dirty="0">
                <a:solidFill>
                  <a:schemeClr val="accent2"/>
                </a:solidFill>
              </a:rPr>
              <a:t>MUST</a:t>
            </a:r>
            <a:r>
              <a:rPr lang="en-US" b="1" dirty="0"/>
              <a:t> </a:t>
            </a:r>
            <a:r>
              <a:rPr lang="en-US" dirty="0"/>
              <a:t>be authorized through the IDT </a:t>
            </a:r>
            <a:r>
              <a:rPr lang="en-US" b="1" dirty="0">
                <a:solidFill>
                  <a:schemeClr val="accent2"/>
                </a:solidFill>
              </a:rPr>
              <a:t>PRIOR</a:t>
            </a:r>
            <a:r>
              <a:rPr lang="en-US" dirty="0"/>
              <a:t> to services being rendered. </a:t>
            </a:r>
          </a:p>
          <a:p>
            <a:r>
              <a:rPr lang="en-US" dirty="0"/>
              <a:t>The service request will outline the specific services approved and rate of reimbursement.</a:t>
            </a:r>
          </a:p>
          <a:p>
            <a:r>
              <a:rPr lang="en-US" dirty="0"/>
              <a:t>For all </a:t>
            </a:r>
            <a:r>
              <a:rPr lang="en-US" b="1" dirty="0">
                <a:solidFill>
                  <a:schemeClr val="accent2"/>
                </a:solidFill>
              </a:rPr>
              <a:t>Emergency</a:t>
            </a:r>
            <a:r>
              <a:rPr lang="en-US" dirty="0"/>
              <a:t> situations, the Provider is required to contact the IDT as soon as possible. </a:t>
            </a:r>
          </a:p>
          <a:p>
            <a:r>
              <a:rPr lang="en-US" dirty="0"/>
              <a:t>Professional LTC services include</a:t>
            </a:r>
          </a:p>
          <a:p>
            <a:pPr lvl="1"/>
            <a:r>
              <a:rPr lang="en-US" dirty="0"/>
              <a:t>Supportive Home Care</a:t>
            </a:r>
          </a:p>
          <a:p>
            <a:pPr lvl="1"/>
            <a:r>
              <a:rPr lang="en-US" dirty="0"/>
              <a:t>Attendant Care</a:t>
            </a:r>
          </a:p>
          <a:p>
            <a:pPr lvl="1"/>
            <a:r>
              <a:rPr lang="en-US" dirty="0"/>
              <a:t>Respite Care, etc. </a:t>
            </a:r>
          </a:p>
        </p:txBody>
      </p:sp>
      <p:sp>
        <p:nvSpPr>
          <p:cNvPr id="4" name="Slide Number Placeholder 3">
            <a:extLst>
              <a:ext uri="{FF2B5EF4-FFF2-40B4-BE49-F238E27FC236}">
                <a16:creationId xmlns:a16="http://schemas.microsoft.com/office/drawing/2014/main" id="{6547F48C-6987-437B-9589-3061E7B82F83}"/>
              </a:ext>
            </a:extLst>
          </p:cNvPr>
          <p:cNvSpPr>
            <a:spLocks noGrp="1"/>
          </p:cNvSpPr>
          <p:nvPr>
            <p:ph type="sldNum" sz="quarter" idx="12"/>
          </p:nvPr>
        </p:nvSpPr>
        <p:spPr/>
        <p:txBody>
          <a:bodyPr/>
          <a:lstStyle/>
          <a:p>
            <a:fld id="{786D7D0F-3A27-45D3-AB4A-EEE967871401}" type="slidenum">
              <a:rPr lang="en-US" smtClean="0"/>
              <a:t>6</a:t>
            </a:fld>
            <a:endParaRPr lang="en-US" dirty="0"/>
          </a:p>
        </p:txBody>
      </p:sp>
    </p:spTree>
    <p:extLst>
      <p:ext uri="{BB962C8B-B14F-4D97-AF65-F5344CB8AC3E}">
        <p14:creationId xmlns:p14="http://schemas.microsoft.com/office/powerpoint/2010/main" val="225702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0CA00-150B-42AA-99C0-0C8921D03D6D}"/>
              </a:ext>
            </a:extLst>
          </p:cNvPr>
          <p:cNvSpPr>
            <a:spLocks noGrp="1"/>
          </p:cNvSpPr>
          <p:nvPr>
            <p:ph type="title"/>
          </p:nvPr>
        </p:nvSpPr>
        <p:spPr/>
        <p:txBody>
          <a:bodyPr/>
          <a:lstStyle/>
          <a:p>
            <a:r>
              <a:rPr lang="en-US" b="1" dirty="0"/>
              <a:t>Requesting Services</a:t>
            </a:r>
          </a:p>
        </p:txBody>
      </p:sp>
      <p:sp>
        <p:nvSpPr>
          <p:cNvPr id="3" name="Content Placeholder 2">
            <a:extLst>
              <a:ext uri="{FF2B5EF4-FFF2-40B4-BE49-F238E27FC236}">
                <a16:creationId xmlns:a16="http://schemas.microsoft.com/office/drawing/2014/main" id="{1115E514-D240-4E55-80F2-30186F560A7C}"/>
              </a:ext>
            </a:extLst>
          </p:cNvPr>
          <p:cNvSpPr>
            <a:spLocks noGrp="1"/>
          </p:cNvSpPr>
          <p:nvPr>
            <p:ph idx="1"/>
          </p:nvPr>
        </p:nvSpPr>
        <p:spPr/>
        <p:txBody>
          <a:bodyPr>
            <a:normAutofit lnSpcReduction="10000"/>
          </a:bodyPr>
          <a:lstStyle/>
          <a:p>
            <a:r>
              <a:rPr lang="en-US" dirty="0"/>
              <a:t>Services can be requested by Members, Guardians or Providers.</a:t>
            </a:r>
          </a:p>
          <a:p>
            <a:endParaRPr lang="en-US" dirty="0"/>
          </a:p>
          <a:p>
            <a:r>
              <a:rPr lang="en-US" dirty="0"/>
              <a:t>The IDT needs the following information:</a:t>
            </a:r>
          </a:p>
          <a:p>
            <a:pPr lvl="1"/>
            <a:r>
              <a:rPr lang="en-US" dirty="0"/>
              <a:t>Member Name &amp; Date of Birth</a:t>
            </a:r>
          </a:p>
          <a:p>
            <a:pPr lvl="1"/>
            <a:r>
              <a:rPr lang="en-US" dirty="0"/>
              <a:t>Description of services to be provided and the HCPCS code</a:t>
            </a:r>
          </a:p>
          <a:p>
            <a:pPr lvl="1"/>
            <a:r>
              <a:rPr lang="en-US" dirty="0"/>
              <a:t>Units and frequency of service(s)</a:t>
            </a:r>
          </a:p>
          <a:p>
            <a:pPr lvl="1"/>
            <a:r>
              <a:rPr lang="en-US" dirty="0"/>
              <a:t>Dates of Service</a:t>
            </a:r>
          </a:p>
          <a:p>
            <a:pPr lvl="1"/>
            <a:r>
              <a:rPr lang="en-US" dirty="0"/>
              <a:t>Service Location</a:t>
            </a:r>
          </a:p>
          <a:p>
            <a:pPr lvl="1"/>
            <a:r>
              <a:rPr lang="en-US"/>
              <a:t>Identify Live In Care Giver</a:t>
            </a:r>
            <a:endParaRPr lang="en-US" dirty="0"/>
          </a:p>
          <a:p>
            <a:pPr lvl="1"/>
            <a:endParaRPr lang="en-US" dirty="0"/>
          </a:p>
          <a:p>
            <a:r>
              <a:rPr lang="en-US" dirty="0"/>
              <a:t>Questions regarding service requests should be directed to the Member’s Care Manager.</a:t>
            </a:r>
          </a:p>
        </p:txBody>
      </p:sp>
      <p:sp>
        <p:nvSpPr>
          <p:cNvPr id="4" name="Slide Number Placeholder 3">
            <a:extLst>
              <a:ext uri="{FF2B5EF4-FFF2-40B4-BE49-F238E27FC236}">
                <a16:creationId xmlns:a16="http://schemas.microsoft.com/office/drawing/2014/main" id="{51ADE887-7302-4B9B-9B33-FC18D5382302}"/>
              </a:ext>
            </a:extLst>
          </p:cNvPr>
          <p:cNvSpPr>
            <a:spLocks noGrp="1"/>
          </p:cNvSpPr>
          <p:nvPr>
            <p:ph type="sldNum" sz="quarter" idx="12"/>
          </p:nvPr>
        </p:nvSpPr>
        <p:spPr/>
        <p:txBody>
          <a:bodyPr/>
          <a:lstStyle/>
          <a:p>
            <a:fld id="{786D7D0F-3A27-45D3-AB4A-EEE967871401}" type="slidenum">
              <a:rPr lang="en-US" smtClean="0"/>
              <a:t>7</a:t>
            </a:fld>
            <a:endParaRPr lang="en-US" dirty="0"/>
          </a:p>
        </p:txBody>
      </p:sp>
    </p:spTree>
    <p:extLst>
      <p:ext uri="{BB962C8B-B14F-4D97-AF65-F5344CB8AC3E}">
        <p14:creationId xmlns:p14="http://schemas.microsoft.com/office/powerpoint/2010/main" val="1720550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753B5-D5BD-4D20-9A36-1DE55245427D}"/>
              </a:ext>
            </a:extLst>
          </p:cNvPr>
          <p:cNvSpPr>
            <a:spLocks noGrp="1"/>
          </p:cNvSpPr>
          <p:nvPr>
            <p:ph type="title"/>
          </p:nvPr>
        </p:nvSpPr>
        <p:spPr/>
        <p:txBody>
          <a:bodyPr/>
          <a:lstStyle/>
          <a:p>
            <a:r>
              <a:rPr lang="en-US" dirty="0"/>
              <a:t>SR Date and Claim Dates</a:t>
            </a:r>
          </a:p>
        </p:txBody>
      </p:sp>
      <p:sp>
        <p:nvSpPr>
          <p:cNvPr id="3" name="Content Placeholder 2">
            <a:extLst>
              <a:ext uri="{FF2B5EF4-FFF2-40B4-BE49-F238E27FC236}">
                <a16:creationId xmlns:a16="http://schemas.microsoft.com/office/drawing/2014/main" id="{9BCB4D25-C4BB-43CA-9CCE-17E691DF1E8A}"/>
              </a:ext>
            </a:extLst>
          </p:cNvPr>
          <p:cNvSpPr>
            <a:spLocks noGrp="1"/>
          </p:cNvSpPr>
          <p:nvPr>
            <p:ph idx="1"/>
          </p:nvPr>
        </p:nvSpPr>
        <p:spPr/>
        <p:txBody>
          <a:bodyPr/>
          <a:lstStyle/>
          <a:p>
            <a:r>
              <a:rPr lang="en-US" dirty="0"/>
              <a:t>If an SR is approved with an end date in the middle of a month, providers need to bill per the SR dates in order for the claim system to pick up the SR and apply the unit counts appropriately.  </a:t>
            </a:r>
          </a:p>
          <a:p>
            <a:pPr lvl="1"/>
            <a:r>
              <a:rPr lang="en-US" dirty="0"/>
              <a:t>The claim system cannot apply two SR’s to one claim.</a:t>
            </a:r>
          </a:p>
          <a:p>
            <a:r>
              <a:rPr lang="en-US" dirty="0"/>
              <a:t>Example: </a:t>
            </a:r>
          </a:p>
          <a:p>
            <a:pPr lvl="1"/>
            <a:r>
              <a:rPr lang="en-US" dirty="0"/>
              <a:t>SR is approved for 1/6/2020 through 3/6/2020.  The next SR is approved for 3/7/2020 through 6/7/2020.  </a:t>
            </a:r>
          </a:p>
          <a:p>
            <a:pPr lvl="1"/>
            <a:r>
              <a:rPr lang="en-US" dirty="0"/>
              <a:t>The March claim must be billed as two claims, 3/1-3/6/2020 and 3/7/2020-3/31/2020 (or beyond) in order for them to process correctly and apply the appropriate PA/SR and units.</a:t>
            </a:r>
          </a:p>
          <a:p>
            <a:endParaRPr lang="en-US" dirty="0"/>
          </a:p>
        </p:txBody>
      </p:sp>
      <p:sp>
        <p:nvSpPr>
          <p:cNvPr id="4" name="Slide Number Placeholder 3">
            <a:extLst>
              <a:ext uri="{FF2B5EF4-FFF2-40B4-BE49-F238E27FC236}">
                <a16:creationId xmlns:a16="http://schemas.microsoft.com/office/drawing/2014/main" id="{6A9D58B6-1A13-4F25-AC54-446B4AB7E02C}"/>
              </a:ext>
            </a:extLst>
          </p:cNvPr>
          <p:cNvSpPr>
            <a:spLocks noGrp="1"/>
          </p:cNvSpPr>
          <p:nvPr>
            <p:ph type="sldNum" sz="quarter" idx="12"/>
          </p:nvPr>
        </p:nvSpPr>
        <p:spPr/>
        <p:txBody>
          <a:bodyPr/>
          <a:lstStyle/>
          <a:p>
            <a:fld id="{786D7D0F-3A27-45D3-AB4A-EEE967871401}" type="slidenum">
              <a:rPr lang="en-US" smtClean="0"/>
              <a:t>8</a:t>
            </a:fld>
            <a:endParaRPr lang="en-US" dirty="0"/>
          </a:p>
        </p:txBody>
      </p:sp>
    </p:spTree>
    <p:extLst>
      <p:ext uri="{BB962C8B-B14F-4D97-AF65-F5344CB8AC3E}">
        <p14:creationId xmlns:p14="http://schemas.microsoft.com/office/powerpoint/2010/main" val="1970840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7A3E2-71C3-4E4F-B8A0-07F81FED954B}"/>
              </a:ext>
            </a:extLst>
          </p:cNvPr>
          <p:cNvSpPr>
            <a:spLocks noGrp="1"/>
          </p:cNvSpPr>
          <p:nvPr>
            <p:ph type="title"/>
          </p:nvPr>
        </p:nvSpPr>
        <p:spPr/>
        <p:txBody>
          <a:bodyPr/>
          <a:lstStyle/>
          <a:p>
            <a:r>
              <a:rPr lang="en-US" dirty="0"/>
              <a:t>Electronic Visit Verification (EVV)	</a:t>
            </a:r>
          </a:p>
        </p:txBody>
      </p:sp>
      <p:sp>
        <p:nvSpPr>
          <p:cNvPr id="3" name="Content Placeholder 2">
            <a:extLst>
              <a:ext uri="{FF2B5EF4-FFF2-40B4-BE49-F238E27FC236}">
                <a16:creationId xmlns:a16="http://schemas.microsoft.com/office/drawing/2014/main" id="{037219B7-08FA-4F8C-8C93-7BCBEA8D472E}"/>
              </a:ext>
            </a:extLst>
          </p:cNvPr>
          <p:cNvSpPr>
            <a:spLocks noGrp="1"/>
          </p:cNvSpPr>
          <p:nvPr>
            <p:ph idx="1"/>
          </p:nvPr>
        </p:nvSpPr>
        <p:spPr/>
        <p:txBody>
          <a:bodyPr>
            <a:normAutofit fontScale="92500" lnSpcReduction="10000"/>
          </a:bodyPr>
          <a:lstStyle/>
          <a:p>
            <a:pPr lvl="0"/>
            <a:r>
              <a:rPr lang="en-US" sz="2400" dirty="0"/>
              <a:t>iCare will not require Live-in Workers to use EVV</a:t>
            </a:r>
          </a:p>
          <a:p>
            <a:pPr lvl="1"/>
            <a:r>
              <a:rPr lang="en-US" dirty="0"/>
              <a:t>Submit claims with the KX modifier to bypass EVV requirements</a:t>
            </a:r>
          </a:p>
          <a:p>
            <a:pPr lvl="0"/>
            <a:r>
              <a:rPr lang="en-US" sz="2400" dirty="0"/>
              <a:t>All supportive care services will require an EVV to match the services submitted on the claim</a:t>
            </a:r>
          </a:p>
          <a:p>
            <a:pPr lvl="0"/>
            <a:r>
              <a:rPr lang="en-US" sz="2400" dirty="0"/>
              <a:t>EVV can be updated at anytime to match the claim.  If a claim denial occurs prior to the update, a request for review can be submitted within the Review/Reopen Guidelines found here: </a:t>
            </a:r>
            <a:r>
              <a:rPr lang="en-US" sz="2400" u="sng" dirty="0">
                <a:solidFill>
                  <a:srgbClr val="0070C0"/>
                </a:solidFill>
                <a:hlinkClick r:id="rId2">
                  <a:extLst>
                    <a:ext uri="{A12FA001-AC4F-418D-AE19-62706E023703}">
                      <ahyp:hlinkClr xmlns:ahyp="http://schemas.microsoft.com/office/drawing/2018/hyperlinkcolor" val="tx"/>
                    </a:ext>
                  </a:extLst>
                </a:hlinkClick>
              </a:rPr>
              <a:t>https://www.icarehealthplan.org/Claims/Claims-Processing.htm</a:t>
            </a:r>
            <a:r>
              <a:rPr lang="en-US" sz="2400" dirty="0">
                <a:solidFill>
                  <a:srgbClr val="0070C0"/>
                </a:solidFill>
              </a:rPr>
              <a:t> </a:t>
            </a:r>
            <a:r>
              <a:rPr lang="en-US" sz="2400" dirty="0"/>
              <a:t>(Claim Review/Adjustment Guidelines)</a:t>
            </a:r>
          </a:p>
          <a:p>
            <a:pPr lvl="0"/>
            <a:r>
              <a:rPr lang="en-US" sz="2400" dirty="0"/>
              <a:t>Please see our EVV Guide for complete details: </a:t>
            </a:r>
            <a:r>
              <a:rPr lang="en-US" sz="2400" dirty="0">
                <a:solidFill>
                  <a:srgbClr val="0070C0"/>
                </a:solidFill>
                <a:hlinkClick r:id="rId3">
                  <a:extLst>
                    <a:ext uri="{A12FA001-AC4F-418D-AE19-62706E023703}">
                      <ahyp:hlinkClr xmlns:ahyp="http://schemas.microsoft.com/office/drawing/2018/hyperlinkcolor" val="tx"/>
                    </a:ext>
                  </a:extLst>
                </a:hlinkClick>
              </a:rPr>
              <a:t>https://www.icarehealthplan.org/Education/Resources.htm</a:t>
            </a:r>
            <a:r>
              <a:rPr lang="en-US" sz="2400" dirty="0">
                <a:solidFill>
                  <a:srgbClr val="0070C0"/>
                </a:solidFill>
              </a:rPr>
              <a:t> </a:t>
            </a:r>
          </a:p>
          <a:p>
            <a:pPr lvl="1"/>
            <a:endParaRPr lang="en-US" dirty="0"/>
          </a:p>
        </p:txBody>
      </p:sp>
      <p:sp>
        <p:nvSpPr>
          <p:cNvPr id="4" name="Slide Number Placeholder 3">
            <a:extLst>
              <a:ext uri="{FF2B5EF4-FFF2-40B4-BE49-F238E27FC236}">
                <a16:creationId xmlns:a16="http://schemas.microsoft.com/office/drawing/2014/main" id="{E80FCB1B-F620-4C05-A90C-433DC5A5B91F}"/>
              </a:ext>
            </a:extLst>
          </p:cNvPr>
          <p:cNvSpPr>
            <a:spLocks noGrp="1"/>
          </p:cNvSpPr>
          <p:nvPr>
            <p:ph type="sldNum" sz="quarter" idx="12"/>
          </p:nvPr>
        </p:nvSpPr>
        <p:spPr/>
        <p:txBody>
          <a:bodyPr/>
          <a:lstStyle/>
          <a:p>
            <a:fld id="{786D7D0F-3A27-45D3-AB4A-EEE967871401}" type="slidenum">
              <a:rPr lang="en-US" smtClean="0"/>
              <a:t>9</a:t>
            </a:fld>
            <a:endParaRPr lang="en-US" dirty="0"/>
          </a:p>
        </p:txBody>
      </p:sp>
    </p:spTree>
    <p:extLst>
      <p:ext uri="{BB962C8B-B14F-4D97-AF65-F5344CB8AC3E}">
        <p14:creationId xmlns:p14="http://schemas.microsoft.com/office/powerpoint/2010/main" val="12068815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Theme1" id="{FC8E0C6D-4D5E-4DE0-8A5A-FE5FB8133F31}" vid="{6FD0C8BA-9FD7-48F0-9B70-9AEE9E7CC7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313</TotalTime>
  <Words>1587</Words>
  <Application>Microsoft Office PowerPoint</Application>
  <PresentationFormat>On-screen Show (4:3)</PresentationFormat>
  <Paragraphs>164</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Open Sans</vt:lpstr>
      <vt:lpstr>Symbol</vt:lpstr>
      <vt:lpstr>Times New Roman</vt:lpstr>
      <vt:lpstr>Theme1</vt:lpstr>
      <vt:lpstr>LTC Guide</vt:lpstr>
      <vt:lpstr>Disclaimer:</vt:lpstr>
      <vt:lpstr>Abbreviations</vt:lpstr>
      <vt:lpstr>Definition of LTC Services</vt:lpstr>
      <vt:lpstr>Long-Term Care Services</vt:lpstr>
      <vt:lpstr>Eligible LTC Services</vt:lpstr>
      <vt:lpstr>Requesting Services</vt:lpstr>
      <vt:lpstr>SR Date and Claim Dates</vt:lpstr>
      <vt:lpstr>Electronic Visit Verification (EVV) </vt:lpstr>
      <vt:lpstr>Claim Submission</vt:lpstr>
      <vt:lpstr>LTC Professional Claim Form www.icarehealthplan.org/providers </vt:lpstr>
      <vt:lpstr>LTC Residential Claim Form www.icarehealthplan.org/providers </vt:lpstr>
      <vt:lpstr>Claims Filing Limits</vt:lpstr>
      <vt:lpstr>Claims Submission</vt:lpstr>
      <vt:lpstr>Electronic Funds Transfer (EFT)  and Electronic Remittance Advice (ERA)</vt:lpstr>
      <vt:lpstr>Frequently Asked Questions</vt:lpstr>
      <vt:lpstr>iCare Provider Portal Access </vt:lpstr>
      <vt:lpstr>iCare 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Crystal Burgess</dc:creator>
  <cp:lastModifiedBy>Michelle Minogue</cp:lastModifiedBy>
  <cp:revision>33</cp:revision>
  <dcterms:created xsi:type="dcterms:W3CDTF">2019-07-23T16:06:26Z</dcterms:created>
  <dcterms:modified xsi:type="dcterms:W3CDTF">2024-04-05T13:35:08Z</dcterms:modified>
</cp:coreProperties>
</file>