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20"/>
  </p:notesMasterIdLst>
  <p:sldIdLst>
    <p:sldId id="256" r:id="rId2"/>
    <p:sldId id="257" r:id="rId3"/>
    <p:sldId id="272" r:id="rId4"/>
    <p:sldId id="273" r:id="rId5"/>
    <p:sldId id="276" r:id="rId6"/>
    <p:sldId id="280" r:id="rId7"/>
    <p:sldId id="258" r:id="rId8"/>
    <p:sldId id="277" r:id="rId9"/>
    <p:sldId id="259" r:id="rId10"/>
    <p:sldId id="261" r:id="rId11"/>
    <p:sldId id="262" r:id="rId12"/>
    <p:sldId id="278" r:id="rId13"/>
    <p:sldId id="279" r:id="rId14"/>
    <p:sldId id="268" r:id="rId15"/>
    <p:sldId id="271" r:id="rId16"/>
    <p:sldId id="263" r:id="rId17"/>
    <p:sldId id="274" r:id="rId18"/>
    <p:sldId id="275" r:id="rId1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1410" y="60"/>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3/13/2025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3/13/2025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3/13/2025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3/13/2025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3/13/2025</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3/13/2025</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cms.gov/" TargetMode="External"/><Relationship Id="rId2" Type="http://schemas.openxmlformats.org/officeDocument/2006/relationships/hyperlink" Target="https://www.forwardhealth.wi.gov/WIPortal/" TargetMode="External"/><Relationship Id="rId1" Type="http://schemas.openxmlformats.org/officeDocument/2006/relationships/slideLayout" Target="../slideLayouts/slideLayout2.xml"/><Relationship Id="rId5" Type="http://schemas.openxmlformats.org/officeDocument/2006/relationships/hyperlink" Target="https://www.cms.gov/center/provider-Type/home-Health-Agency-HHA-Center.html" TargetMode="External"/><Relationship Id="rId4" Type="http://schemas.openxmlformats.org/officeDocument/2006/relationships/hyperlink" Target="https://www.forwardhealth.wi.gov/WIPortal/Subsystem/KW/Display.aspx"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carehealthplan.org/Files/Resources/PROVIDER-DOCS/F02717-EVV-Live-InWorkerIDform.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carehealthplan.org/Education/Resources.htm" TargetMode="External"/><Relationship Id="rId2" Type="http://schemas.openxmlformats.org/officeDocument/2006/relationships/hyperlink" Target="https://www.icarehealthplan.org/Claims/Claims-Processing.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E87EB-1845-4E1F-B7E6-2A316847120F}"/>
              </a:ext>
            </a:extLst>
          </p:cNvPr>
          <p:cNvSpPr>
            <a:spLocks noGrp="1"/>
          </p:cNvSpPr>
          <p:nvPr>
            <p:ph type="subTitle" idx="1"/>
          </p:nvPr>
        </p:nvSpPr>
        <p:spPr/>
        <p:txBody>
          <a:bodyPr/>
          <a:lstStyle/>
          <a:p>
            <a:r>
              <a:rPr lang="en-US" i="1" dirty="0"/>
              <a:t>iCare</a:t>
            </a:r>
            <a:r>
              <a:rPr lang="en-US" dirty="0"/>
              <a:t> Guide for Personal Care Worker (PCW)</a:t>
            </a:r>
            <a:br>
              <a:rPr lang="en-US" dirty="0"/>
            </a:br>
            <a:r>
              <a:rPr lang="en-US" dirty="0"/>
              <a:t>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p:txBody>
          <a:bodyPr/>
          <a:lstStyle/>
          <a:p>
            <a:r>
              <a:rPr lang="en-US" dirty="0"/>
              <a:t>Reviewed: March 2025</a:t>
            </a:r>
          </a:p>
        </p:txBody>
      </p:sp>
      <p:sp>
        <p:nvSpPr>
          <p:cNvPr id="7" name="TextBox 6">
            <a:extLst>
              <a:ext uri="{FF2B5EF4-FFF2-40B4-BE49-F238E27FC236}">
                <a16:creationId xmlns:a16="http://schemas.microsoft.com/office/drawing/2014/main" id="{D01B400B-13C7-9A7F-738A-F0E1BFD0C815}"/>
              </a:ext>
            </a:extLst>
          </p:cNvPr>
          <p:cNvSpPr txBox="1"/>
          <p:nvPr/>
        </p:nvSpPr>
        <p:spPr>
          <a:xfrm>
            <a:off x="3762102" y="2678667"/>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BE0EE-EAE4-4FA8-9171-4848C66D75FC}"/>
              </a:ext>
            </a:extLst>
          </p:cNvPr>
          <p:cNvSpPr>
            <a:spLocks noGrp="1"/>
          </p:cNvSpPr>
          <p:nvPr>
            <p:ph type="title"/>
          </p:nvPr>
        </p:nvSpPr>
        <p:spPr/>
        <p:txBody>
          <a:bodyPr/>
          <a:lstStyle/>
          <a:p>
            <a:r>
              <a:rPr lang="en-US" b="1" dirty="0"/>
              <a:t>Clean Claim Guidelines</a:t>
            </a:r>
          </a:p>
        </p:txBody>
      </p:sp>
      <p:pic>
        <p:nvPicPr>
          <p:cNvPr id="14" name="Content Placeholder 13">
            <a:extLst>
              <a:ext uri="{FF2B5EF4-FFF2-40B4-BE49-F238E27FC236}">
                <a16:creationId xmlns:a16="http://schemas.microsoft.com/office/drawing/2014/main" id="{DF3FD434-6D63-4991-91CB-3645C596BB2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1146" y="1600200"/>
            <a:ext cx="4232108" cy="4800600"/>
          </a:xfrm>
        </p:spPr>
      </p:pic>
      <p:sp>
        <p:nvSpPr>
          <p:cNvPr id="4" name="Slide Number Placeholder 3">
            <a:extLst>
              <a:ext uri="{FF2B5EF4-FFF2-40B4-BE49-F238E27FC236}">
                <a16:creationId xmlns:a16="http://schemas.microsoft.com/office/drawing/2014/main" id="{6547F48C-6987-437B-9589-3061E7B82F83}"/>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225702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CA00-150B-42AA-99C0-0C8921D03D6D}"/>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1115E514-D240-4E55-80F2-30186F560A7C}"/>
              </a:ext>
            </a:extLst>
          </p:cNvPr>
          <p:cNvSpPr>
            <a:spLocks noGrp="1"/>
          </p:cNvSpPr>
          <p:nvPr>
            <p:ph idx="1"/>
          </p:nvPr>
        </p:nvSpPr>
        <p:spPr/>
        <p:txBody>
          <a:bodyPr>
            <a:normAutofit/>
          </a:bodyPr>
          <a:lstStyle/>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51ADE887-7302-4B9B-9B33-FC18D5382302}"/>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1720550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F502-A8E0-4732-AD1B-1433DB343CFE}"/>
              </a:ext>
            </a:extLst>
          </p:cNvPr>
          <p:cNvSpPr>
            <a:spLocks noGrp="1"/>
          </p:cNvSpPr>
          <p:nvPr>
            <p:ph type="title"/>
          </p:nvPr>
        </p:nvSpPr>
        <p:spPr/>
        <p:txBody>
          <a:bodyPr/>
          <a:lstStyle/>
          <a:p>
            <a:r>
              <a:rPr lang="en-US" b="1" dirty="0"/>
              <a:t>Claims Submission	</a:t>
            </a:r>
          </a:p>
        </p:txBody>
      </p:sp>
      <p:sp>
        <p:nvSpPr>
          <p:cNvPr id="3" name="Content Placeholder 2">
            <a:extLst>
              <a:ext uri="{FF2B5EF4-FFF2-40B4-BE49-F238E27FC236}">
                <a16:creationId xmlns:a16="http://schemas.microsoft.com/office/drawing/2014/main" id="{9A292B64-06A7-4A80-92C4-AC35579D411E}"/>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D26C9116-BE17-4DBF-B242-CCAAEC39A496}"/>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127470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hours.</a:t>
            </a:r>
            <a:endParaRPr lang="en-US" b="0" i="0" dirty="0">
              <a:solidFill>
                <a:srgbClr val="333333"/>
              </a:solidFill>
              <a:effectLst/>
              <a:latin typeface="Open Sans" panose="020B0606030504020204" pitchFamily="34" charset="0"/>
            </a:endParaRPr>
          </a:p>
          <a:p>
            <a:pPr marL="114300" indent="0">
              <a:buNone/>
            </a:pPr>
            <a:endParaRPr lang="en-US" dirty="0"/>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1140017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36D0F-A130-4289-83CF-36F6898AE04D}"/>
              </a:ext>
            </a:extLst>
          </p:cNvPr>
          <p:cNvSpPr>
            <a:spLocks noGrp="1"/>
          </p:cNvSpPr>
          <p:nvPr>
            <p:ph type="title"/>
          </p:nvPr>
        </p:nvSpPr>
        <p:spPr/>
        <p:txBody>
          <a:bodyPr/>
          <a:lstStyle/>
          <a:p>
            <a:r>
              <a:rPr lang="en-US" b="1" dirty="0"/>
              <a:t>For More Information</a:t>
            </a:r>
          </a:p>
        </p:txBody>
      </p:sp>
      <p:sp>
        <p:nvSpPr>
          <p:cNvPr id="3" name="Content Placeholder 2">
            <a:extLst>
              <a:ext uri="{FF2B5EF4-FFF2-40B4-BE49-F238E27FC236}">
                <a16:creationId xmlns:a16="http://schemas.microsoft.com/office/drawing/2014/main" id="{A6263147-0AE0-4B99-B6A2-C353B7714074}"/>
              </a:ext>
            </a:extLst>
          </p:cNvPr>
          <p:cNvSpPr>
            <a:spLocks noGrp="1"/>
          </p:cNvSpPr>
          <p:nvPr>
            <p:ph idx="1"/>
          </p:nvPr>
        </p:nvSpPr>
        <p:spPr/>
        <p:txBody>
          <a:bodyPr/>
          <a:lstStyle/>
          <a:p>
            <a:pPr marL="109728" indent="0">
              <a:buNone/>
            </a:pPr>
            <a:r>
              <a:rPr lang="en-US" sz="2000" dirty="0"/>
              <a:t>ForwardHealth Website Link:  </a:t>
            </a:r>
            <a:r>
              <a:rPr lang="en-US" sz="2000" dirty="0">
                <a:solidFill>
                  <a:srgbClr val="0070C0"/>
                </a:solidFill>
                <a:hlinkClick r:id="rId2">
                  <a:extLst>
                    <a:ext uri="{A12FA001-AC4F-418D-AE19-62706E023703}">
                      <ahyp:hlinkClr xmlns:ahyp="http://schemas.microsoft.com/office/drawing/2018/hyperlinkcolor" val="tx"/>
                    </a:ext>
                  </a:extLst>
                </a:hlinkClick>
              </a:rPr>
              <a:t>https://www.forwardhealth.wi.gov/WIPortal/</a:t>
            </a:r>
            <a:endParaRPr lang="en-US" sz="2000" dirty="0">
              <a:solidFill>
                <a:srgbClr val="0070C0"/>
              </a:solidFill>
            </a:endParaRPr>
          </a:p>
          <a:p>
            <a:pPr marL="109728" indent="0">
              <a:buNone/>
            </a:pPr>
            <a:r>
              <a:rPr lang="en-US" sz="2000" dirty="0"/>
              <a:t>CMS Website Link: </a:t>
            </a:r>
            <a:r>
              <a:rPr lang="en-US" sz="2000" dirty="0">
                <a:solidFill>
                  <a:srgbClr val="0033CC"/>
                </a:solidFill>
              </a:rPr>
              <a:t> </a:t>
            </a:r>
            <a:r>
              <a:rPr lang="en-US" sz="2000" dirty="0">
                <a:solidFill>
                  <a:srgbClr val="0070C0"/>
                </a:solidFill>
                <a:hlinkClick r:id="rId3">
                  <a:extLst>
                    <a:ext uri="{A12FA001-AC4F-418D-AE19-62706E023703}">
                      <ahyp:hlinkClr xmlns:ahyp="http://schemas.microsoft.com/office/drawing/2018/hyperlinkcolor" val="tx"/>
                    </a:ext>
                  </a:extLst>
                </a:hlinkClick>
              </a:rPr>
              <a:t>https://www.cms.gov</a:t>
            </a:r>
            <a:endParaRPr lang="en-US" sz="2000" dirty="0">
              <a:solidFill>
                <a:srgbClr val="0070C0"/>
              </a:solidFill>
            </a:endParaRPr>
          </a:p>
          <a:p>
            <a:pPr marL="109728" indent="0">
              <a:buNone/>
            </a:pPr>
            <a:r>
              <a:rPr lang="en-US" sz="2000" dirty="0">
                <a:solidFill>
                  <a:srgbClr val="0070C0"/>
                </a:solidFill>
              </a:rPr>
              <a:t>	 </a:t>
            </a:r>
          </a:p>
          <a:p>
            <a:pPr marL="109728" indent="0" fontAlgn="t">
              <a:buNone/>
            </a:pPr>
            <a:r>
              <a:rPr lang="en-US" sz="2000" dirty="0" err="1"/>
              <a:t>ForwardHealth</a:t>
            </a:r>
            <a:r>
              <a:rPr lang="en-US" sz="2000" dirty="0"/>
              <a:t>/Personal Care Handbook:</a:t>
            </a:r>
          </a:p>
          <a:p>
            <a:pPr marL="109728" indent="0" fontAlgn="t">
              <a:buNone/>
            </a:pPr>
            <a:r>
              <a:rPr lang="en-US" sz="2000" dirty="0">
                <a:solidFill>
                  <a:srgbClr val="0070C0"/>
                </a:solidFill>
                <a:hlinkClick r:id="rId4">
                  <a:extLst>
                    <a:ext uri="{A12FA001-AC4F-418D-AE19-62706E023703}">
                      <ahyp:hlinkClr xmlns:ahyp="http://schemas.microsoft.com/office/drawing/2018/hyperlinkcolor" val="tx"/>
                    </a:ext>
                  </a:extLst>
                </a:hlinkClick>
              </a:rPr>
              <a:t>https://www.forwardhealth.wi.gov/WIPortal/Subsystem/KW/Display.aspx</a:t>
            </a:r>
            <a:endParaRPr lang="en-US" sz="2000" dirty="0">
              <a:solidFill>
                <a:srgbClr val="0070C0"/>
              </a:solidFill>
            </a:endParaRPr>
          </a:p>
          <a:p>
            <a:pPr marL="109728" indent="0" fontAlgn="t">
              <a:buNone/>
            </a:pPr>
            <a:r>
              <a:rPr lang="en-US" sz="2000" dirty="0"/>
              <a:t>Centers for Medicare and Medicaid Information: </a:t>
            </a:r>
            <a:r>
              <a:rPr lang="en-US" sz="2000" dirty="0">
                <a:solidFill>
                  <a:srgbClr val="0070C0"/>
                </a:solidFill>
                <a:hlinkClick r:id="rId5">
                  <a:extLst>
                    <a:ext uri="{A12FA001-AC4F-418D-AE19-62706E023703}">
                      <ahyp:hlinkClr xmlns:ahyp="http://schemas.microsoft.com/office/drawing/2018/hyperlinkcolor" val="tx"/>
                    </a:ext>
                  </a:extLst>
                </a:hlinkClick>
              </a:rPr>
              <a:t>https://www.cms.gov/center/provider-Type/home-Health-Agency-HHA-Center.html</a:t>
            </a:r>
            <a:r>
              <a:rPr lang="en-US" sz="2000" dirty="0">
                <a:solidFill>
                  <a:srgbClr val="0070C0"/>
                </a:solidFill>
              </a:rPr>
              <a:t> </a:t>
            </a:r>
          </a:p>
          <a:p>
            <a:endParaRPr lang="en-US" dirty="0"/>
          </a:p>
        </p:txBody>
      </p:sp>
      <p:sp>
        <p:nvSpPr>
          <p:cNvPr id="4" name="Slide Number Placeholder 3">
            <a:extLst>
              <a:ext uri="{FF2B5EF4-FFF2-40B4-BE49-F238E27FC236}">
                <a16:creationId xmlns:a16="http://schemas.microsoft.com/office/drawing/2014/main" id="{BBE3BD28-01EE-4F15-B072-BABACD81EF9E}"/>
              </a:ext>
            </a:extLst>
          </p:cNvPr>
          <p:cNvSpPr>
            <a:spLocks noGrp="1"/>
          </p:cNvSpPr>
          <p:nvPr>
            <p:ph type="sldNum" sz="quarter" idx="12"/>
          </p:nvPr>
        </p:nvSpPr>
        <p:spPr/>
        <p:txBody>
          <a:bodyPr/>
          <a:lstStyle/>
          <a:p>
            <a:fld id="{786D7D0F-3A27-45D3-AB4A-EEE967871401}" type="slidenum">
              <a:rPr lang="en-US" smtClean="0"/>
              <a:t>15</a:t>
            </a:fld>
            <a:endParaRPr lang="en-US" dirty="0"/>
          </a:p>
        </p:txBody>
      </p:sp>
    </p:spTree>
    <p:extLst>
      <p:ext uri="{BB962C8B-B14F-4D97-AF65-F5344CB8AC3E}">
        <p14:creationId xmlns:p14="http://schemas.microsoft.com/office/powerpoint/2010/main" val="2378709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3A52C-A81C-491C-9D55-8E383CC60053}"/>
              </a:ext>
            </a:extLst>
          </p:cNvPr>
          <p:cNvSpPr>
            <a:spLocks noGrp="1"/>
          </p:cNvSpPr>
          <p:nvPr>
            <p:ph type="title"/>
          </p:nvPr>
        </p:nvSpPr>
        <p:spPr/>
        <p:txBody>
          <a:bodyPr/>
          <a:lstStyle/>
          <a:p>
            <a:r>
              <a:rPr lang="en-US" b="1" i="1" dirty="0">
                <a:solidFill>
                  <a:schemeClr val="accent2"/>
                </a:solidFill>
              </a:rPr>
              <a:t>i</a:t>
            </a:r>
            <a:r>
              <a:rPr lang="en-US" b="1" dirty="0">
                <a:solidFill>
                  <a:schemeClr val="accent2"/>
                </a:solidFill>
              </a:rPr>
              <a:t>Care Contact Information</a:t>
            </a:r>
          </a:p>
        </p:txBody>
      </p:sp>
      <p:sp>
        <p:nvSpPr>
          <p:cNvPr id="3" name="Content Placeholder 2">
            <a:extLst>
              <a:ext uri="{FF2B5EF4-FFF2-40B4-BE49-F238E27FC236}">
                <a16:creationId xmlns:a16="http://schemas.microsoft.com/office/drawing/2014/main" id="{B9470BBF-D808-4B33-846E-FC1325AE28F7}"/>
              </a:ext>
            </a:extLst>
          </p:cNvPr>
          <p:cNvSpPr>
            <a:spLocks noGrp="1"/>
          </p:cNvSpPr>
          <p:nvPr>
            <p:ph sz="half" idx="1"/>
          </p:nvPr>
        </p:nvSpPr>
        <p:spPr/>
        <p:txBody>
          <a:bodyPr>
            <a:normAutofit fontScale="55000" lnSpcReduction="20000"/>
          </a:bodyPr>
          <a:lstStyle/>
          <a:p>
            <a:pPr marL="0" indent="0">
              <a:buNone/>
            </a:pPr>
            <a:r>
              <a:rPr lang="en-US" b="1" i="1" u="sng" dirty="0"/>
              <a:t>Customer Service-Milwaukee Office </a:t>
            </a:r>
          </a:p>
          <a:p>
            <a:pPr marL="0" indent="0">
              <a:buNone/>
            </a:pPr>
            <a:r>
              <a:rPr lang="en-US" b="1" i="1" u="sng" dirty="0"/>
              <a:t>(</a:t>
            </a:r>
            <a:r>
              <a:rPr lang="en-US" b="1" i="1" dirty="0"/>
              <a:t>Monday-Friday 8:00-5:00)</a:t>
            </a:r>
          </a:p>
          <a:p>
            <a:pPr marL="0" indent="0">
              <a:buNone/>
            </a:pPr>
            <a:r>
              <a:rPr lang="en-US" b="1" dirty="0"/>
              <a:t>Member Local: 414-223-4847</a:t>
            </a:r>
          </a:p>
          <a:p>
            <a:pPr marL="0" indent="0">
              <a:buNone/>
            </a:pPr>
            <a:r>
              <a:rPr lang="en-US" b="1" dirty="0"/>
              <a:t>Out Of Area: 1-800-777-4376</a:t>
            </a:r>
          </a:p>
          <a:p>
            <a:pPr marL="0" indent="0">
              <a:buNone/>
            </a:pPr>
            <a:endParaRPr lang="en-US" b="1" dirty="0"/>
          </a:p>
          <a:p>
            <a:pPr marL="0" indent="0">
              <a:buNone/>
            </a:pPr>
            <a:r>
              <a:rPr lang="en-US" b="1" dirty="0"/>
              <a:t>Provider Local: 414-231-1029</a:t>
            </a:r>
          </a:p>
          <a:p>
            <a:pPr marL="0" indent="0">
              <a:buNone/>
            </a:pPr>
            <a:r>
              <a:rPr lang="en-US" b="1" dirty="0"/>
              <a:t>Out of Area: 1/877-333-6820</a:t>
            </a:r>
          </a:p>
          <a:p>
            <a:pPr marL="0" indent="0">
              <a:buNone/>
            </a:pPr>
            <a:r>
              <a:rPr lang="en-US" dirty="0"/>
              <a:t>Email: </a:t>
            </a:r>
            <a:r>
              <a:rPr lang="en-US" dirty="0">
                <a:solidFill>
                  <a:srgbClr val="0070C0"/>
                </a:solidFill>
                <a:hlinkClick r:id="rId2">
                  <a:extLst>
                    <a:ext uri="{A12FA001-AC4F-418D-AE19-62706E023703}">
                      <ahyp:hlinkClr xmlns:ahyp="http://schemas.microsoft.com/office/drawing/2018/hyperlinkcolor" val="tx"/>
                    </a:ext>
                  </a:extLst>
                </a:hlinkClick>
              </a:rPr>
              <a:t>providerservices@icarehealthplan.org</a:t>
            </a:r>
            <a:r>
              <a:rPr lang="en-US" dirty="0">
                <a:solidFill>
                  <a:srgbClr val="0070C0"/>
                </a:solidFill>
              </a:rPr>
              <a:t> </a:t>
            </a:r>
          </a:p>
          <a:p>
            <a:pPr marL="0" indent="0">
              <a:buNone/>
            </a:pPr>
            <a:endParaRPr lang="en-US" dirty="0"/>
          </a:p>
          <a:p>
            <a:pPr marL="0" indent="0">
              <a:buNone/>
            </a:pPr>
            <a:r>
              <a:rPr lang="en-US" b="1" u="sng" dirty="0"/>
              <a:t>iCare Dane County Office</a:t>
            </a:r>
          </a:p>
          <a:p>
            <a:pPr marL="0" indent="0">
              <a:buNone/>
            </a:pPr>
            <a:r>
              <a:rPr lang="en-US" b="1" dirty="0"/>
              <a:t>1-800-777-4376</a:t>
            </a:r>
          </a:p>
          <a:p>
            <a:pPr marL="0" indent="0">
              <a:buNone/>
            </a:pPr>
            <a:endParaRPr lang="en-US" b="1" dirty="0"/>
          </a:p>
          <a:p>
            <a:pPr marL="0" indent="0">
              <a:buNone/>
            </a:pPr>
            <a:r>
              <a:rPr lang="en-US" b="1" u="sng" dirty="0"/>
              <a:t>Inpatient Admissions Notification</a:t>
            </a:r>
          </a:p>
          <a:p>
            <a:pPr marL="0" indent="0">
              <a:buNone/>
            </a:pPr>
            <a:r>
              <a:rPr lang="en-US" b="1" dirty="0"/>
              <a:t>414-225-4760</a:t>
            </a:r>
          </a:p>
          <a:p>
            <a:pPr marL="0" indent="0">
              <a:buNone/>
            </a:pPr>
            <a:r>
              <a:rPr lang="en-US" b="1" dirty="0"/>
              <a:t>FAX: 414-231-1075</a:t>
            </a:r>
          </a:p>
          <a:p>
            <a:pPr lvl="1"/>
            <a:endParaRPr lang="en-US" dirty="0"/>
          </a:p>
        </p:txBody>
      </p:sp>
      <p:sp>
        <p:nvSpPr>
          <p:cNvPr id="4" name="Content Placeholder 3">
            <a:extLst>
              <a:ext uri="{FF2B5EF4-FFF2-40B4-BE49-F238E27FC236}">
                <a16:creationId xmlns:a16="http://schemas.microsoft.com/office/drawing/2014/main" id="{8A6C7F3A-1AB9-48BC-8018-863B44357C5A}"/>
              </a:ext>
            </a:extLst>
          </p:cNvPr>
          <p:cNvSpPr>
            <a:spLocks noGrp="1"/>
          </p:cNvSpPr>
          <p:nvPr>
            <p:ph sz="half" idx="2"/>
          </p:nvPr>
        </p:nvSpPr>
        <p:spPr/>
        <p:txBody>
          <a:bodyPr>
            <a:normAutofit fontScale="55000" lnSpcReduction="20000"/>
          </a:bodyPr>
          <a:lstStyle/>
          <a:p>
            <a:pPr marL="0" indent="0">
              <a:buNone/>
            </a:pPr>
            <a:r>
              <a:rPr lang="en-US" b="1" u="sng" dirty="0"/>
              <a:t>Interdisciplinary Team</a:t>
            </a:r>
          </a:p>
          <a:p>
            <a:pPr marL="0" indent="0">
              <a:buNone/>
            </a:pPr>
            <a:r>
              <a:rPr lang="en-US" b="1" dirty="0"/>
              <a:t>414-231-4847</a:t>
            </a:r>
          </a:p>
          <a:p>
            <a:pPr marL="0" indent="0">
              <a:buNone/>
            </a:pPr>
            <a:endParaRPr lang="en-US" b="1" dirty="0"/>
          </a:p>
          <a:p>
            <a:pPr marL="0" indent="0">
              <a:buNone/>
            </a:pPr>
            <a:r>
              <a:rPr lang="en-US" b="1" u="sng" dirty="0"/>
              <a:t>Member Rights Specialist</a:t>
            </a:r>
          </a:p>
          <a:p>
            <a:pPr marL="0" indent="0">
              <a:buNone/>
            </a:pPr>
            <a:r>
              <a:rPr lang="en-US" b="1" dirty="0"/>
              <a:t>414-231-1076</a:t>
            </a:r>
          </a:p>
          <a:p>
            <a:pPr marL="0" indent="0">
              <a:buNone/>
            </a:pPr>
            <a:r>
              <a:rPr lang="en-US" b="1" dirty="0"/>
              <a:t>Fax: 414-231-1026</a:t>
            </a:r>
          </a:p>
          <a:p>
            <a:pPr marL="0" indent="0">
              <a:buNone/>
            </a:pPr>
            <a:endParaRPr lang="en-US" b="1" dirty="0"/>
          </a:p>
          <a:p>
            <a:pPr marL="0" indent="0">
              <a:buNone/>
            </a:pPr>
            <a:r>
              <a:rPr lang="en-US" b="1" u="sng" dirty="0"/>
              <a:t>Pharmacy</a:t>
            </a:r>
          </a:p>
          <a:p>
            <a:pPr marL="0" indent="0">
              <a:buNone/>
            </a:pPr>
            <a:r>
              <a:rPr lang="en-US" b="1" dirty="0"/>
              <a:t>1-800-910-4743</a:t>
            </a:r>
          </a:p>
          <a:p>
            <a:pPr marL="0" indent="0">
              <a:buNone/>
            </a:pPr>
            <a:r>
              <a:rPr lang="en-US" b="1" dirty="0"/>
              <a:t>1-877-333-6820</a:t>
            </a:r>
          </a:p>
          <a:p>
            <a:pPr marL="0" indent="0">
              <a:buNone/>
            </a:pPr>
            <a:endParaRPr lang="en-US" b="1" dirty="0"/>
          </a:p>
          <a:p>
            <a:pPr marL="0" indent="0">
              <a:buNone/>
            </a:pPr>
            <a:r>
              <a:rPr lang="en-US" b="1" u="sng" dirty="0"/>
              <a:t>Provider Contracting</a:t>
            </a:r>
          </a:p>
          <a:p>
            <a:pPr marL="0" indent="0">
              <a:buNone/>
            </a:pPr>
            <a:r>
              <a:rPr lang="en-US" b="1" dirty="0"/>
              <a:t>414-225-4741</a:t>
            </a:r>
          </a:p>
          <a:p>
            <a:pPr marL="0" indent="0">
              <a:buNone/>
            </a:pPr>
            <a:r>
              <a:rPr lang="en-US" b="1" dirty="0"/>
              <a:t>FAX: 414-272-5618</a:t>
            </a:r>
          </a:p>
          <a:p>
            <a:endParaRPr lang="en-US" dirty="0"/>
          </a:p>
        </p:txBody>
      </p:sp>
      <p:sp>
        <p:nvSpPr>
          <p:cNvPr id="5" name="Slide Number Placeholder 4">
            <a:extLst>
              <a:ext uri="{FF2B5EF4-FFF2-40B4-BE49-F238E27FC236}">
                <a16:creationId xmlns:a16="http://schemas.microsoft.com/office/drawing/2014/main" id="{2C8A6A70-1387-4F54-87C2-4A86B1052DC9}"/>
              </a:ext>
            </a:extLst>
          </p:cNvPr>
          <p:cNvSpPr>
            <a:spLocks noGrp="1"/>
          </p:cNvSpPr>
          <p:nvPr>
            <p:ph type="sldNum" sz="quarter" idx="12"/>
          </p:nvPr>
        </p:nvSpPr>
        <p:spPr/>
        <p:txBody>
          <a:bodyPr/>
          <a:lstStyle/>
          <a:p>
            <a:fld id="{786D7D0F-3A27-45D3-AB4A-EEE967871401}" type="slidenum">
              <a:rPr lang="en-US" smtClean="0"/>
              <a:t>16</a:t>
            </a:fld>
            <a:endParaRPr lang="en-US" dirty="0"/>
          </a:p>
        </p:txBody>
      </p:sp>
    </p:spTree>
    <p:extLst>
      <p:ext uri="{BB962C8B-B14F-4D97-AF65-F5344CB8AC3E}">
        <p14:creationId xmlns:p14="http://schemas.microsoft.com/office/powerpoint/2010/main" val="1445319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4229-D04C-42CA-864B-6EC7E15BB46C}"/>
              </a:ext>
            </a:extLst>
          </p:cNvPr>
          <p:cNvSpPr>
            <a:spLocks noGrp="1"/>
          </p:cNvSpPr>
          <p:nvPr>
            <p:ph type="title"/>
          </p:nvPr>
        </p:nvSpPr>
        <p:spPr/>
        <p:txBody>
          <a:bodyPr/>
          <a:lstStyle/>
          <a:p>
            <a:r>
              <a:rPr lang="en-US" sz="4200" b="1" dirty="0">
                <a:solidFill>
                  <a:schemeClr val="accent2"/>
                </a:solidFill>
              </a:rPr>
              <a:t>Frequently Asked Questions</a:t>
            </a:r>
            <a:br>
              <a:rPr lang="en-US" sz="4200" b="1" dirty="0">
                <a:solidFill>
                  <a:schemeClr val="accent2"/>
                </a:solidFill>
              </a:rPr>
            </a:br>
            <a:r>
              <a:rPr lang="en-US" sz="1400" dirty="0">
                <a:solidFill>
                  <a:schemeClr val="tx1"/>
                </a:solidFill>
              </a:rPr>
              <a:t>Below is information on some of the fields for Personal Care claims which need to be completed</a:t>
            </a:r>
            <a:endParaRPr lang="en-US" sz="4200" dirty="0">
              <a:solidFill>
                <a:schemeClr val="tx1"/>
              </a:solidFill>
            </a:endParaRPr>
          </a:p>
        </p:txBody>
      </p:sp>
      <p:sp>
        <p:nvSpPr>
          <p:cNvPr id="3" name="Content Placeholder 2">
            <a:extLst>
              <a:ext uri="{FF2B5EF4-FFF2-40B4-BE49-F238E27FC236}">
                <a16:creationId xmlns:a16="http://schemas.microsoft.com/office/drawing/2014/main" id="{D7B38066-19D6-449D-9948-0A16B8B65678}"/>
              </a:ext>
            </a:extLst>
          </p:cNvPr>
          <p:cNvSpPr>
            <a:spLocks noGrp="1"/>
          </p:cNvSpPr>
          <p:nvPr>
            <p:ph sz="half" idx="1"/>
          </p:nvPr>
        </p:nvSpPr>
        <p:spPr>
          <a:xfrm>
            <a:off x="63572" y="1536192"/>
            <a:ext cx="4508428" cy="4590288"/>
          </a:xfrm>
        </p:spPr>
        <p:txBody>
          <a:bodyPr>
            <a:normAutofit fontScale="32500" lnSpcReduction="20000"/>
          </a:bodyPr>
          <a:lstStyle/>
          <a:p>
            <a:pPr marL="114300" indent="0">
              <a:buNone/>
            </a:pPr>
            <a:r>
              <a:rPr lang="en-US" sz="4900" b="1" dirty="0"/>
              <a:t>Box  4</a:t>
            </a:r>
            <a:r>
              <a:rPr lang="en-US" sz="4900" dirty="0"/>
              <a:t> – Type of Bill</a:t>
            </a:r>
          </a:p>
          <a:p>
            <a:pPr marL="114300" indent="0">
              <a:buNone/>
            </a:pPr>
            <a:r>
              <a:rPr lang="en-US" sz="4900" dirty="0"/>
              <a:t>32X: Home Health — Services under a plan of treatment.</a:t>
            </a:r>
          </a:p>
          <a:p>
            <a:pPr marL="114300" lvl="0" indent="0">
              <a:buNone/>
            </a:pPr>
            <a:r>
              <a:rPr lang="en-US" sz="4900" dirty="0"/>
              <a:t>	321: Inpatient admit through 	discharge claim. </a:t>
            </a:r>
          </a:p>
          <a:p>
            <a:pPr marL="114300" lvl="0" indent="0">
              <a:buNone/>
            </a:pPr>
            <a:r>
              <a:rPr lang="en-US" sz="4900" dirty="0"/>
              <a:t>	322: Interim bill — first claim. </a:t>
            </a:r>
          </a:p>
          <a:p>
            <a:pPr marL="114300" lvl="0" indent="0">
              <a:buNone/>
            </a:pPr>
            <a:r>
              <a:rPr lang="en-US" sz="4900" dirty="0"/>
              <a:t>	323: Interim bill — continuing claim. </a:t>
            </a:r>
          </a:p>
          <a:p>
            <a:pPr marL="114300" lvl="0" indent="0">
              <a:buNone/>
            </a:pPr>
            <a:r>
              <a:rPr lang="en-US" sz="4900" dirty="0"/>
              <a:t>	324: Interim bill — final claim. </a:t>
            </a:r>
          </a:p>
          <a:p>
            <a:pPr marL="114300" indent="0">
              <a:buNone/>
            </a:pPr>
            <a:endParaRPr lang="en-US" sz="4900" dirty="0"/>
          </a:p>
          <a:p>
            <a:pPr marL="114300" indent="0">
              <a:buNone/>
            </a:pPr>
            <a:r>
              <a:rPr lang="en-US" sz="4900" dirty="0"/>
              <a:t>34X: Home Health — Services not under a plan of treatment.</a:t>
            </a:r>
          </a:p>
          <a:p>
            <a:pPr marL="114300" lvl="0" indent="0">
              <a:buNone/>
            </a:pPr>
            <a:r>
              <a:rPr lang="en-US" sz="4900" dirty="0"/>
              <a:t>	341: Inpatient admit through 	discharge claim. </a:t>
            </a:r>
          </a:p>
          <a:p>
            <a:pPr marL="114300" lvl="0" indent="0">
              <a:buNone/>
            </a:pPr>
            <a:r>
              <a:rPr lang="en-US" sz="4900" dirty="0"/>
              <a:t>	342: Interim bill — first claim. </a:t>
            </a:r>
          </a:p>
          <a:p>
            <a:pPr marL="114300" lvl="0" indent="0">
              <a:buNone/>
            </a:pPr>
            <a:r>
              <a:rPr lang="en-US" sz="4900" dirty="0"/>
              <a:t>	343: Interim bill — continuing claim. </a:t>
            </a:r>
          </a:p>
          <a:p>
            <a:pPr marL="114300" indent="0">
              <a:buNone/>
            </a:pPr>
            <a:r>
              <a:rPr lang="en-US" sz="4900" dirty="0"/>
              <a:t>	344: Interim bill — final claim.</a:t>
            </a:r>
          </a:p>
        </p:txBody>
      </p:sp>
      <p:sp>
        <p:nvSpPr>
          <p:cNvPr id="5" name="Content Placeholder 4">
            <a:extLst>
              <a:ext uri="{FF2B5EF4-FFF2-40B4-BE49-F238E27FC236}">
                <a16:creationId xmlns:a16="http://schemas.microsoft.com/office/drawing/2014/main" id="{AE424B0A-79C0-4A2D-9A09-6606A0805253}"/>
              </a:ext>
            </a:extLst>
          </p:cNvPr>
          <p:cNvSpPr>
            <a:spLocks noGrp="1"/>
          </p:cNvSpPr>
          <p:nvPr>
            <p:ph sz="half" idx="2"/>
          </p:nvPr>
        </p:nvSpPr>
        <p:spPr>
          <a:xfrm>
            <a:off x="4572000" y="1536192"/>
            <a:ext cx="4008783" cy="4590288"/>
          </a:xfrm>
        </p:spPr>
        <p:txBody>
          <a:bodyPr>
            <a:normAutofit fontScale="32500" lnSpcReduction="20000"/>
          </a:bodyPr>
          <a:lstStyle/>
          <a:p>
            <a:pPr marL="114300" indent="0">
              <a:buNone/>
            </a:pPr>
            <a:r>
              <a:rPr lang="en-US" sz="4900" b="1" dirty="0"/>
              <a:t>Box 15 </a:t>
            </a:r>
            <a:r>
              <a:rPr lang="en-US" sz="4900" dirty="0"/>
              <a:t>– Admission Source</a:t>
            </a:r>
          </a:p>
          <a:p>
            <a:pPr marL="114300" indent="0">
              <a:buNone/>
            </a:pPr>
            <a:r>
              <a:rPr lang="en-US" sz="4900" dirty="0"/>
              <a:t>            1 – Physician Referral</a:t>
            </a:r>
          </a:p>
          <a:p>
            <a:pPr marL="114300" indent="0">
              <a:buNone/>
            </a:pPr>
            <a:r>
              <a:rPr lang="en-US" sz="4900" dirty="0"/>
              <a:t>            2 – Clinical Referral</a:t>
            </a:r>
          </a:p>
          <a:p>
            <a:pPr marL="114300" indent="0">
              <a:buNone/>
            </a:pPr>
            <a:r>
              <a:rPr lang="en-US" sz="4900" dirty="0"/>
              <a:t>            3 – HMO Referral</a:t>
            </a:r>
          </a:p>
          <a:p>
            <a:pPr marL="114300" indent="0">
              <a:buNone/>
            </a:pPr>
            <a:r>
              <a:rPr lang="en-US" sz="4900" dirty="0"/>
              <a:t>            4 – Transfer from Hospital</a:t>
            </a:r>
          </a:p>
          <a:p>
            <a:pPr marL="114300" indent="0">
              <a:buNone/>
            </a:pPr>
            <a:r>
              <a:rPr lang="en-US" sz="4900" dirty="0"/>
              <a:t>            5 – Transfer from SNF</a:t>
            </a:r>
          </a:p>
          <a:p>
            <a:pPr marL="114300" indent="0">
              <a:buNone/>
            </a:pPr>
            <a:r>
              <a:rPr lang="en-US" sz="4900" dirty="0"/>
              <a:t>            6 – Transfer from another 	HealthCare Facility</a:t>
            </a:r>
          </a:p>
          <a:p>
            <a:pPr marL="114300" indent="0">
              <a:buNone/>
            </a:pPr>
            <a:r>
              <a:rPr lang="en-US" sz="4900" dirty="0"/>
              <a:t>            7 – Emergency Room</a:t>
            </a:r>
          </a:p>
          <a:p>
            <a:pPr marL="114300" indent="0">
              <a:buNone/>
            </a:pPr>
            <a:r>
              <a:rPr lang="en-US" sz="4900" dirty="0"/>
              <a:t>            9 – Information Not Available</a:t>
            </a:r>
          </a:p>
          <a:p>
            <a:pPr marL="114300" indent="0">
              <a:buNone/>
            </a:pPr>
            <a:r>
              <a:rPr lang="en-US" sz="4900" dirty="0"/>
              <a:t> </a:t>
            </a:r>
          </a:p>
          <a:p>
            <a:pPr marL="114300" indent="0">
              <a:buNone/>
            </a:pPr>
            <a:r>
              <a:rPr lang="en-US" sz="4900" b="1" dirty="0"/>
              <a:t>Box 17</a:t>
            </a:r>
            <a:r>
              <a:rPr lang="en-US" sz="4900" dirty="0"/>
              <a:t> – Patient Discharge Status </a:t>
            </a:r>
          </a:p>
          <a:p>
            <a:pPr marL="114300" indent="0">
              <a:buNone/>
            </a:pPr>
            <a:r>
              <a:rPr lang="en-US" sz="4900" dirty="0"/>
              <a:t>            01 – Discharge to Home/Self 	Care</a:t>
            </a:r>
          </a:p>
          <a:p>
            <a:pPr marL="114300" indent="0">
              <a:buNone/>
            </a:pPr>
            <a:r>
              <a:rPr lang="en-US" sz="4900" dirty="0"/>
              <a:t>            02 – Discharged/Transferred to 	short term Inpatient Care</a:t>
            </a:r>
          </a:p>
          <a:p>
            <a:pPr marL="114300" indent="0">
              <a:buNone/>
            </a:pPr>
            <a:r>
              <a:rPr lang="en-US" sz="4900" dirty="0"/>
              <a:t>            30 – Still Patient</a:t>
            </a:r>
          </a:p>
          <a:p>
            <a:pPr marL="114300" indent="0">
              <a:buNone/>
            </a:pPr>
            <a:r>
              <a:rPr lang="en-US" sz="4900" dirty="0"/>
              <a:t> </a:t>
            </a:r>
          </a:p>
          <a:p>
            <a:pPr marL="114300" indent="0">
              <a:buNone/>
            </a:pPr>
            <a:endParaRPr lang="en-US" dirty="0"/>
          </a:p>
        </p:txBody>
      </p:sp>
      <p:sp>
        <p:nvSpPr>
          <p:cNvPr id="4" name="Slide Number Placeholder 3">
            <a:extLst>
              <a:ext uri="{FF2B5EF4-FFF2-40B4-BE49-F238E27FC236}">
                <a16:creationId xmlns:a16="http://schemas.microsoft.com/office/drawing/2014/main" id="{C595BAF0-F3CE-489C-AAD3-8862C3EF6AE9}"/>
              </a:ext>
            </a:extLst>
          </p:cNvPr>
          <p:cNvSpPr>
            <a:spLocks noGrp="1"/>
          </p:cNvSpPr>
          <p:nvPr>
            <p:ph type="sldNum" sz="quarter" idx="12"/>
          </p:nvPr>
        </p:nvSpPr>
        <p:spPr/>
        <p:txBody>
          <a:bodyPr/>
          <a:lstStyle/>
          <a:p>
            <a:fld id="{786D7D0F-3A27-45D3-AB4A-EEE967871401}" type="slidenum">
              <a:rPr lang="en-US" smtClean="0"/>
              <a:t>17</a:t>
            </a:fld>
            <a:endParaRPr lang="en-US" dirty="0"/>
          </a:p>
        </p:txBody>
      </p:sp>
      <p:cxnSp>
        <p:nvCxnSpPr>
          <p:cNvPr id="11" name="Straight Connector 10">
            <a:extLst>
              <a:ext uri="{FF2B5EF4-FFF2-40B4-BE49-F238E27FC236}">
                <a16:creationId xmlns:a16="http://schemas.microsoft.com/office/drawing/2014/main" id="{1151CD52-4226-4F4A-A7B9-15B22E1A16E9}"/>
              </a:ext>
            </a:extLst>
          </p:cNvPr>
          <p:cNvCxnSpPr>
            <a:cxnSpLocks/>
          </p:cNvCxnSpPr>
          <p:nvPr/>
        </p:nvCxnSpPr>
        <p:spPr>
          <a:xfrm flipV="1">
            <a:off x="4572000" y="1417638"/>
            <a:ext cx="0" cy="408201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0953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5A8BB-8397-451D-9ADE-52792B243D0B}"/>
              </a:ext>
            </a:extLst>
          </p:cNvPr>
          <p:cNvSpPr>
            <a:spLocks noGrp="1"/>
          </p:cNvSpPr>
          <p:nvPr>
            <p:ph type="title"/>
          </p:nvPr>
        </p:nvSpPr>
        <p:spPr/>
        <p:txBody>
          <a:bodyPr/>
          <a:lstStyle/>
          <a:p>
            <a:r>
              <a:rPr lang="en-US" sz="4200" b="1" dirty="0"/>
              <a:t>Frequently Asked Questions</a:t>
            </a:r>
            <a:br>
              <a:rPr lang="en-US" sz="4200" b="1" dirty="0"/>
            </a:br>
            <a:r>
              <a:rPr lang="en-US" sz="1400" dirty="0">
                <a:solidFill>
                  <a:schemeClr val="tx1"/>
                </a:solidFill>
              </a:rPr>
              <a:t>Below is information on some of the fields for Personal Care claims which need to be completed</a:t>
            </a:r>
            <a:endParaRPr lang="en-US" sz="1400" b="1" dirty="0"/>
          </a:p>
        </p:txBody>
      </p:sp>
      <p:sp>
        <p:nvSpPr>
          <p:cNvPr id="3" name="Content Placeholder 2">
            <a:extLst>
              <a:ext uri="{FF2B5EF4-FFF2-40B4-BE49-F238E27FC236}">
                <a16:creationId xmlns:a16="http://schemas.microsoft.com/office/drawing/2014/main" id="{4A717206-290D-4D85-B851-699F8B59D57F}"/>
              </a:ext>
            </a:extLst>
          </p:cNvPr>
          <p:cNvSpPr>
            <a:spLocks noGrp="1"/>
          </p:cNvSpPr>
          <p:nvPr>
            <p:ph idx="1"/>
          </p:nvPr>
        </p:nvSpPr>
        <p:spPr/>
        <p:txBody>
          <a:bodyPr>
            <a:normAutofit fontScale="70000" lnSpcReduction="20000"/>
          </a:bodyPr>
          <a:lstStyle/>
          <a:p>
            <a:pPr marL="114300" indent="0">
              <a:buNone/>
            </a:pPr>
            <a:r>
              <a:rPr lang="en-US" b="1" dirty="0"/>
              <a:t>Box 42 </a:t>
            </a:r>
            <a:r>
              <a:rPr lang="en-US" dirty="0"/>
              <a:t>– Rev Code  570 – Personal Care</a:t>
            </a:r>
          </a:p>
          <a:p>
            <a:pPr marL="114300" indent="0">
              <a:buNone/>
            </a:pPr>
            <a:r>
              <a:rPr lang="en-US" dirty="0"/>
              <a:t> </a:t>
            </a:r>
          </a:p>
          <a:p>
            <a:pPr marL="114300" indent="0">
              <a:buNone/>
            </a:pPr>
            <a:r>
              <a:rPr lang="en-US" b="1" dirty="0"/>
              <a:t>Box 44 </a:t>
            </a:r>
            <a:r>
              <a:rPr lang="en-US" dirty="0"/>
              <a:t>– HCPCS/Rate/HIPPS</a:t>
            </a:r>
          </a:p>
          <a:p>
            <a:pPr marL="114300" indent="0">
              <a:buNone/>
            </a:pPr>
            <a:r>
              <a:rPr lang="en-US" dirty="0"/>
              <a:t> </a:t>
            </a:r>
          </a:p>
          <a:p>
            <a:pPr marL="114300" indent="0">
              <a:buNone/>
            </a:pPr>
            <a:r>
              <a:rPr lang="en-US" b="1" dirty="0"/>
              <a:t>Box 46 </a:t>
            </a:r>
            <a:r>
              <a:rPr lang="en-US" dirty="0"/>
              <a:t>– Units, enter number of visits for each Date of Service.  Indicate whole units to the nearest 15 minutes (15 minutes = 1 Unit)</a:t>
            </a:r>
          </a:p>
          <a:p>
            <a:pPr marL="114300" indent="0">
              <a:buNone/>
            </a:pPr>
            <a:r>
              <a:rPr lang="en-US" dirty="0"/>
              <a:t> </a:t>
            </a:r>
          </a:p>
          <a:p>
            <a:pPr marL="114300" indent="0">
              <a:buNone/>
            </a:pPr>
            <a:r>
              <a:rPr lang="en-US" b="1" dirty="0"/>
              <a:t>Detail Line 23</a:t>
            </a:r>
            <a:r>
              <a:rPr lang="en-US" dirty="0"/>
              <a:t>:</a:t>
            </a:r>
          </a:p>
          <a:p>
            <a:pPr marL="114300" indent="0">
              <a:buNone/>
            </a:pPr>
            <a:r>
              <a:rPr lang="en-US" dirty="0"/>
              <a:t>Page _ of _  Enter Current page in the first blank and total number of pages in second blank</a:t>
            </a:r>
          </a:p>
          <a:p>
            <a:pPr marL="114300" indent="0">
              <a:buNone/>
            </a:pPr>
            <a:r>
              <a:rPr lang="en-US" dirty="0"/>
              <a:t>Creation Date not Required</a:t>
            </a:r>
          </a:p>
          <a:p>
            <a:pPr marL="114300" indent="0">
              <a:buNone/>
            </a:pPr>
            <a:r>
              <a:rPr lang="en-US" dirty="0"/>
              <a:t> </a:t>
            </a:r>
          </a:p>
          <a:p>
            <a:pPr marL="114300" indent="0">
              <a:buNone/>
            </a:pPr>
            <a:r>
              <a:rPr lang="en-US" dirty="0"/>
              <a:t>Totals – Enter the total of all charges of the claim here.  If there are multiple pages, enter the total charge of the claim only on the last page of the claim</a:t>
            </a:r>
          </a:p>
          <a:p>
            <a:pPr marL="114300" indent="0">
              <a:buNone/>
            </a:pPr>
            <a:r>
              <a:rPr lang="en-US" dirty="0"/>
              <a:t> </a:t>
            </a:r>
          </a:p>
          <a:p>
            <a:pPr marL="114300" indent="0">
              <a:buNone/>
            </a:pPr>
            <a:r>
              <a:rPr lang="en-US" b="1" dirty="0"/>
              <a:t>Box 56 </a:t>
            </a:r>
            <a:r>
              <a:rPr lang="en-US" dirty="0"/>
              <a:t>– NPI is NOT required for Personal Care Worker</a:t>
            </a:r>
          </a:p>
          <a:p>
            <a:pPr marL="114300" lvl="0" indent="0">
              <a:buNone/>
            </a:pPr>
            <a:r>
              <a:rPr lang="en-US" dirty="0"/>
              <a:t>**Note** if you have an NPI for other business i.e., Home Health do not use the NPI for Personal Care claims.  This will delay your claim or cause claim denials.</a:t>
            </a:r>
          </a:p>
          <a:p>
            <a:pPr marL="114300" indent="0">
              <a:buNone/>
            </a:pPr>
            <a:r>
              <a:rPr lang="en-US" dirty="0"/>
              <a:t> </a:t>
            </a:r>
          </a:p>
          <a:p>
            <a:pPr marL="114300" indent="0">
              <a:buNone/>
            </a:pPr>
            <a:r>
              <a:rPr lang="en-US" b="1" dirty="0"/>
              <a:t>Box 67 </a:t>
            </a:r>
            <a:r>
              <a:rPr lang="en-US" dirty="0"/>
              <a:t>– Primary Diagnosis, must be ICD10 formatted (period not required for processing)</a:t>
            </a:r>
          </a:p>
        </p:txBody>
      </p:sp>
      <p:sp>
        <p:nvSpPr>
          <p:cNvPr id="4" name="Slide Number Placeholder 3">
            <a:extLst>
              <a:ext uri="{FF2B5EF4-FFF2-40B4-BE49-F238E27FC236}">
                <a16:creationId xmlns:a16="http://schemas.microsoft.com/office/drawing/2014/main" id="{3ECF5E58-B741-4057-863D-163F3B34DB1F}"/>
              </a:ext>
            </a:extLst>
          </p:cNvPr>
          <p:cNvSpPr>
            <a:spLocks noGrp="1"/>
          </p:cNvSpPr>
          <p:nvPr>
            <p:ph type="sldNum" sz="quarter" idx="12"/>
          </p:nvPr>
        </p:nvSpPr>
        <p:spPr/>
        <p:txBody>
          <a:bodyPr/>
          <a:lstStyle/>
          <a:p>
            <a:fld id="{786D7D0F-3A27-45D3-AB4A-EEE967871401}" type="slidenum">
              <a:rPr lang="en-US" smtClean="0"/>
              <a:t>18</a:t>
            </a:fld>
            <a:endParaRPr lang="en-US" dirty="0"/>
          </a:p>
        </p:txBody>
      </p:sp>
    </p:spTree>
    <p:extLst>
      <p:ext uri="{BB962C8B-B14F-4D97-AF65-F5344CB8AC3E}">
        <p14:creationId xmlns:p14="http://schemas.microsoft.com/office/powerpoint/2010/main" val="3677090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b="1"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E3B4-E224-43ED-8865-46445C1ACDF9}"/>
              </a:ext>
            </a:extLst>
          </p:cNvPr>
          <p:cNvSpPr>
            <a:spLocks noGrp="1"/>
          </p:cNvSpPr>
          <p:nvPr>
            <p:ph type="title"/>
          </p:nvPr>
        </p:nvSpPr>
        <p:spPr/>
        <p:txBody>
          <a:bodyPr/>
          <a:lstStyle/>
          <a:p>
            <a:r>
              <a:rPr lang="en-US" b="1" dirty="0"/>
              <a:t>Personal Care Services - Definition</a:t>
            </a:r>
          </a:p>
        </p:txBody>
      </p:sp>
      <p:sp>
        <p:nvSpPr>
          <p:cNvPr id="3" name="Content Placeholder 2">
            <a:extLst>
              <a:ext uri="{FF2B5EF4-FFF2-40B4-BE49-F238E27FC236}">
                <a16:creationId xmlns:a16="http://schemas.microsoft.com/office/drawing/2014/main" id="{9747E80A-79CF-432C-B63E-627FEE24F3EC}"/>
              </a:ext>
            </a:extLst>
          </p:cNvPr>
          <p:cNvSpPr>
            <a:spLocks noGrp="1"/>
          </p:cNvSpPr>
          <p:nvPr>
            <p:ph idx="1"/>
          </p:nvPr>
        </p:nvSpPr>
        <p:spPr/>
        <p:txBody>
          <a:bodyPr>
            <a:normAutofit lnSpcReduction="10000"/>
          </a:bodyPr>
          <a:lstStyle/>
          <a:p>
            <a:r>
              <a:rPr lang="en-US" dirty="0"/>
              <a:t>§DHS 107.112, covered personal care services are medically-oriented activities related to assisting a Member with ADL necessary to maintain the Member in their place of residence in the community.</a:t>
            </a:r>
          </a:p>
          <a:p>
            <a:r>
              <a:rPr lang="en-US" dirty="0"/>
              <a:t>Personal care services are covered when provided by a Medicaid-enrolled personal care provider to a Member enrolled in </a:t>
            </a:r>
            <a:r>
              <a:rPr lang="en-US" dirty="0" err="1"/>
              <a:t>BadgerCare</a:t>
            </a:r>
            <a:r>
              <a:rPr lang="en-US" dirty="0"/>
              <a:t> Plus or Medicaid according to policies and procedures. </a:t>
            </a:r>
          </a:p>
          <a:p>
            <a:r>
              <a:rPr lang="en-US" dirty="0"/>
              <a:t>Covered services are required to have written orders of a physician and a written plan of care. All covered personal care services must be supervised by an RN supervisor. The services must be medically necessary and be provided by individuals who are trained in a manner that is in compliance with licensing and certification requirements. </a:t>
            </a:r>
          </a:p>
        </p:txBody>
      </p:sp>
      <p:sp>
        <p:nvSpPr>
          <p:cNvPr id="4" name="Slide Number Placeholder 3">
            <a:extLst>
              <a:ext uri="{FF2B5EF4-FFF2-40B4-BE49-F238E27FC236}">
                <a16:creationId xmlns:a16="http://schemas.microsoft.com/office/drawing/2014/main" id="{81D14A65-284C-4DC9-AE70-BB45DC19A799}"/>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99577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D203F-279C-420F-9C36-D15CA6476ACB}"/>
              </a:ext>
            </a:extLst>
          </p:cNvPr>
          <p:cNvSpPr>
            <a:spLocks noGrp="1"/>
          </p:cNvSpPr>
          <p:nvPr>
            <p:ph type="title"/>
          </p:nvPr>
        </p:nvSpPr>
        <p:spPr/>
        <p:txBody>
          <a:bodyPr/>
          <a:lstStyle/>
          <a:p>
            <a:r>
              <a:rPr lang="en-US" b="1" dirty="0"/>
              <a:t>Personal Care Services– Prior Authorization (PA)</a:t>
            </a:r>
          </a:p>
        </p:txBody>
      </p:sp>
      <p:sp>
        <p:nvSpPr>
          <p:cNvPr id="3" name="Content Placeholder 2">
            <a:extLst>
              <a:ext uri="{FF2B5EF4-FFF2-40B4-BE49-F238E27FC236}">
                <a16:creationId xmlns:a16="http://schemas.microsoft.com/office/drawing/2014/main" id="{BCBB16AB-4832-406D-BC6C-54F866EE8B56}"/>
              </a:ext>
            </a:extLst>
          </p:cNvPr>
          <p:cNvSpPr>
            <a:spLocks noGrp="1"/>
          </p:cNvSpPr>
          <p:nvPr>
            <p:ph idx="1"/>
          </p:nvPr>
        </p:nvSpPr>
        <p:spPr/>
        <p:txBody>
          <a:bodyPr>
            <a:normAutofit fontScale="92500"/>
          </a:bodyPr>
          <a:lstStyle/>
          <a:p>
            <a:pPr algn="l">
              <a:spcAft>
                <a:spcPts val="1500"/>
              </a:spcAft>
            </a:pPr>
            <a:r>
              <a:rPr lang="en-US" b="1" i="0" dirty="0">
                <a:solidFill>
                  <a:srgbClr val="333333"/>
                </a:solidFill>
                <a:effectLst/>
                <a:latin typeface="Open Sans" panose="020B0606030504020204" pitchFamily="34" charset="0"/>
              </a:rPr>
              <a:t>Authorization requirements:</a:t>
            </a:r>
            <a:endParaRPr lang="en-US" b="0" i="0" dirty="0">
              <a:solidFill>
                <a:srgbClr val="333333"/>
              </a:solidFill>
              <a:effectLst/>
              <a:latin typeface="Open Sans" panose="020B0606030504020204" pitchFamily="34" charset="0"/>
            </a:endParaRPr>
          </a:p>
          <a:p>
            <a:pPr algn="l">
              <a:spcAft>
                <a:spcPts val="1500"/>
              </a:spcAft>
            </a:pPr>
            <a:r>
              <a:rPr lang="en-US" b="0" i="0" dirty="0">
                <a:solidFill>
                  <a:srgbClr val="333333"/>
                </a:solidFill>
                <a:effectLst/>
                <a:latin typeface="Open Sans" panose="020B0606030504020204" pitchFamily="34" charset="0"/>
              </a:rPr>
              <a:t>All initial and annual recertification requests must also include a copy of the signed MD/DO/NP order (CMS-485); recent history/physical or office notes, Personal Care Screening Tool (PCST), and Google Maps or </a:t>
            </a:r>
            <a:r>
              <a:rPr lang="en-US" b="0" i="0" dirty="0" err="1">
                <a:solidFill>
                  <a:srgbClr val="333333"/>
                </a:solidFill>
                <a:effectLst/>
                <a:latin typeface="Open Sans" panose="020B0606030504020204" pitchFamily="34" charset="0"/>
              </a:rPr>
              <a:t>Mapquest</a:t>
            </a:r>
            <a:r>
              <a:rPr lang="en-US" b="0" i="0" dirty="0">
                <a:solidFill>
                  <a:srgbClr val="333333"/>
                </a:solidFill>
                <a:effectLst/>
                <a:latin typeface="Open Sans" panose="020B0606030504020204" pitchFamily="34" charset="0"/>
              </a:rPr>
              <a:t> if travel time is being requested.  Personal Care agencies are required to meet all Electronic Visit Verification (EVV) requirements as outlined in the ForwardHealth Policy.  </a:t>
            </a:r>
            <a:r>
              <a:rPr lang="en-US" b="0" i="1" dirty="0">
                <a:solidFill>
                  <a:srgbClr val="333333"/>
                </a:solidFill>
                <a:effectLst/>
                <a:latin typeface="Times New Roman" panose="02020603050405020304" pitchFamily="18" charset="0"/>
              </a:rPr>
              <a:t>i</a:t>
            </a:r>
            <a:r>
              <a:rPr lang="en-US" b="0" i="0" dirty="0">
                <a:solidFill>
                  <a:srgbClr val="333333"/>
                </a:solidFill>
                <a:effectLst/>
                <a:latin typeface="Open Sans" panose="020B0606030504020204" pitchFamily="34" charset="0"/>
              </a:rPr>
              <a:t>Care does not require EVV for live-in caregivers, however the provider must supply a completed </a:t>
            </a:r>
            <a:r>
              <a:rPr lang="en-US" b="0" i="0" u="sng" dirty="0">
                <a:solidFill>
                  <a:srgbClr val="E03200"/>
                </a:solidFill>
                <a:effectLst/>
                <a:latin typeface="Open Sans" panose="020B0606030504020204" pitchFamily="34" charset="0"/>
                <a:hlinkClick r:id="rId2" tooltip="Opens a PDF Document"/>
              </a:rPr>
              <a:t>EVV Live-In Worker Identification form, F-02717</a:t>
            </a:r>
            <a:r>
              <a:rPr lang="en-US" b="0" i="0" dirty="0">
                <a:solidFill>
                  <a:srgbClr val="333333"/>
                </a:solidFill>
                <a:effectLst/>
                <a:latin typeface="Open Sans" panose="020B0606030504020204" pitchFamily="34" charset="0"/>
              </a:rPr>
              <a:t>, at the time of authorization for all live-in workers. Failure to submit required documentation will result in a denial of authorization for a live-in worker.</a:t>
            </a:r>
          </a:p>
        </p:txBody>
      </p:sp>
      <p:sp>
        <p:nvSpPr>
          <p:cNvPr id="4" name="Slide Number Placeholder 3">
            <a:extLst>
              <a:ext uri="{FF2B5EF4-FFF2-40B4-BE49-F238E27FC236}">
                <a16:creationId xmlns:a16="http://schemas.microsoft.com/office/drawing/2014/main" id="{DD959203-9A87-4A0E-AED6-E3529B313D4F}"/>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121230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C5535-9F6A-4AA6-8BA6-57AE18E57C18}"/>
              </a:ext>
            </a:extLst>
          </p:cNvPr>
          <p:cNvSpPr>
            <a:spLocks noGrp="1"/>
          </p:cNvSpPr>
          <p:nvPr>
            <p:ph type="title"/>
          </p:nvPr>
        </p:nvSpPr>
        <p:spPr>
          <a:xfrm>
            <a:off x="457200" y="289152"/>
            <a:ext cx="7620000" cy="1143000"/>
          </a:xfrm>
        </p:spPr>
        <p:txBody>
          <a:bodyPr/>
          <a:lstStyle/>
          <a:p>
            <a:r>
              <a:rPr lang="en-US" sz="4000" b="1" dirty="0"/>
              <a:t>Personal Care Services– Prior Authorization (PA) Cont.</a:t>
            </a:r>
            <a:endParaRPr lang="en-US" sz="4000" dirty="0"/>
          </a:p>
        </p:txBody>
      </p:sp>
      <p:sp>
        <p:nvSpPr>
          <p:cNvPr id="3" name="Content Placeholder 2">
            <a:extLst>
              <a:ext uri="{FF2B5EF4-FFF2-40B4-BE49-F238E27FC236}">
                <a16:creationId xmlns:a16="http://schemas.microsoft.com/office/drawing/2014/main" id="{0766A3F0-CCF2-42D5-9280-B1811DC7A198}"/>
              </a:ext>
            </a:extLst>
          </p:cNvPr>
          <p:cNvSpPr>
            <a:spLocks noGrp="1"/>
          </p:cNvSpPr>
          <p:nvPr>
            <p:ph idx="1"/>
          </p:nvPr>
        </p:nvSpPr>
        <p:spPr/>
        <p:txBody>
          <a:bodyPr>
            <a:normAutofit lnSpcReduction="10000"/>
          </a:bodyPr>
          <a:lstStyle/>
          <a:p>
            <a:pPr algn="l">
              <a:spcAft>
                <a:spcPts val="1500"/>
              </a:spcAft>
            </a:pPr>
            <a:r>
              <a:rPr lang="en-US" b="1" i="0" dirty="0">
                <a:solidFill>
                  <a:srgbClr val="333333"/>
                </a:solidFill>
                <a:effectLst/>
                <a:latin typeface="Open Sans" panose="020B0606030504020204" pitchFamily="34" charset="0"/>
              </a:rPr>
              <a:t>Ongoing services:</a:t>
            </a:r>
            <a:endParaRPr lang="en-US" b="0" i="0" dirty="0">
              <a:solidFill>
                <a:srgbClr val="333333"/>
              </a:solidFill>
              <a:effectLst/>
              <a:latin typeface="Open Sans" panose="020B0606030504020204" pitchFamily="34" charset="0"/>
            </a:endParaRPr>
          </a:p>
          <a:p>
            <a:pPr algn="l">
              <a:spcAft>
                <a:spcPts val="1500"/>
              </a:spcAft>
            </a:pPr>
            <a:r>
              <a:rPr lang="en-US" b="0" i="0" dirty="0">
                <a:solidFill>
                  <a:srgbClr val="333333"/>
                </a:solidFill>
                <a:effectLst/>
                <a:latin typeface="Open Sans" panose="020B0606030504020204" pitchFamily="34" charset="0"/>
              </a:rPr>
              <a:t>Recertification requests are required to be submitted within 30 days after the expiration date of the previous authorization.  Providers may choose to submit authorizations more frequently than once a year due to their own internal policies.  However, new PCSTs should only be submitted once a year unless there has been a significant and chronic change of condition that warrants additional time.  If the ongoing PA request does not align with </a:t>
            </a:r>
            <a:r>
              <a:rPr lang="en-US" b="0" i="1" dirty="0">
                <a:solidFill>
                  <a:srgbClr val="333333"/>
                </a:solidFill>
                <a:effectLst/>
                <a:latin typeface="Times New Roman" panose="02020603050405020304" pitchFamily="18" charset="0"/>
              </a:rPr>
              <a:t>i</a:t>
            </a:r>
            <a:r>
              <a:rPr lang="en-US" b="0" i="0" dirty="0">
                <a:solidFill>
                  <a:srgbClr val="333333"/>
                </a:solidFill>
                <a:effectLst/>
                <a:latin typeface="Open Sans" panose="020B0606030504020204" pitchFamily="34" charset="0"/>
              </a:rPr>
              <a:t>Care’s previous decision, and there has been no change in member’s condition, then the authorization request will be changed to reflect what member has been approved for.  </a:t>
            </a:r>
          </a:p>
          <a:p>
            <a:endParaRPr lang="en-US" dirty="0"/>
          </a:p>
        </p:txBody>
      </p:sp>
      <p:sp>
        <p:nvSpPr>
          <p:cNvPr id="4" name="Slide Number Placeholder 3">
            <a:extLst>
              <a:ext uri="{FF2B5EF4-FFF2-40B4-BE49-F238E27FC236}">
                <a16:creationId xmlns:a16="http://schemas.microsoft.com/office/drawing/2014/main" id="{A0835354-0BFC-4870-BDB5-1A9CB8186CCD}"/>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4058430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5795B-27BC-B441-6B2A-832CAF23AFE3}"/>
              </a:ext>
            </a:extLst>
          </p:cNvPr>
          <p:cNvSpPr>
            <a:spLocks noGrp="1"/>
          </p:cNvSpPr>
          <p:nvPr>
            <p:ph type="title"/>
          </p:nvPr>
        </p:nvSpPr>
        <p:spPr/>
        <p:txBody>
          <a:bodyPr/>
          <a:lstStyle/>
          <a:p>
            <a:r>
              <a:rPr lang="en-US" sz="4000" b="1" dirty="0"/>
              <a:t>Personal Care Services– Prior Authorization (PA) Cont.</a:t>
            </a:r>
            <a:endParaRPr lang="en-US" sz="4000" dirty="0"/>
          </a:p>
        </p:txBody>
      </p:sp>
      <p:sp>
        <p:nvSpPr>
          <p:cNvPr id="3" name="Content Placeholder 2">
            <a:extLst>
              <a:ext uri="{FF2B5EF4-FFF2-40B4-BE49-F238E27FC236}">
                <a16:creationId xmlns:a16="http://schemas.microsoft.com/office/drawing/2014/main" id="{38FAFCAC-FC3C-DC77-69C6-6F42736405C6}"/>
              </a:ext>
            </a:extLst>
          </p:cNvPr>
          <p:cNvSpPr>
            <a:spLocks noGrp="1"/>
          </p:cNvSpPr>
          <p:nvPr>
            <p:ph idx="1"/>
          </p:nvPr>
        </p:nvSpPr>
        <p:spPr/>
        <p:txBody>
          <a:bodyPr>
            <a:normAutofit lnSpcReduction="10000"/>
          </a:bodyPr>
          <a:lstStyle/>
          <a:p>
            <a:pPr algn="l">
              <a:spcAft>
                <a:spcPts val="1500"/>
              </a:spcAft>
            </a:pPr>
            <a:r>
              <a:rPr lang="en-US" b="1" i="0" dirty="0">
                <a:solidFill>
                  <a:srgbClr val="333333"/>
                </a:solidFill>
                <a:effectLst/>
                <a:latin typeface="Open Sans" panose="020B0606030504020204" pitchFamily="34" charset="0"/>
              </a:rPr>
              <a:t>Acute change of condition:</a:t>
            </a:r>
            <a:endParaRPr lang="en-US" b="0" i="0" dirty="0">
              <a:solidFill>
                <a:srgbClr val="333333"/>
              </a:solidFill>
              <a:effectLst/>
              <a:latin typeface="Open Sans" panose="020B0606030504020204" pitchFamily="34" charset="0"/>
            </a:endParaRPr>
          </a:p>
          <a:p>
            <a:pPr algn="l">
              <a:spcAft>
                <a:spcPts val="1500"/>
              </a:spcAft>
            </a:pPr>
            <a:r>
              <a:rPr lang="en-US" b="0" i="0" dirty="0">
                <a:solidFill>
                  <a:srgbClr val="333333"/>
                </a:solidFill>
                <a:effectLst/>
                <a:latin typeface="Open Sans" panose="020B0606030504020204" pitchFamily="34" charset="0"/>
              </a:rPr>
              <a:t>If the member has had an acute change of condition (i.e. recovery from surgery), an additional authorization will be granted for 90 days to supplement the extra hours, and then hours will revert back to </a:t>
            </a:r>
            <a:r>
              <a:rPr lang="en-US" b="0" i="1" dirty="0">
                <a:solidFill>
                  <a:srgbClr val="333333"/>
                </a:solidFill>
                <a:effectLst/>
                <a:latin typeface="Times New Roman" panose="02020603050405020304" pitchFamily="18" charset="0"/>
              </a:rPr>
              <a:t>i</a:t>
            </a:r>
            <a:r>
              <a:rPr lang="en-US" b="0" i="0" dirty="0">
                <a:solidFill>
                  <a:srgbClr val="333333"/>
                </a:solidFill>
                <a:effectLst/>
                <a:latin typeface="Open Sans" panose="020B0606030504020204" pitchFamily="34" charset="0"/>
              </a:rPr>
              <a:t>Care’s previous decision.  All requests for increased services must include a signed physicians order and clinical documentation to support the increase. Because </a:t>
            </a:r>
            <a:r>
              <a:rPr lang="en-US" b="0" i="1" dirty="0">
                <a:solidFill>
                  <a:srgbClr val="333333"/>
                </a:solidFill>
                <a:effectLst/>
                <a:latin typeface="Times New Roman" panose="02020603050405020304" pitchFamily="18" charset="0"/>
              </a:rPr>
              <a:t>i</a:t>
            </a:r>
            <a:r>
              <a:rPr lang="en-US" b="0" i="0" dirty="0">
                <a:solidFill>
                  <a:srgbClr val="333333"/>
                </a:solidFill>
                <a:effectLst/>
                <a:latin typeface="Open Sans" panose="020B0606030504020204" pitchFamily="34" charset="0"/>
              </a:rPr>
              <a:t>Care will only conduct third party assessments for an acute change of condition on a case by case basis, it is the obligation of the provider and physician to determine the additional hours that are needed.</a:t>
            </a:r>
          </a:p>
          <a:p>
            <a:endParaRPr lang="en-US" dirty="0"/>
          </a:p>
        </p:txBody>
      </p:sp>
      <p:sp>
        <p:nvSpPr>
          <p:cNvPr id="4" name="Slide Number Placeholder 3">
            <a:extLst>
              <a:ext uri="{FF2B5EF4-FFF2-40B4-BE49-F238E27FC236}">
                <a16:creationId xmlns:a16="http://schemas.microsoft.com/office/drawing/2014/main" id="{CBB332B8-1A1B-4B33-45E0-23FE4F20C0CE}"/>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753145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9671-BDF4-42EF-B26B-A149DF9C9EB0}"/>
              </a:ext>
            </a:extLst>
          </p:cNvPr>
          <p:cNvSpPr>
            <a:spLocks noGrp="1"/>
          </p:cNvSpPr>
          <p:nvPr>
            <p:ph type="title"/>
          </p:nvPr>
        </p:nvSpPr>
        <p:spPr/>
        <p:txBody>
          <a:bodyPr/>
          <a:lstStyle/>
          <a:p>
            <a:r>
              <a:rPr lang="en-US" b="1" dirty="0"/>
              <a:t>PCW Services – Continuity of Care</a:t>
            </a:r>
          </a:p>
        </p:txBody>
      </p:sp>
      <p:sp>
        <p:nvSpPr>
          <p:cNvPr id="3" name="Content Placeholder 2">
            <a:extLst>
              <a:ext uri="{FF2B5EF4-FFF2-40B4-BE49-F238E27FC236}">
                <a16:creationId xmlns:a16="http://schemas.microsoft.com/office/drawing/2014/main" id="{208F8D42-6D5F-4AB8-9BB1-0D1DBAD18A6A}"/>
              </a:ext>
            </a:extLst>
          </p:cNvPr>
          <p:cNvSpPr>
            <a:spLocks noGrp="1"/>
          </p:cNvSpPr>
          <p:nvPr>
            <p:ph idx="1"/>
          </p:nvPr>
        </p:nvSpPr>
        <p:spPr/>
        <p:txBody>
          <a:bodyPr>
            <a:normAutofit/>
          </a:bodyPr>
          <a:lstStyle/>
          <a:p>
            <a:r>
              <a:rPr lang="en-US" dirty="0"/>
              <a:t>Personal Care Agencies (PCA) can submit claims for reimbursement of services for </a:t>
            </a:r>
            <a:r>
              <a:rPr lang="en-US" i="1" dirty="0"/>
              <a:t>i</a:t>
            </a:r>
            <a:r>
              <a:rPr lang="en-US" dirty="0"/>
              <a:t>Care members before being contracted under 90-day Continuity of Care at FFS rates.  </a:t>
            </a:r>
          </a:p>
          <a:p>
            <a:pPr lvl="1"/>
            <a:r>
              <a:rPr lang="en-US" dirty="0"/>
              <a:t>However, the provider must be certified with </a:t>
            </a:r>
            <a:r>
              <a:rPr lang="en-US" dirty="0" err="1"/>
              <a:t>ForwardHealth</a:t>
            </a:r>
            <a:r>
              <a:rPr lang="en-US" dirty="0"/>
              <a:t>/State of WI Medicaid.   </a:t>
            </a:r>
          </a:p>
          <a:p>
            <a:r>
              <a:rPr lang="en-US" dirty="0"/>
              <a:t>After 90 days, PCA’s must be credentialed and contracted with </a:t>
            </a:r>
            <a:r>
              <a:rPr lang="en-US" i="1" dirty="0"/>
              <a:t>i</a:t>
            </a:r>
            <a:r>
              <a:rPr lang="en-US" dirty="0"/>
              <a:t>Care. Once a contract is executed </a:t>
            </a:r>
            <a:r>
              <a:rPr lang="en-US" i="1" dirty="0"/>
              <a:t>i</a:t>
            </a:r>
            <a:r>
              <a:rPr lang="en-US" dirty="0"/>
              <a:t>Care contract rates apply.</a:t>
            </a:r>
          </a:p>
        </p:txBody>
      </p:sp>
      <p:sp>
        <p:nvSpPr>
          <p:cNvPr id="4" name="Slide Number Placeholder 3">
            <a:extLst>
              <a:ext uri="{FF2B5EF4-FFF2-40B4-BE49-F238E27FC236}">
                <a16:creationId xmlns:a16="http://schemas.microsoft.com/office/drawing/2014/main" id="{A13235A3-D55E-4229-A76C-F4655756BE66}"/>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2992752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7A3E2-71C3-4E4F-B8A0-07F81FED954B}"/>
              </a:ext>
            </a:extLst>
          </p:cNvPr>
          <p:cNvSpPr>
            <a:spLocks noGrp="1"/>
          </p:cNvSpPr>
          <p:nvPr>
            <p:ph type="title"/>
          </p:nvPr>
        </p:nvSpPr>
        <p:spPr/>
        <p:txBody>
          <a:bodyPr/>
          <a:lstStyle/>
          <a:p>
            <a:r>
              <a:rPr lang="en-US" dirty="0"/>
              <a:t>Electronic Visit Verification (EVV)	</a:t>
            </a:r>
          </a:p>
        </p:txBody>
      </p:sp>
      <p:sp>
        <p:nvSpPr>
          <p:cNvPr id="3" name="Content Placeholder 2">
            <a:extLst>
              <a:ext uri="{FF2B5EF4-FFF2-40B4-BE49-F238E27FC236}">
                <a16:creationId xmlns:a16="http://schemas.microsoft.com/office/drawing/2014/main" id="{037219B7-08FA-4F8C-8C93-7BCBEA8D472E}"/>
              </a:ext>
            </a:extLst>
          </p:cNvPr>
          <p:cNvSpPr>
            <a:spLocks noGrp="1"/>
          </p:cNvSpPr>
          <p:nvPr>
            <p:ph idx="1"/>
          </p:nvPr>
        </p:nvSpPr>
        <p:spPr/>
        <p:txBody>
          <a:bodyPr>
            <a:normAutofit fontScale="92500" lnSpcReduction="20000"/>
          </a:bodyPr>
          <a:lstStyle/>
          <a:p>
            <a:pPr lvl="0"/>
            <a:r>
              <a:rPr lang="en-US" sz="2400" i="1" dirty="0"/>
              <a:t>i</a:t>
            </a:r>
            <a:r>
              <a:rPr lang="en-US" sz="2400" dirty="0"/>
              <a:t>Care will not require Live-in Workers to use EVV</a:t>
            </a:r>
          </a:p>
          <a:p>
            <a:pPr lvl="1"/>
            <a:r>
              <a:rPr lang="en-US" dirty="0"/>
              <a:t>Submit claims with the KX modifier to bypass EVV requirements</a:t>
            </a:r>
          </a:p>
          <a:p>
            <a:pPr lvl="1"/>
            <a:r>
              <a:rPr lang="en-US" dirty="0"/>
              <a:t>Live in worker status must be verified by the provider agency annually.</a:t>
            </a:r>
          </a:p>
          <a:p>
            <a:pPr lvl="0"/>
            <a:r>
              <a:rPr lang="en-US" sz="2400" dirty="0"/>
              <a:t>All personal care services will require an EVV to match the services submitted on the claim</a:t>
            </a:r>
          </a:p>
          <a:p>
            <a:pPr lvl="0"/>
            <a:r>
              <a:rPr lang="en-US" sz="2400" dirty="0"/>
              <a:t>EVV can be updated at anytime to match the claim.  If a claim denial occurs prior to the update, a request for review can be submitted within the Review/Reopen Guidelines found here: </a:t>
            </a:r>
            <a:r>
              <a:rPr lang="en-US" sz="2400" u="sng" dirty="0">
                <a:solidFill>
                  <a:srgbClr val="0070C0"/>
                </a:solidFill>
                <a:hlinkClick r:id="rId2">
                  <a:extLst>
                    <a:ext uri="{A12FA001-AC4F-418D-AE19-62706E023703}">
                      <ahyp:hlinkClr xmlns:ahyp="http://schemas.microsoft.com/office/drawing/2018/hyperlinkcolor" val="tx"/>
                    </a:ext>
                  </a:extLst>
                </a:hlinkClick>
              </a:rPr>
              <a:t>https://www.icarehealthplan.org/Claims/Claims-Processing.htm</a:t>
            </a:r>
            <a:r>
              <a:rPr lang="en-US" sz="2400" dirty="0">
                <a:solidFill>
                  <a:srgbClr val="0070C0"/>
                </a:solidFill>
              </a:rPr>
              <a:t> </a:t>
            </a:r>
            <a:r>
              <a:rPr lang="en-US" sz="2400" dirty="0"/>
              <a:t>(Claim Review/Adjustment Guidelines)</a:t>
            </a:r>
          </a:p>
          <a:p>
            <a:pPr lvl="0"/>
            <a:r>
              <a:rPr lang="en-US" sz="2400" dirty="0"/>
              <a:t>Please see our EVV Guide for complete details: </a:t>
            </a:r>
            <a:r>
              <a:rPr lang="en-US" sz="2400" dirty="0">
                <a:solidFill>
                  <a:srgbClr val="0070C0"/>
                </a:solidFill>
                <a:hlinkClick r:id="rId3">
                  <a:extLst>
                    <a:ext uri="{A12FA001-AC4F-418D-AE19-62706E023703}">
                      <ahyp:hlinkClr xmlns:ahyp="http://schemas.microsoft.com/office/drawing/2018/hyperlinkcolor" val="tx"/>
                    </a:ext>
                  </a:extLst>
                </a:hlinkClick>
              </a:rPr>
              <a:t>https://www.icarehealthplan.org/Education/Resources.htm</a:t>
            </a:r>
            <a:r>
              <a:rPr lang="en-US" sz="2400" dirty="0">
                <a:solidFill>
                  <a:srgbClr val="0070C0"/>
                </a:solidFill>
              </a:rPr>
              <a:t> </a:t>
            </a:r>
          </a:p>
          <a:p>
            <a:pPr lvl="1"/>
            <a:endParaRPr lang="en-US" dirty="0"/>
          </a:p>
        </p:txBody>
      </p:sp>
      <p:sp>
        <p:nvSpPr>
          <p:cNvPr id="4" name="Slide Number Placeholder 3">
            <a:extLst>
              <a:ext uri="{FF2B5EF4-FFF2-40B4-BE49-F238E27FC236}">
                <a16:creationId xmlns:a16="http://schemas.microsoft.com/office/drawing/2014/main" id="{E80FCB1B-F620-4C05-A90C-433DC5A5B91F}"/>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1206881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E69-7E5F-4ACC-A8BA-2765DF2B3CA8}"/>
              </a:ext>
            </a:extLst>
          </p:cNvPr>
          <p:cNvSpPr>
            <a:spLocks noGrp="1"/>
          </p:cNvSpPr>
          <p:nvPr>
            <p:ph type="title"/>
          </p:nvPr>
        </p:nvSpPr>
        <p:spPr/>
        <p:txBody>
          <a:bodyPr/>
          <a:lstStyle/>
          <a:p>
            <a:r>
              <a:rPr lang="en-US" b="1" dirty="0"/>
              <a:t>PCW Codes and Modifiers</a:t>
            </a:r>
          </a:p>
        </p:txBody>
      </p:sp>
      <p:sp>
        <p:nvSpPr>
          <p:cNvPr id="6" name="Content Placeholder 5">
            <a:extLst>
              <a:ext uri="{FF2B5EF4-FFF2-40B4-BE49-F238E27FC236}">
                <a16:creationId xmlns:a16="http://schemas.microsoft.com/office/drawing/2014/main" id="{30082634-AD77-44B1-B006-DD768E5C5DA5}"/>
              </a:ext>
            </a:extLst>
          </p:cNvPr>
          <p:cNvSpPr>
            <a:spLocks noGrp="1"/>
          </p:cNvSpPr>
          <p:nvPr>
            <p:ph idx="1"/>
          </p:nvPr>
        </p:nvSpPr>
        <p:spPr/>
        <p:txBody>
          <a:bodyPr>
            <a:normAutofit/>
          </a:bodyPr>
          <a:lstStyle/>
          <a:p>
            <a:r>
              <a:rPr lang="en-US" dirty="0"/>
              <a:t>Personal care providers are required to use the </a:t>
            </a:r>
            <a:r>
              <a:rPr lang="en-US" b="1" dirty="0">
                <a:solidFill>
                  <a:schemeClr val="accent2"/>
                </a:solidFill>
              </a:rPr>
              <a:t>appropriate</a:t>
            </a:r>
            <a:r>
              <a:rPr lang="en-US" dirty="0"/>
              <a:t> CPT or HCPCS procedure code from the following table that describes the service performed. </a:t>
            </a:r>
          </a:p>
          <a:p>
            <a:r>
              <a:rPr lang="en-US" dirty="0"/>
              <a:t>The Modifiers providers are required to use with the procedure codes are listed</a:t>
            </a:r>
          </a:p>
          <a:p>
            <a:pPr lvl="1"/>
            <a:r>
              <a:rPr lang="en-US" dirty="0"/>
              <a:t>Use KX for Live-In Care Workers </a:t>
            </a:r>
          </a:p>
          <a:p>
            <a:endParaRPr lang="en-US" dirty="0"/>
          </a:p>
          <a:p>
            <a:pPr marL="114300" indent="0">
              <a:buNone/>
            </a:pPr>
            <a:endParaRPr lang="en-US" dirty="0"/>
          </a:p>
        </p:txBody>
      </p:sp>
      <p:sp>
        <p:nvSpPr>
          <p:cNvPr id="4" name="Slide Number Placeholder 3">
            <a:extLst>
              <a:ext uri="{FF2B5EF4-FFF2-40B4-BE49-F238E27FC236}">
                <a16:creationId xmlns:a16="http://schemas.microsoft.com/office/drawing/2014/main" id="{93933FD1-E95B-4E6E-8DAC-BE224FD7210E}"/>
              </a:ext>
            </a:extLst>
          </p:cNvPr>
          <p:cNvSpPr>
            <a:spLocks noGrp="1"/>
          </p:cNvSpPr>
          <p:nvPr>
            <p:ph type="sldNum" sz="quarter" idx="12"/>
          </p:nvPr>
        </p:nvSpPr>
        <p:spPr/>
        <p:txBody>
          <a:bodyPr/>
          <a:lstStyle/>
          <a:p>
            <a:fld id="{786D7D0F-3A27-45D3-AB4A-EEE967871401}" type="slidenum">
              <a:rPr lang="en-US" smtClean="0"/>
              <a:t>9</a:t>
            </a:fld>
            <a:endParaRPr lang="en-US" dirty="0"/>
          </a:p>
        </p:txBody>
      </p:sp>
      <p:pic>
        <p:nvPicPr>
          <p:cNvPr id="7" name="Picture 6">
            <a:extLst>
              <a:ext uri="{FF2B5EF4-FFF2-40B4-BE49-F238E27FC236}">
                <a16:creationId xmlns:a16="http://schemas.microsoft.com/office/drawing/2014/main" id="{3ED0A54B-06B3-4D4E-954F-D5EA27849247}"/>
              </a:ext>
            </a:extLst>
          </p:cNvPr>
          <p:cNvPicPr>
            <a:picLocks noChangeAspect="1"/>
          </p:cNvPicPr>
          <p:nvPr/>
        </p:nvPicPr>
        <p:blipFill>
          <a:blip r:embed="rId2"/>
          <a:stretch>
            <a:fillRect/>
          </a:stretch>
        </p:blipFill>
        <p:spPr>
          <a:xfrm>
            <a:off x="855180" y="3800475"/>
            <a:ext cx="6267450" cy="2600325"/>
          </a:xfrm>
          <a:prstGeom prst="rect">
            <a:avLst/>
          </a:prstGeom>
        </p:spPr>
      </p:pic>
    </p:spTree>
    <p:extLst>
      <p:ext uri="{BB962C8B-B14F-4D97-AF65-F5344CB8AC3E}">
        <p14:creationId xmlns:p14="http://schemas.microsoft.com/office/powerpoint/2010/main" val="599788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433</TotalTime>
  <Words>2053</Words>
  <Application>Microsoft Office PowerPoint</Application>
  <PresentationFormat>On-screen Show (4:3)</PresentationFormat>
  <Paragraphs>164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Open Sans</vt:lpstr>
      <vt:lpstr>Times New Roman</vt:lpstr>
      <vt:lpstr>Theme1</vt:lpstr>
      <vt:lpstr>PowerPoint Presentation</vt:lpstr>
      <vt:lpstr>Disclaimer</vt:lpstr>
      <vt:lpstr>Personal Care Services - Definition</vt:lpstr>
      <vt:lpstr>Personal Care Services– Prior Authorization (PA)</vt:lpstr>
      <vt:lpstr>Personal Care Services– Prior Authorization (PA) Cont.</vt:lpstr>
      <vt:lpstr>Personal Care Services– Prior Authorization (PA) Cont.</vt:lpstr>
      <vt:lpstr>PCW Services – Continuity of Care</vt:lpstr>
      <vt:lpstr>Electronic Visit Verification (EVV) </vt:lpstr>
      <vt:lpstr>PCW Codes and Modifiers</vt:lpstr>
      <vt:lpstr>Clean Claim Guidelines</vt:lpstr>
      <vt:lpstr>Claims Filing Limits</vt:lpstr>
      <vt:lpstr>Claims Submission </vt:lpstr>
      <vt:lpstr>Electronic Funds Transfer (EFT)  and Electronic Remittance Advice (ERA)</vt:lpstr>
      <vt:lpstr>iCare Provider Portal Access </vt:lpstr>
      <vt:lpstr>For More Information</vt:lpstr>
      <vt:lpstr>iCare Contact Information</vt:lpstr>
      <vt:lpstr>Frequently Asked Questions Below is information on some of the fields for Personal Care claims which need to be completed</vt:lpstr>
      <vt:lpstr>Frequently Asked Questions Below is information on some of the fields for Personal Care claims which need to be completed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38</cp:revision>
  <dcterms:created xsi:type="dcterms:W3CDTF">2019-07-23T16:06:26Z</dcterms:created>
  <dcterms:modified xsi:type="dcterms:W3CDTF">2025-03-13T13:23:35Z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2b6c078-73cb-4371-8a5b-e9fc18accbf8_Enabled">
    <vt:lpwstr>true</vt:lpwstr>
  </property>
  <property fmtid="{D5CDD505-2E9C-101B-9397-08002B2CF9AE}" pid="3" name="MSIP_Label_e2b6c078-73cb-4371-8a5b-e9fc18accbf8_SetDate">
    <vt:lpwstr>2025-03-13T13:21:39Z</vt:lpwstr>
  </property>
  <property fmtid="{D5CDD505-2E9C-101B-9397-08002B2CF9AE}" pid="4" name="MSIP_Label_e2b6c078-73cb-4371-8a5b-e9fc18accbf8_Method">
    <vt:lpwstr>Standard</vt:lpwstr>
  </property>
  <property fmtid="{D5CDD505-2E9C-101B-9397-08002B2CF9AE}" pid="5" name="MSIP_Label_e2b6c078-73cb-4371-8a5b-e9fc18accbf8_Name">
    <vt:lpwstr>INTERNAL</vt:lpwstr>
  </property>
  <property fmtid="{D5CDD505-2E9C-101B-9397-08002B2CF9AE}" pid="6" name="MSIP_Label_e2b6c078-73cb-4371-8a5b-e9fc18accbf8_SiteId">
    <vt:lpwstr>56c62bbe-8598-4b85-9e51-1ca753fa50f2</vt:lpwstr>
  </property>
  <property fmtid="{D5CDD505-2E9C-101B-9397-08002B2CF9AE}" pid="7" name="MSIP_Label_e2b6c078-73cb-4371-8a5b-e9fc18accbf8_ActionId">
    <vt:lpwstr>40b5b375-922a-4379-9137-b0d4c04b6b94</vt:lpwstr>
  </property>
  <property fmtid="{D5CDD505-2E9C-101B-9397-08002B2CF9AE}" pid="8" name="MSIP_Label_e2b6c078-73cb-4371-8a5b-e9fc18accbf8_ContentBits">
    <vt:lpwstr>0</vt:lpwstr>
  </property>
  <property fmtid="{D5CDD505-2E9C-101B-9397-08002B2CF9AE}" pid="9" name="MSIP_Label_e2b6c078-73cb-4371-8a5b-e9fc18accbf8_Tag">
    <vt:lpwstr>10, 3, 0, 1</vt:lpwstr>
  </property>
</Properties>
</file>