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7"/>
  </p:notesMasterIdLst>
  <p:sldIdLst>
    <p:sldId id="256" r:id="rId2"/>
    <p:sldId id="257" r:id="rId3"/>
    <p:sldId id="258" r:id="rId4"/>
    <p:sldId id="259" r:id="rId5"/>
    <p:sldId id="271" r:id="rId6"/>
    <p:sldId id="272" r:id="rId7"/>
    <p:sldId id="260" r:id="rId8"/>
    <p:sldId id="261" r:id="rId9"/>
    <p:sldId id="270" r:id="rId10"/>
    <p:sldId id="262" r:id="rId11"/>
    <p:sldId id="275" r:id="rId12"/>
    <p:sldId id="267" r:id="rId13"/>
    <p:sldId id="280" r:id="rId14"/>
    <p:sldId id="269" r:id="rId15"/>
    <p:sldId id="264"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84" y="40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12/7/2023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12/7/2023</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12/7/2023</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claimsnet.com/" TargetMode="External"/><Relationship Id="rId2" Type="http://schemas.openxmlformats.org/officeDocument/2006/relationships/hyperlink" Target="https://www.icarehealthplan.org/Forms/ProviderForms.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carehealthplan.org/Leaving.aspx?link=http://docs.legis.wisconsin.gov/code/admin_code/dhs/101/101/03/96m" TargetMode="External"/><Relationship Id="rId2" Type="http://schemas.openxmlformats.org/officeDocument/2006/relationships/hyperlink" Target="https://www.icarehealthplan.org/Download.aspx?ResourceId=64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carehealthplan.org/Download.aspx?ResourceId=64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carehealthplan.org/Leaving.aspx?link=https://www.forwardhealth.wi.gov/WIPortal/Online%20Handbooks/Display/tabid/152/Default.aspx" TargetMode="External"/><Relationship Id="rId2" Type="http://schemas.openxmlformats.org/officeDocument/2006/relationships/hyperlink" Target="https://www.icarehealthplan.org/Leaving.aspx?link=https://www.cms.gov/medicare-coverage-database/indexes/lcd-alphabetical-index.aspx?DocType=All&amp;bc=AgAAAAAAAAAAAA%3d%3d&am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orwardhealth.wi.gov/WIPortal/" TargetMode="External"/><Relationship Id="rId2" Type="http://schemas.openxmlformats.org/officeDocument/2006/relationships/hyperlink" Target="https://www.cms.gov/medicare/medicar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4162-DB01-4059-A83F-D9DAA732532A}"/>
              </a:ext>
            </a:extLst>
          </p:cNvPr>
          <p:cNvSpPr>
            <a:spLocks noGrp="1"/>
          </p:cNvSpPr>
          <p:nvPr>
            <p:ph type="ctrTitle"/>
          </p:nvPr>
        </p:nvSpPr>
        <p:spPr/>
        <p:txBody>
          <a:bodyPr/>
          <a:lstStyle/>
          <a:p>
            <a:r>
              <a:rPr lang="en-US" sz="4000" b="1" i="1" dirty="0">
                <a:solidFill>
                  <a:schemeClr val="accent2"/>
                </a:solidFill>
              </a:rPr>
              <a:t>i</a:t>
            </a:r>
            <a:r>
              <a:rPr lang="en-US" sz="4000" b="1" dirty="0">
                <a:solidFill>
                  <a:schemeClr val="accent2"/>
                </a:solidFill>
              </a:rPr>
              <a:t>Care Guide for Physical, Occupational and Speech Therapy</a:t>
            </a:r>
          </a:p>
        </p:txBody>
      </p:sp>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791" y="549965"/>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December 2023 </a:t>
            </a: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Submission	</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21061-0280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21061-0670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3582690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5D0A-9A90-401C-94A5-805592886A78}"/>
              </a:ext>
            </a:extLst>
          </p:cNvPr>
          <p:cNvSpPr>
            <a:spLocks noGrp="1"/>
          </p:cNvSpPr>
          <p:nvPr>
            <p:ph type="title"/>
          </p:nvPr>
        </p:nvSpPr>
        <p:spPr/>
        <p:txBody>
          <a:bodyPr/>
          <a:lstStyle/>
          <a:p>
            <a:r>
              <a:rPr lang="en-US" b="1" dirty="0"/>
              <a:t>iCare Provider Portal Access </a:t>
            </a:r>
          </a:p>
        </p:txBody>
      </p:sp>
      <p:sp>
        <p:nvSpPr>
          <p:cNvPr id="3" name="Content Placeholder 2">
            <a:extLst>
              <a:ext uri="{FF2B5EF4-FFF2-40B4-BE49-F238E27FC236}">
                <a16:creationId xmlns:a16="http://schemas.microsoft.com/office/drawing/2014/main" id="{E8F7C40D-1CA9-4766-A03E-163AD20E0D7A}"/>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p:txBody>
      </p:sp>
      <p:sp>
        <p:nvSpPr>
          <p:cNvPr id="4" name="Slide Number Placeholder 3">
            <a:extLst>
              <a:ext uri="{FF2B5EF4-FFF2-40B4-BE49-F238E27FC236}">
                <a16:creationId xmlns:a16="http://schemas.microsoft.com/office/drawing/2014/main" id="{F8219349-9D43-47D4-B96A-67E84F35FA23}"/>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204954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6D7C-C5EF-4F05-A34B-E37E66259F7C}"/>
              </a:ext>
            </a:extLst>
          </p:cNvPr>
          <p:cNvSpPr>
            <a:spLocks noGrp="1"/>
          </p:cNvSpPr>
          <p:nvPr>
            <p:ph type="title"/>
          </p:nvPr>
        </p:nvSpPr>
        <p:spPr/>
        <p:txBody>
          <a:bodyPr/>
          <a:lstStyle/>
          <a:p>
            <a:r>
              <a:rPr lang="en-US" sz="4000" b="1" dirty="0"/>
              <a:t>Frequently Asked Questions</a:t>
            </a:r>
          </a:p>
        </p:txBody>
      </p:sp>
      <p:sp>
        <p:nvSpPr>
          <p:cNvPr id="3" name="Content Placeholder 2">
            <a:extLst>
              <a:ext uri="{FF2B5EF4-FFF2-40B4-BE49-F238E27FC236}">
                <a16:creationId xmlns:a16="http://schemas.microsoft.com/office/drawing/2014/main" id="{AB6A9D10-37A0-4253-BF92-95A3C026038F}"/>
              </a:ext>
            </a:extLst>
          </p:cNvPr>
          <p:cNvSpPr>
            <a:spLocks noGrp="1"/>
          </p:cNvSpPr>
          <p:nvPr>
            <p:ph idx="1"/>
          </p:nvPr>
        </p:nvSpPr>
        <p:spPr/>
        <p:txBody>
          <a:bodyPr>
            <a:normAutofit fontScale="62500" lnSpcReduction="20000"/>
          </a:bodyPr>
          <a:lstStyle/>
          <a:p>
            <a:pPr marL="109728" indent="0">
              <a:buNone/>
            </a:pPr>
            <a:r>
              <a:rPr lang="en-US" sz="2400" b="1" dirty="0"/>
              <a:t>Q: When do I need an Authorization?</a:t>
            </a:r>
          </a:p>
          <a:p>
            <a:pPr marL="109728" indent="0">
              <a:buNone/>
            </a:pPr>
            <a:r>
              <a:rPr lang="en-US" sz="2400" dirty="0"/>
              <a:t>A: Prior authorization is required for all outpatient therapy services including PT, OT, and SLP </a:t>
            </a:r>
          </a:p>
          <a:p>
            <a:pPr marL="109728" indent="0">
              <a:buNone/>
            </a:pPr>
            <a:endParaRPr lang="en-US" sz="2400" dirty="0"/>
          </a:p>
          <a:p>
            <a:pPr marL="109728" indent="0">
              <a:buNone/>
            </a:pPr>
            <a:r>
              <a:rPr lang="en-US" sz="2400" b="1" dirty="0"/>
              <a:t>Q: Where can I find Prior Authorization and Outpatient Notification forms?</a:t>
            </a:r>
          </a:p>
          <a:p>
            <a:pPr marL="109728" indent="0">
              <a:buNone/>
            </a:pPr>
            <a:r>
              <a:rPr lang="en-US" sz="2400" dirty="0"/>
              <a:t>A: Prior authorization and outpatient notification forms are available on the iCare provider website at </a:t>
            </a:r>
            <a:r>
              <a:rPr lang="en-US" sz="2400" dirty="0">
                <a:hlinkClick r:id="rId2"/>
              </a:rPr>
              <a:t>https://www.icarehealthplan.org/Forms/ProviderForms.aspx</a:t>
            </a:r>
            <a:endParaRPr lang="en-US" sz="2400" dirty="0"/>
          </a:p>
          <a:p>
            <a:pPr marL="109728" indent="0">
              <a:buNone/>
            </a:pPr>
            <a:endParaRPr lang="en-US" sz="2400" b="1" dirty="0"/>
          </a:p>
          <a:p>
            <a:pPr marL="109728" indent="0">
              <a:buNone/>
            </a:pPr>
            <a:r>
              <a:rPr lang="en-US" sz="2400" b="1" dirty="0"/>
              <a:t>Q: Does iCare offer electronic claims submission?</a:t>
            </a:r>
          </a:p>
          <a:p>
            <a:pPr marL="109728" indent="0">
              <a:buNone/>
            </a:pPr>
            <a:r>
              <a:rPr lang="en-US" sz="2400" dirty="0"/>
              <a:t>A: Yes, iCare offers electronic claims submission through </a:t>
            </a:r>
            <a:r>
              <a:rPr lang="en-US" sz="2400" dirty="0" err="1"/>
              <a:t>Claimsnet</a:t>
            </a:r>
            <a:r>
              <a:rPr lang="en-US" sz="2400" dirty="0"/>
              <a:t>. For more information please visit </a:t>
            </a:r>
            <a:r>
              <a:rPr lang="en-US" sz="2400" dirty="0">
                <a:hlinkClick r:id="rId3"/>
              </a:rPr>
              <a:t>http://www.claimsnet.com/</a:t>
            </a:r>
            <a:endParaRPr lang="en-US" sz="2400" dirty="0"/>
          </a:p>
          <a:p>
            <a:pPr marL="109728" indent="0">
              <a:buNone/>
            </a:pPr>
            <a:endParaRPr lang="en-US" sz="2400" b="1" dirty="0"/>
          </a:p>
          <a:p>
            <a:pPr marL="109728" indent="0">
              <a:buNone/>
            </a:pPr>
            <a:r>
              <a:rPr lang="en-US" sz="2400" b="1" dirty="0"/>
              <a:t>Q: What is iCare’ Payer ID number for electronic claims?</a:t>
            </a:r>
          </a:p>
          <a:p>
            <a:pPr marL="109728" indent="0">
              <a:buNone/>
            </a:pPr>
            <a:r>
              <a:rPr lang="en-US" sz="2400" dirty="0"/>
              <a:t>A: iCare’s Payer ID number is 11695.</a:t>
            </a:r>
          </a:p>
          <a:p>
            <a:pPr marL="109728" indent="0">
              <a:buNone/>
            </a:pPr>
            <a:endParaRPr lang="en-US" sz="2400" dirty="0"/>
          </a:p>
          <a:p>
            <a:pPr marL="109728" indent="0">
              <a:buNone/>
            </a:pPr>
            <a:r>
              <a:rPr lang="en-US" sz="2400" b="1" dirty="0"/>
              <a:t>Q: What is the correct way to submit claims for a dual eligible member if I am a provider that is not Medicare certified?</a:t>
            </a:r>
          </a:p>
          <a:p>
            <a:pPr marL="109728" indent="0">
              <a:buNone/>
            </a:pPr>
            <a:r>
              <a:rPr lang="en-US" sz="2400" dirty="0"/>
              <a:t>A: An M8 disclaimer should be placed in Box 11 on a HCFA 1500. This is a code used when Medicare never covers the procedure in any circumstance, or the recipient’s Wisconsin Medicaid file shows he or she does not have any Medicare coverage for the services provided.</a:t>
            </a:r>
            <a:endParaRPr lang="en-US" dirty="0"/>
          </a:p>
        </p:txBody>
      </p:sp>
      <p:sp>
        <p:nvSpPr>
          <p:cNvPr id="4" name="Slide Number Placeholder 3">
            <a:extLst>
              <a:ext uri="{FF2B5EF4-FFF2-40B4-BE49-F238E27FC236}">
                <a16:creationId xmlns:a16="http://schemas.microsoft.com/office/drawing/2014/main" id="{1017769D-5B09-4233-BE74-6F6B51785FD6}"/>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2560902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sz="2800" b="1" dirty="0"/>
              <a:t>GENERAL CONTACT/INDIVIDUAL DEPARTMENT PHONE AND FAX NUMBERS</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55000" lnSpcReduction="20000"/>
          </a:bodyPr>
          <a:lstStyle/>
          <a:p>
            <a:pPr marL="109728" indent="0">
              <a:buNone/>
            </a:pPr>
            <a:r>
              <a:rPr lang="en-US" sz="2400" b="1" dirty="0"/>
              <a:t>MAIN NUMBER </a:t>
            </a:r>
            <a:endParaRPr lang="en-US" sz="2400" dirty="0"/>
          </a:p>
          <a:p>
            <a:pPr marL="109728" indent="0">
              <a:buNone/>
            </a:pPr>
            <a:r>
              <a:rPr lang="en-US" sz="2400" b="1" dirty="0"/>
              <a:t>414-223-4847 or 800-777-4376 </a:t>
            </a:r>
          </a:p>
          <a:p>
            <a:pPr marL="109728" indent="0">
              <a:buNone/>
            </a:pPr>
            <a:endParaRPr lang="en-US" sz="2400" dirty="0"/>
          </a:p>
          <a:p>
            <a:pPr marL="109728" indent="0">
              <a:buNone/>
            </a:pPr>
            <a:r>
              <a:rPr lang="en-US" sz="2400" b="1" dirty="0"/>
              <a:t>Claims/Appeals/Reconsiderations </a:t>
            </a:r>
          </a:p>
          <a:p>
            <a:pPr marL="109728" indent="0">
              <a:buNone/>
            </a:pPr>
            <a:r>
              <a:rPr lang="en-US" sz="2400" dirty="0"/>
              <a:t>Local: 414-231-1029 </a:t>
            </a:r>
          </a:p>
          <a:p>
            <a:pPr marL="109728" indent="0">
              <a:buNone/>
            </a:pPr>
            <a:r>
              <a:rPr lang="en-US" sz="2400" dirty="0"/>
              <a:t>Fax: 414-231-1094 </a:t>
            </a:r>
          </a:p>
          <a:p>
            <a:pPr marL="109728" indent="0">
              <a:buNone/>
            </a:pPr>
            <a:r>
              <a:rPr lang="en-US" sz="2400" dirty="0"/>
              <a:t>Out of Area: 877-333-6820 </a:t>
            </a:r>
          </a:p>
          <a:p>
            <a:pPr marL="109728" indent="0">
              <a:buNone/>
            </a:pPr>
            <a:r>
              <a:rPr lang="en-US" sz="2400" dirty="0"/>
              <a:t>Email: </a:t>
            </a:r>
            <a:r>
              <a:rPr lang="en-US" sz="2400" dirty="0">
                <a:hlinkClick r:id="rId2"/>
              </a:rPr>
              <a:t>providerservices@icarehealthplan.org</a:t>
            </a:r>
            <a:r>
              <a:rPr lang="en-US" sz="2400" dirty="0"/>
              <a:t> </a:t>
            </a:r>
          </a:p>
          <a:p>
            <a:pPr marL="109728" indent="0">
              <a:buNone/>
            </a:pPr>
            <a:endParaRPr lang="en-US" sz="2400" dirty="0"/>
          </a:p>
          <a:p>
            <a:pPr marL="109728" indent="0">
              <a:buNone/>
            </a:pPr>
            <a:r>
              <a:rPr lang="en-US" sz="2400" b="1" dirty="0"/>
              <a:t>Eligibility and Provider Services </a:t>
            </a:r>
          </a:p>
          <a:p>
            <a:pPr marL="109728" indent="0">
              <a:buNone/>
            </a:pPr>
            <a:r>
              <a:rPr lang="en-US" sz="2400" dirty="0"/>
              <a:t>Local: 414-231-1029 </a:t>
            </a:r>
          </a:p>
          <a:p>
            <a:pPr marL="109728" indent="0">
              <a:buNone/>
            </a:pPr>
            <a:r>
              <a:rPr lang="en-US" sz="2400" dirty="0"/>
              <a:t>Fax: 414-231-1094 </a:t>
            </a:r>
          </a:p>
          <a:p>
            <a:pPr marL="109728" indent="0">
              <a:buNone/>
            </a:pPr>
            <a:r>
              <a:rPr lang="en-US" sz="2400" dirty="0"/>
              <a:t>Out of Area: 877-333-6820 </a:t>
            </a:r>
          </a:p>
          <a:p>
            <a:pPr marL="109728" indent="0">
              <a:buNone/>
            </a:pPr>
            <a:endParaRPr lang="en-US" sz="2400" dirty="0"/>
          </a:p>
          <a:p>
            <a:pPr marL="109728" indent="0">
              <a:buNone/>
            </a:pPr>
            <a:r>
              <a:rPr lang="en-US" sz="2400" b="1" dirty="0"/>
              <a:t>Prior Authorization </a:t>
            </a:r>
          </a:p>
          <a:p>
            <a:pPr marL="0" indent="0">
              <a:buNone/>
            </a:pPr>
            <a:r>
              <a:rPr lang="en-US" sz="2400" dirty="0"/>
              <a:t>  Local: 414-299-5539</a:t>
            </a:r>
          </a:p>
          <a:p>
            <a:pPr marL="0" indent="0">
              <a:buNone/>
            </a:pPr>
            <a:r>
              <a:rPr lang="en-US" sz="2400" dirty="0"/>
              <a:t>  Out of Area: 855-839-1032</a:t>
            </a:r>
          </a:p>
          <a:p>
            <a:pPr marL="109728" indent="0">
              <a:buNone/>
            </a:pPr>
            <a:r>
              <a:rPr lang="en-US" sz="2400" dirty="0"/>
              <a:t>Fax: 414-231-1026 </a:t>
            </a:r>
          </a:p>
          <a:p>
            <a:pPr marL="109728" indent="0">
              <a:buNone/>
            </a:pPr>
            <a:endParaRPr lang="en-US" sz="2400" dirty="0"/>
          </a:p>
          <a:p>
            <a:pPr marL="109728" indent="0">
              <a:buNone/>
            </a:pPr>
            <a:r>
              <a:rPr lang="en-US" sz="2400" b="1" dirty="0"/>
              <a:t>Provider Contracting </a:t>
            </a:r>
          </a:p>
          <a:p>
            <a:pPr marL="109728" indent="0">
              <a:buNone/>
            </a:pPr>
            <a:r>
              <a:rPr lang="en-US" sz="2400" dirty="0"/>
              <a:t>414-225-4741 </a:t>
            </a:r>
          </a:p>
          <a:p>
            <a:pPr marL="109728" indent="0">
              <a:buNone/>
            </a:pPr>
            <a:r>
              <a:rPr lang="en-US" sz="2400" dirty="0"/>
              <a:t>Fax: 414-272-5618 </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131853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a:xfrm>
            <a:off x="271669" y="314394"/>
            <a:ext cx="7620000" cy="1143000"/>
          </a:xfrm>
        </p:spPr>
        <p:txBody>
          <a:bodyPr/>
          <a:lstStyle/>
          <a:p>
            <a:r>
              <a:rPr lang="en-US" sz="3600" b="1" dirty="0"/>
              <a:t>Abbreviations</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lstStyle/>
          <a:p>
            <a:r>
              <a:rPr lang="en-US" dirty="0"/>
              <a:t>Abbreviations</a:t>
            </a:r>
          </a:p>
          <a:p>
            <a:pPr lvl="1"/>
            <a:r>
              <a:rPr lang="en-US" dirty="0"/>
              <a:t>PT – Physical Therapy</a:t>
            </a:r>
          </a:p>
          <a:p>
            <a:pPr lvl="1"/>
            <a:r>
              <a:rPr lang="en-US" dirty="0"/>
              <a:t>OT – Occupational Therapy</a:t>
            </a:r>
          </a:p>
          <a:p>
            <a:pPr lvl="1"/>
            <a:r>
              <a:rPr lang="en-US" dirty="0"/>
              <a:t>SLP – Speech, Language and Pathology Therapy</a:t>
            </a:r>
          </a:p>
          <a:p>
            <a:pPr lvl="1"/>
            <a:r>
              <a:rPr lang="en-US" dirty="0"/>
              <a:t>PA – Prior Authorization</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sz="4000" b="1" dirty="0"/>
              <a:t>PT, OT and ST – Prior Authorization</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noAutofit/>
          </a:bodyPr>
          <a:lstStyle/>
          <a:p>
            <a:r>
              <a:rPr lang="en-US" sz="1800" dirty="0"/>
              <a:t>Prior Authorization is required for </a:t>
            </a:r>
            <a:r>
              <a:rPr lang="en-US" sz="1800" b="1" dirty="0">
                <a:solidFill>
                  <a:schemeClr val="accent2"/>
                </a:solidFill>
              </a:rPr>
              <a:t>ALL</a:t>
            </a:r>
            <a:r>
              <a:rPr lang="en-US" sz="1800" dirty="0"/>
              <a:t> outpatient therapy services including PT, OT and SLP. </a:t>
            </a:r>
          </a:p>
          <a:p>
            <a:r>
              <a:rPr lang="en-US" sz="1800" i="1" dirty="0"/>
              <a:t>i</a:t>
            </a:r>
            <a:r>
              <a:rPr lang="en-US" sz="1800" dirty="0"/>
              <a:t>Care authorizes outpatient therapy by number of visits; however, the CPT codes that the provider anticipates billing MUST be listed on the prior authorization request form in order to complete the clinical review and determine medical necessity.</a:t>
            </a:r>
          </a:p>
          <a:p>
            <a:r>
              <a:rPr lang="en-US" sz="1800" dirty="0"/>
              <a:t>Comprehensive information about the member helps to establish the functional potential of the member and forms the basis for determining whether the member will benefit from the requested services. Please submit the </a:t>
            </a:r>
            <a:r>
              <a:rPr lang="en-US" sz="1800" u="sng" dirty="0">
                <a:hlinkClick r:id="rId2"/>
              </a:rPr>
              <a:t>Prior Authorization Request form</a:t>
            </a:r>
            <a:r>
              <a:rPr lang="en-US" sz="1800" dirty="0"/>
              <a:t> along with the completed therapy evaluation, plan of care, and signed physicians prescription for review to determine if the service is medically necessary.</a:t>
            </a:r>
          </a:p>
          <a:p>
            <a:r>
              <a:rPr lang="en-US" sz="1800" dirty="0"/>
              <a:t>Outpatient therapy will be authorized based on medical necessity. Services that are medically necessary are defined under </a:t>
            </a:r>
            <a:r>
              <a:rPr lang="en-US" sz="1800" u="sng" dirty="0">
                <a:hlinkClick r:id="rId3"/>
              </a:rPr>
              <a:t>Wis. Admin. Code § DHS 101.03(96m)</a:t>
            </a:r>
            <a:r>
              <a:rPr lang="en-US" sz="1800" dirty="0"/>
              <a:t>. The provider is responsible to assure that the services provided are covered under the Medicare or Medicaid benefit, whichever applies.</a:t>
            </a:r>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6D839-EAAA-4CA6-9DF7-1ADFBBA2BA2A}"/>
              </a:ext>
            </a:extLst>
          </p:cNvPr>
          <p:cNvSpPr>
            <a:spLocks noGrp="1"/>
          </p:cNvSpPr>
          <p:nvPr>
            <p:ph type="title"/>
          </p:nvPr>
        </p:nvSpPr>
        <p:spPr/>
        <p:txBody>
          <a:bodyPr/>
          <a:lstStyle/>
          <a:p>
            <a:r>
              <a:rPr lang="en-US" b="1" dirty="0"/>
              <a:t>PT, OT and ST – Prior Authorization</a:t>
            </a:r>
            <a:endParaRPr lang="en-US" dirty="0"/>
          </a:p>
        </p:txBody>
      </p:sp>
      <p:sp>
        <p:nvSpPr>
          <p:cNvPr id="3" name="Content Placeholder 2">
            <a:extLst>
              <a:ext uri="{FF2B5EF4-FFF2-40B4-BE49-F238E27FC236}">
                <a16:creationId xmlns:a16="http://schemas.microsoft.com/office/drawing/2014/main" id="{DEDCFEBC-7A7B-4009-9109-F8C4F8F255A7}"/>
              </a:ext>
            </a:extLst>
          </p:cNvPr>
          <p:cNvSpPr>
            <a:spLocks noGrp="1"/>
          </p:cNvSpPr>
          <p:nvPr>
            <p:ph idx="1"/>
          </p:nvPr>
        </p:nvSpPr>
        <p:spPr/>
        <p:txBody>
          <a:bodyPr>
            <a:normAutofit/>
          </a:bodyPr>
          <a:lstStyle/>
          <a:p>
            <a:r>
              <a:rPr lang="en-US" sz="1900" dirty="0"/>
              <a:t>An approved PA request will be backdated to the initial date of the evaluation if the PA request is received within 14 calendar days of the initial therapy evaluation. </a:t>
            </a:r>
            <a:r>
              <a:rPr lang="en-US" sz="1900" i="1" dirty="0"/>
              <a:t>i</a:t>
            </a:r>
            <a:r>
              <a:rPr lang="en-US" sz="1900" dirty="0"/>
              <a:t>Care will not retro authorize any authorization requests submitted beyond the 14 calendar days of the initial evaluation.</a:t>
            </a:r>
          </a:p>
          <a:p>
            <a:r>
              <a:rPr lang="en-US" sz="1900" dirty="0"/>
              <a:t>Continuing therapy requests may be requested when the member's need for therapy services is expected to exceed the maximum allowable treatment days authorized.</a:t>
            </a:r>
          </a:p>
          <a:p>
            <a:r>
              <a:rPr lang="en-US" sz="1900" dirty="0"/>
              <a:t>For continuing therapy requests, prior authorization must be obtained. PA requests for ongoing therapy will not be backdated. To request additional visits, please submit the completed </a:t>
            </a:r>
            <a:r>
              <a:rPr lang="en-US" sz="1900" u="sng" dirty="0">
                <a:hlinkClick r:id="rId2"/>
              </a:rPr>
              <a:t>Prior Authorization Request form</a:t>
            </a:r>
            <a:r>
              <a:rPr lang="en-US" sz="1900" dirty="0"/>
              <a:t>, as well as clinical documentation to support medical necessity for ongoing therapy services.</a:t>
            </a:r>
          </a:p>
          <a:p>
            <a:endParaRPr lang="en-US" dirty="0"/>
          </a:p>
        </p:txBody>
      </p:sp>
      <p:sp>
        <p:nvSpPr>
          <p:cNvPr id="4" name="Slide Number Placeholder 3">
            <a:extLst>
              <a:ext uri="{FF2B5EF4-FFF2-40B4-BE49-F238E27FC236}">
                <a16:creationId xmlns:a16="http://schemas.microsoft.com/office/drawing/2014/main" id="{9CCF3A11-F619-47E0-998F-DAD3E88970D2}"/>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1301123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D9065-E958-43B5-9638-0020B7215AC2}"/>
              </a:ext>
            </a:extLst>
          </p:cNvPr>
          <p:cNvSpPr>
            <a:spLocks noGrp="1"/>
          </p:cNvSpPr>
          <p:nvPr>
            <p:ph type="title"/>
          </p:nvPr>
        </p:nvSpPr>
        <p:spPr/>
        <p:txBody>
          <a:bodyPr/>
          <a:lstStyle/>
          <a:p>
            <a:r>
              <a:rPr lang="en-US" b="1" dirty="0"/>
              <a:t>PT, OT and ST – Prior Authorization</a:t>
            </a:r>
            <a:endParaRPr lang="en-US" dirty="0"/>
          </a:p>
        </p:txBody>
      </p:sp>
      <p:sp>
        <p:nvSpPr>
          <p:cNvPr id="3" name="Content Placeholder 2">
            <a:extLst>
              <a:ext uri="{FF2B5EF4-FFF2-40B4-BE49-F238E27FC236}">
                <a16:creationId xmlns:a16="http://schemas.microsoft.com/office/drawing/2014/main" id="{78675D95-F1F7-4730-9A32-8923D9895399}"/>
              </a:ext>
            </a:extLst>
          </p:cNvPr>
          <p:cNvSpPr>
            <a:spLocks noGrp="1"/>
          </p:cNvSpPr>
          <p:nvPr>
            <p:ph idx="1"/>
          </p:nvPr>
        </p:nvSpPr>
        <p:spPr/>
        <p:txBody>
          <a:bodyPr>
            <a:normAutofit/>
          </a:bodyPr>
          <a:lstStyle/>
          <a:p>
            <a:r>
              <a:rPr lang="en-US" sz="1800" dirty="0"/>
              <a:t>PA requests are approved for varying periods of time based on the clinical justification submitted. The provider receives a copy of a PA decision notice when a PA request for a service is approved. Providers may then begin providing the approved service on the start date given.</a:t>
            </a:r>
          </a:p>
          <a:p>
            <a:r>
              <a:rPr lang="en-US" sz="1800" dirty="0"/>
              <a:t>An approved request means that the requested service, not necessarily by code, was approved. Providers are encouraged to review approved PA requests to confirm the services authorized and confirm the assigned start and end dates.</a:t>
            </a:r>
          </a:p>
          <a:p>
            <a:r>
              <a:rPr lang="en-US" sz="1800" dirty="0"/>
              <a:t>All claims for services are subject to the coverage and medical necessity guidelines provided by Medicare and Medicaid.</a:t>
            </a:r>
          </a:p>
          <a:p>
            <a:r>
              <a:rPr lang="en-US" sz="1800" dirty="0"/>
              <a:t>Medicare Guidelines for Outpatient Physical and Occupational Therapy Services can be found </a:t>
            </a:r>
            <a:r>
              <a:rPr lang="en-US" sz="1800" u="sng" dirty="0">
                <a:hlinkClick r:id="rId2" tooltip="Medicare Guidelines for Outpatient Physical and Occupational Therapy Services"/>
              </a:rPr>
              <a:t>here</a:t>
            </a:r>
            <a:r>
              <a:rPr lang="en-US" sz="1800" dirty="0"/>
              <a:t>.</a:t>
            </a:r>
          </a:p>
          <a:p>
            <a:r>
              <a:rPr lang="en-US" sz="1800" dirty="0"/>
              <a:t>Medical Guidelines can be found </a:t>
            </a:r>
            <a:r>
              <a:rPr lang="en-US" sz="1800" u="sng" dirty="0">
                <a:hlinkClick r:id="rId3" tooltip="Medical Guidelines"/>
              </a:rPr>
              <a:t>here</a:t>
            </a:r>
            <a:r>
              <a:rPr lang="en-US" sz="1800" dirty="0"/>
              <a:t>.</a:t>
            </a:r>
          </a:p>
          <a:p>
            <a:endParaRPr lang="en-US" sz="1800" dirty="0"/>
          </a:p>
        </p:txBody>
      </p:sp>
      <p:sp>
        <p:nvSpPr>
          <p:cNvPr id="4" name="Slide Number Placeholder 3">
            <a:extLst>
              <a:ext uri="{FF2B5EF4-FFF2-40B4-BE49-F238E27FC236}">
                <a16:creationId xmlns:a16="http://schemas.microsoft.com/office/drawing/2014/main" id="{CE7916B5-34C4-45A5-8CB1-965D16155463}"/>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1454692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b="1" dirty="0"/>
              <a:t>Therapy Codes and Modifiers</a:t>
            </a:r>
          </a:p>
        </p:txBody>
      </p:sp>
      <p:sp>
        <p:nvSpPr>
          <p:cNvPr id="3" name="Content Placeholder 2">
            <a:extLst>
              <a:ext uri="{FF2B5EF4-FFF2-40B4-BE49-F238E27FC236}">
                <a16:creationId xmlns:a16="http://schemas.microsoft.com/office/drawing/2014/main" id="{206BEDDD-1282-4F89-96CB-2D53C23CF7A9}"/>
              </a:ext>
            </a:extLst>
          </p:cNvPr>
          <p:cNvSpPr>
            <a:spLocks noGrp="1"/>
          </p:cNvSpPr>
          <p:nvPr>
            <p:ph idx="1"/>
          </p:nvPr>
        </p:nvSpPr>
        <p:spPr/>
        <p:txBody>
          <a:bodyPr>
            <a:normAutofit/>
          </a:bodyPr>
          <a:lstStyle/>
          <a:p>
            <a:r>
              <a:rPr lang="en-US" dirty="0"/>
              <a:t>CPT codes are required on all outpatient therapy claims submitted on the CMS 1500 claim form.</a:t>
            </a:r>
          </a:p>
          <a:p>
            <a:pPr lvl="1"/>
            <a:r>
              <a:rPr lang="en-US" dirty="0"/>
              <a:t>Claims or adjustments received without a valid CPT code will be rejected</a:t>
            </a:r>
          </a:p>
          <a:p>
            <a:r>
              <a:rPr lang="en-US" dirty="0"/>
              <a:t>CMS and </a:t>
            </a:r>
            <a:r>
              <a:rPr lang="en-US" dirty="0" err="1"/>
              <a:t>ForwardHealth</a:t>
            </a:r>
            <a:r>
              <a:rPr lang="en-US" dirty="0"/>
              <a:t> websites have all applicable CPT codes and modifiers  for all therapy codes. </a:t>
            </a:r>
          </a:p>
          <a:p>
            <a:pPr lvl="1"/>
            <a:r>
              <a:rPr lang="en-US" dirty="0"/>
              <a:t>CMS - </a:t>
            </a:r>
            <a:r>
              <a:rPr lang="en-US" dirty="0">
                <a:hlinkClick r:id="rId2"/>
              </a:rPr>
              <a:t>https://www.cms.gov/medicare/medicare.html</a:t>
            </a:r>
            <a:endParaRPr lang="en-US" dirty="0"/>
          </a:p>
          <a:p>
            <a:pPr lvl="1"/>
            <a:r>
              <a:rPr lang="en-US" dirty="0" err="1"/>
              <a:t>ForwardHealth</a:t>
            </a:r>
            <a:r>
              <a:rPr lang="en-US" dirty="0"/>
              <a:t> </a:t>
            </a:r>
            <a:r>
              <a:rPr lang="en-US" dirty="0">
                <a:hlinkClick r:id="rId3"/>
              </a:rPr>
              <a:t>https://www.forwardhealth.wi.gov/WIPortal/</a:t>
            </a:r>
            <a:endParaRPr lang="en-US" dirty="0"/>
          </a:p>
          <a:p>
            <a:pPr lvl="2"/>
            <a:r>
              <a:rPr lang="en-US" dirty="0"/>
              <a:t>Please access </a:t>
            </a:r>
            <a:r>
              <a:rPr lang="en-US" dirty="0" err="1"/>
              <a:t>ForwardHealth’s</a:t>
            </a:r>
            <a:r>
              <a:rPr lang="en-US" dirty="0"/>
              <a:t> online handbook for detailed Therapy information.</a:t>
            </a:r>
          </a:p>
        </p:txBody>
      </p:sp>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84161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b="1" dirty="0"/>
              <a:t>Clean Claim Guidelines</a:t>
            </a:r>
            <a:br>
              <a:rPr lang="en-US" b="1" dirty="0"/>
            </a:br>
            <a:r>
              <a:rPr lang="en-US" sz="2000" dirty="0"/>
              <a:t>CMS 1500</a:t>
            </a:r>
            <a:endParaRPr lang="en-US" dirty="0"/>
          </a:p>
        </p:txBody>
      </p:sp>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8</a:t>
            </a:fld>
            <a:endParaRPr lang="en-US" dirty="0"/>
          </a:p>
        </p:txBody>
      </p:sp>
      <p:pic>
        <p:nvPicPr>
          <p:cNvPr id="5" name="Content Placeholder 7">
            <a:extLst>
              <a:ext uri="{FF2B5EF4-FFF2-40B4-BE49-F238E27FC236}">
                <a16:creationId xmlns:a16="http://schemas.microsoft.com/office/drawing/2014/main" id="{F4326F56-CBC5-4791-9700-F469024348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1901" y="1600200"/>
            <a:ext cx="4910597" cy="4800600"/>
          </a:xfrm>
        </p:spPr>
      </p:pic>
    </p:spTree>
    <p:extLst>
      <p:ext uri="{BB962C8B-B14F-4D97-AF65-F5344CB8AC3E}">
        <p14:creationId xmlns:p14="http://schemas.microsoft.com/office/powerpoint/2010/main" val="22570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917F1-C6C4-4008-B1CA-B0F08C9D41C2}"/>
              </a:ext>
            </a:extLst>
          </p:cNvPr>
          <p:cNvSpPr>
            <a:spLocks noGrp="1"/>
          </p:cNvSpPr>
          <p:nvPr>
            <p:ph type="title"/>
          </p:nvPr>
        </p:nvSpPr>
        <p:spPr/>
        <p:txBody>
          <a:bodyPr/>
          <a:lstStyle/>
          <a:p>
            <a:r>
              <a:rPr lang="en-US" b="1" dirty="0"/>
              <a:t>Clean Claim Guidelines</a:t>
            </a:r>
            <a:br>
              <a:rPr lang="en-US" dirty="0"/>
            </a:br>
            <a:r>
              <a:rPr lang="en-US" sz="2000" dirty="0"/>
              <a:t>UB04</a:t>
            </a:r>
            <a:endParaRPr lang="en-US" dirty="0"/>
          </a:p>
        </p:txBody>
      </p:sp>
      <p:sp>
        <p:nvSpPr>
          <p:cNvPr id="4" name="Slide Number Placeholder 3">
            <a:extLst>
              <a:ext uri="{FF2B5EF4-FFF2-40B4-BE49-F238E27FC236}">
                <a16:creationId xmlns:a16="http://schemas.microsoft.com/office/drawing/2014/main" id="{20DF07B4-A589-4A09-A134-C9831404B781}"/>
              </a:ext>
            </a:extLst>
          </p:cNvPr>
          <p:cNvSpPr>
            <a:spLocks noGrp="1"/>
          </p:cNvSpPr>
          <p:nvPr>
            <p:ph type="sldNum" sz="quarter" idx="12"/>
          </p:nvPr>
        </p:nvSpPr>
        <p:spPr/>
        <p:txBody>
          <a:bodyPr/>
          <a:lstStyle/>
          <a:p>
            <a:fld id="{786D7D0F-3A27-45D3-AB4A-EEE967871401}" type="slidenum">
              <a:rPr lang="en-US" smtClean="0"/>
              <a:t>9</a:t>
            </a:fld>
            <a:endParaRPr lang="en-US" dirty="0"/>
          </a:p>
        </p:txBody>
      </p:sp>
      <p:pic>
        <p:nvPicPr>
          <p:cNvPr id="6" name="Content Placeholder 13">
            <a:extLst>
              <a:ext uri="{FF2B5EF4-FFF2-40B4-BE49-F238E27FC236}">
                <a16:creationId xmlns:a16="http://schemas.microsoft.com/office/drawing/2014/main" id="{ACEA9523-ABE2-4479-AC0E-B0C21A045E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1146" y="1600200"/>
            <a:ext cx="4232108" cy="4800600"/>
          </a:xfrm>
        </p:spPr>
      </p:pic>
    </p:spTree>
    <p:extLst>
      <p:ext uri="{BB962C8B-B14F-4D97-AF65-F5344CB8AC3E}">
        <p14:creationId xmlns:p14="http://schemas.microsoft.com/office/powerpoint/2010/main" val="3893992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223</TotalTime>
  <Words>1577</Words>
  <Application>Microsoft Office PowerPoint</Application>
  <PresentationFormat>On-screen Show (4:3)</PresentationFormat>
  <Paragraphs>118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Open Sans</vt:lpstr>
      <vt:lpstr>Times New Roman</vt:lpstr>
      <vt:lpstr>Theme1</vt:lpstr>
      <vt:lpstr>iCare Guide for Physical, Occupational and Speech Therapy</vt:lpstr>
      <vt:lpstr>Disclaimer</vt:lpstr>
      <vt:lpstr>Abbreviations</vt:lpstr>
      <vt:lpstr>PT, OT and ST – Prior Authorization</vt:lpstr>
      <vt:lpstr>PT, OT and ST – Prior Authorization</vt:lpstr>
      <vt:lpstr>PT, OT and ST – Prior Authorization</vt:lpstr>
      <vt:lpstr>Therapy Codes and Modifiers</vt:lpstr>
      <vt:lpstr>Clean Claim Guidelines CMS 1500</vt:lpstr>
      <vt:lpstr>Clean Claim Guidelines UB04</vt:lpstr>
      <vt:lpstr>Claims Filing Limits</vt:lpstr>
      <vt:lpstr>Claims Submission </vt:lpstr>
      <vt:lpstr>iCare Provider Portal Access </vt:lpstr>
      <vt:lpstr>Electronic Funds Transfer (EFT)  and Electronic Remittance Advice (ERA)</vt:lpstr>
      <vt:lpstr>Frequently Asked Questions</vt:lpstr>
      <vt:lpstr>GENERAL CONTACT/INDIVIDUAL DEPARTMENT PHONE AND FAX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21</cp:revision>
  <dcterms:created xsi:type="dcterms:W3CDTF">2019-07-23T16:06:26Z</dcterms:created>
  <dcterms:modified xsi:type="dcterms:W3CDTF">2023-12-07T21:54:03Z</dcterms:modified>
</cp:coreProperties>
</file>