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16"/>
  </p:notesMasterIdLst>
  <p:sldIdLst>
    <p:sldId id="256" r:id="rId2"/>
    <p:sldId id="257" r:id="rId3"/>
    <p:sldId id="278" r:id="rId4"/>
    <p:sldId id="274" r:id="rId5"/>
    <p:sldId id="275" r:id="rId6"/>
    <p:sldId id="273" r:id="rId7"/>
    <p:sldId id="279" r:id="rId8"/>
    <p:sldId id="277" r:id="rId9"/>
    <p:sldId id="270" r:id="rId10"/>
    <p:sldId id="267" r:id="rId11"/>
    <p:sldId id="280" r:id="rId12"/>
    <p:sldId id="268" r:id="rId13"/>
    <p:sldId id="281" r:id="rId14"/>
    <p:sldId id="269" r:id="rId1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444" y="7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9098D6C7-F04E-461F-BD25-A278E967AA16}" type="datetimeFigureOut">
              <a:rPr lang="en-US" smtClean="0"/>
              <a:t>2/1/2024</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DADF8CD0-B1F2-4DDB-BBA7-F598749A03B3}" type="slidenum">
              <a:rPr lang="en-US" smtClean="0"/>
              <a:t>‹#›</a:t>
            </a:fld>
            <a:endParaRPr lang="en-US" dirty="0"/>
          </a:p>
        </p:txBody>
      </p:sp>
    </p:spTree>
    <p:extLst>
      <p:ext uri="{BB962C8B-B14F-4D97-AF65-F5344CB8AC3E}">
        <p14:creationId xmlns:p14="http://schemas.microsoft.com/office/powerpoint/2010/main" val="789523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C1BD43AA-2374-4666-98C7-70B96DEA861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EF633C-397B-4ADC-8990-580AD2E4E91A}"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D7677F0-AD81-4C19-8270-4FA6D9908612}"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D759DEC-2B7E-49EF-922F-2D5E3F2898C1}"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2814A3-72A7-4955-B92E-BFB72E63992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96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824329D-B14C-4B1D-84C6-0E2FC09FBCF4}"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F266DA-BDFC-46C3-9FE1-59008DAA3B40}" type="datetime1">
              <a:rPr lang="en-US" smtClean="0"/>
              <a:t>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13054B99-7257-489E-9E0B-860E17932C98}" type="datetime1">
              <a:rPr lang="en-US" smtClean="0"/>
              <a:t>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930D9-2D74-4377-AD66-AA3546CA582A}" type="datetime1">
              <a:rPr lang="en-US" smtClean="0"/>
              <a:t>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93DDA2D-996B-4A5E-B601-FDB4348C6E21}"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Picture Placeholder 2"/>
          <p:cNvSpPr>
            <a:spLocks noGrp="1"/>
          </p:cNvSpPr>
          <p:nvPr>
            <p:ph type="pic" idx="1"/>
          </p:nvPr>
        </p:nvSpPr>
        <p:spPr>
          <a:xfrm>
            <a:off x="0" y="0"/>
            <a:ext cx="8458200" cy="548640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C08DBEF4-AB3E-4416-B915-FD55617A9298}" type="datetime1">
              <a:rPr lang="en-US" smtClean="0"/>
              <a:t>2/1/2024</a:t>
            </a:fld>
            <a:endParaRPr lang="en-US" dirty="0"/>
          </a:p>
        </p:txBody>
      </p:sp>
      <p:sp>
        <p:nvSpPr>
          <p:cNvPr id="9" name="Slide Number Placeholder 8"/>
          <p:cNvSpPr>
            <a:spLocks noGrp="1"/>
          </p:cNvSpPr>
          <p:nvPr>
            <p:ph type="sldNum" sz="quarter" idx="11"/>
          </p:nvPr>
        </p:nvSpPr>
        <p:spPr/>
        <p:txBody>
          <a:bodyPr/>
          <a:lstStyle/>
          <a:p>
            <a:fld id="{786D7D0F-3A27-45D3-AB4A-EEE967871401}"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86D7D0F-3A27-45D3-AB4A-EEE967871401}"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DCE3B5E-87A1-4FFD-9E77-DE7F922BC303}" type="datetime1">
              <a:rPr lang="en-US" smtClean="0"/>
              <a:t>2/1/2024</a:t>
            </a:fld>
            <a:endParaRPr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Open Sans" panose="020B0606030504020204" pitchFamily="34" charset="0"/>
          <a:ea typeface="Open Sans" panose="020B0606030504020204" pitchFamily="34" charset="0"/>
          <a:cs typeface="Open Sans" panose="020B0606030504020204"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roducts3.ssigroup.com/ProviderRegistration/registe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icarehealthplan.org/Files/Resources/PROVIDER-DOCS/iCare_Provider_Portal_Guide.pdf" TargetMode="External"/><Relationship Id="rId2" Type="http://schemas.openxmlformats.org/officeDocument/2006/relationships/hyperlink" Target="mailto:ProviderRelationsSpecialist@iCareHealthPlan.org" TargetMode="External"/><Relationship Id="rId1" Type="http://schemas.openxmlformats.org/officeDocument/2006/relationships/slideLayout" Target="../slideLayouts/slideLayout2.xml"/><Relationship Id="rId5" Type="http://schemas.openxmlformats.org/officeDocument/2006/relationships/hyperlink" Target="mailto:provideroutreach@icarehealthplan.org" TargetMode="External"/><Relationship Id="rId4" Type="http://schemas.openxmlformats.org/officeDocument/2006/relationships/hyperlink" Target="mailto:ProviderOutreach@iCareHealthPlan.org?subject=Question%20about%20the%20iCare%20Provider%20Portal%20"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instamed.com/eraeft" TargetMode="External"/><Relationship Id="rId2" Type="http://schemas.openxmlformats.org/officeDocument/2006/relationships/hyperlink" Target="https://register.instamed.com/eraeft" TargetMode="External"/><Relationship Id="rId1" Type="http://schemas.openxmlformats.org/officeDocument/2006/relationships/slideLayout" Target="../slideLayouts/slideLayout2.xml"/><Relationship Id="rId4" Type="http://schemas.openxmlformats.org/officeDocument/2006/relationships/hyperlink" Target="tel:+1-866-945-7990"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mailto:providerservices@icarehealthpla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carehealthplan.org/Prior-Authorization.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e-nva.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forwardhealth.wi.gov/WIPorta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74162-DB01-4059-A83F-D9DAA732532A}"/>
              </a:ext>
            </a:extLst>
          </p:cNvPr>
          <p:cNvSpPr>
            <a:spLocks noGrp="1"/>
          </p:cNvSpPr>
          <p:nvPr>
            <p:ph type="ctrTitle"/>
          </p:nvPr>
        </p:nvSpPr>
        <p:spPr>
          <a:xfrm>
            <a:off x="190569" y="3054985"/>
            <a:ext cx="7543800" cy="2593975"/>
          </a:xfrm>
        </p:spPr>
        <p:txBody>
          <a:bodyPr/>
          <a:lstStyle/>
          <a:p>
            <a:r>
              <a:rPr lang="en-US" sz="4000" dirty="0"/>
              <a:t>iCare Vision Claims Processing Overview</a:t>
            </a:r>
          </a:p>
        </p:txBody>
      </p:sp>
      <p:sp>
        <p:nvSpPr>
          <p:cNvPr id="4" name="Slide Number Placeholder 3">
            <a:extLst>
              <a:ext uri="{FF2B5EF4-FFF2-40B4-BE49-F238E27FC236}">
                <a16:creationId xmlns:a16="http://schemas.microsoft.com/office/drawing/2014/main" id="{9E674729-5763-405D-914A-074862DCF2C4}"/>
              </a:ext>
            </a:extLst>
          </p:cNvPr>
          <p:cNvSpPr>
            <a:spLocks noGrp="1"/>
          </p:cNvSpPr>
          <p:nvPr>
            <p:ph type="sldNum" sz="quarter" idx="12"/>
          </p:nvPr>
        </p:nvSpPr>
        <p:spPr/>
        <p:txBody>
          <a:bodyPr/>
          <a:lstStyle/>
          <a:p>
            <a:fld id="{786D7D0F-3A27-45D3-AB4A-EEE967871401}" type="slidenum">
              <a:rPr lang="en-US" smtClean="0"/>
              <a:t>1</a:t>
            </a:fld>
            <a:endParaRPr lang="en-US" dirty="0"/>
          </a:p>
        </p:txBody>
      </p:sp>
      <p:pic>
        <p:nvPicPr>
          <p:cNvPr id="5" name="Picture 4">
            <a:extLst>
              <a:ext uri="{FF2B5EF4-FFF2-40B4-BE49-F238E27FC236}">
                <a16:creationId xmlns:a16="http://schemas.microsoft.com/office/drawing/2014/main" id="{63726763-C80C-4550-BD61-E3834367E1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762000"/>
            <a:ext cx="4572000" cy="2057400"/>
          </a:xfrm>
          <a:prstGeom prst="rect">
            <a:avLst/>
          </a:prstGeom>
        </p:spPr>
      </p:pic>
      <p:sp>
        <p:nvSpPr>
          <p:cNvPr id="6" name="Footer Placeholder 5">
            <a:extLst>
              <a:ext uri="{FF2B5EF4-FFF2-40B4-BE49-F238E27FC236}">
                <a16:creationId xmlns:a16="http://schemas.microsoft.com/office/drawing/2014/main" id="{8A1D1BD7-CEF6-46F9-8755-0663EF50A738}"/>
              </a:ext>
            </a:extLst>
          </p:cNvPr>
          <p:cNvSpPr>
            <a:spLocks noGrp="1"/>
          </p:cNvSpPr>
          <p:nvPr>
            <p:ph type="ftr" sz="quarter" idx="11"/>
          </p:nvPr>
        </p:nvSpPr>
        <p:spPr/>
        <p:txBody>
          <a:bodyPr/>
          <a:lstStyle/>
          <a:p>
            <a:r>
              <a:rPr lang="en-US" dirty="0"/>
              <a:t>Reviewed: January 2024</a:t>
            </a:r>
          </a:p>
        </p:txBody>
      </p:sp>
      <p:sp>
        <p:nvSpPr>
          <p:cNvPr id="9" name="TextBox 8">
            <a:extLst>
              <a:ext uri="{FF2B5EF4-FFF2-40B4-BE49-F238E27FC236}">
                <a16:creationId xmlns:a16="http://schemas.microsoft.com/office/drawing/2014/main" id="{3EB99D5C-F465-68C2-795B-21C23F749EA9}"/>
              </a:ext>
            </a:extLst>
          </p:cNvPr>
          <p:cNvSpPr txBox="1"/>
          <p:nvPr/>
        </p:nvSpPr>
        <p:spPr>
          <a:xfrm>
            <a:off x="3833948" y="2685653"/>
            <a:ext cx="4585062" cy="307777"/>
          </a:xfrm>
          <a:prstGeom prst="rect">
            <a:avLst/>
          </a:prstGeom>
          <a:noFill/>
        </p:spPr>
        <p:txBody>
          <a:bodyPr wrap="square">
            <a:spAutoFit/>
          </a:bodyPr>
          <a:lstStyle/>
          <a:p>
            <a:r>
              <a:rPr lang="en-US" sz="1400" dirty="0">
                <a:effectLst/>
                <a:latin typeface="Open Sans" panose="020B0606030504020204" pitchFamily="34" charset="0"/>
                <a:ea typeface="Open Sans" panose="020B0606030504020204" pitchFamily="34" charset="0"/>
                <a:cs typeface="Open Sans" panose="020B0606030504020204" pitchFamily="34" charset="0"/>
              </a:rPr>
              <a:t>a Humana Inc, subsidiary</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8582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A5D0A-9A90-401C-94A5-805592886A78}"/>
              </a:ext>
            </a:extLst>
          </p:cNvPr>
          <p:cNvSpPr>
            <a:spLocks noGrp="1"/>
          </p:cNvSpPr>
          <p:nvPr>
            <p:ph type="title"/>
          </p:nvPr>
        </p:nvSpPr>
        <p:spPr/>
        <p:txBody>
          <a:bodyPr/>
          <a:lstStyle/>
          <a:p>
            <a:r>
              <a:rPr lang="en-US" b="1" dirty="0"/>
              <a:t>Claims Filing Limits</a:t>
            </a:r>
            <a:endParaRPr lang="en-US" dirty="0"/>
          </a:p>
        </p:txBody>
      </p:sp>
      <p:sp>
        <p:nvSpPr>
          <p:cNvPr id="3" name="Content Placeholder 2">
            <a:extLst>
              <a:ext uri="{FF2B5EF4-FFF2-40B4-BE49-F238E27FC236}">
                <a16:creationId xmlns:a16="http://schemas.microsoft.com/office/drawing/2014/main" id="{E8F7C40D-1CA9-4766-A03E-163AD20E0D7A}"/>
              </a:ext>
            </a:extLst>
          </p:cNvPr>
          <p:cNvSpPr>
            <a:spLocks noGrp="1"/>
          </p:cNvSpPr>
          <p:nvPr>
            <p:ph idx="1"/>
          </p:nvPr>
        </p:nvSpPr>
        <p:spPr/>
        <p:txBody>
          <a:bodyPr/>
          <a:lstStyle/>
          <a:p>
            <a:endParaRPr lang="en-US" dirty="0"/>
          </a:p>
          <a:p>
            <a:r>
              <a:rPr lang="en-US" dirty="0"/>
              <a:t>Timely filing limits for all providers is 120 days from the date of service, unless otherwise agreed upon and included in the Provider’s service agreement with </a:t>
            </a:r>
            <a:r>
              <a:rPr lang="en-US" i="1" dirty="0"/>
              <a:t>i</a:t>
            </a:r>
            <a:r>
              <a:rPr lang="en-US" dirty="0"/>
              <a:t>Care.</a:t>
            </a:r>
          </a:p>
          <a:p>
            <a:r>
              <a:rPr lang="en-US" dirty="0"/>
              <a:t>Providers are to submit all ophthalmology claims for services rendered where </a:t>
            </a:r>
            <a:r>
              <a:rPr lang="en-US" i="1" dirty="0"/>
              <a:t>i</a:t>
            </a:r>
            <a:r>
              <a:rPr lang="en-US" dirty="0"/>
              <a:t>Care Medicare is primary or </a:t>
            </a:r>
            <a:r>
              <a:rPr lang="en-US" i="1" dirty="0"/>
              <a:t>i</a:t>
            </a:r>
            <a:r>
              <a:rPr lang="en-US" dirty="0"/>
              <a:t>Care Medicaid is primary according to the terms of the contract. Timely filing limits apply to initial claim submissions, resubmissions and corrected claims.</a:t>
            </a:r>
          </a:p>
          <a:p>
            <a:r>
              <a:rPr lang="en-US" dirty="0"/>
              <a:t>NVA contracted providers/optometrists must refer to their contract with NVA for claims guidelines. </a:t>
            </a:r>
          </a:p>
        </p:txBody>
      </p:sp>
      <p:sp>
        <p:nvSpPr>
          <p:cNvPr id="4" name="Slide Number Placeholder 3">
            <a:extLst>
              <a:ext uri="{FF2B5EF4-FFF2-40B4-BE49-F238E27FC236}">
                <a16:creationId xmlns:a16="http://schemas.microsoft.com/office/drawing/2014/main" id="{F8219349-9D43-47D4-B96A-67E84F35FA23}"/>
              </a:ext>
            </a:extLst>
          </p:cNvPr>
          <p:cNvSpPr>
            <a:spLocks noGrp="1"/>
          </p:cNvSpPr>
          <p:nvPr>
            <p:ph type="sldNum" sz="quarter" idx="12"/>
          </p:nvPr>
        </p:nvSpPr>
        <p:spPr/>
        <p:txBody>
          <a:bodyPr/>
          <a:lstStyle/>
          <a:p>
            <a:fld id="{786D7D0F-3A27-45D3-AB4A-EEE967871401}" type="slidenum">
              <a:rPr lang="en-US" smtClean="0"/>
              <a:t>10</a:t>
            </a:fld>
            <a:endParaRPr lang="en-US" dirty="0"/>
          </a:p>
        </p:txBody>
      </p:sp>
    </p:spTree>
    <p:extLst>
      <p:ext uri="{BB962C8B-B14F-4D97-AF65-F5344CB8AC3E}">
        <p14:creationId xmlns:p14="http://schemas.microsoft.com/office/powerpoint/2010/main" val="1204954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AF502-A8E0-4732-AD1B-1433DB343CFE}"/>
              </a:ext>
            </a:extLst>
          </p:cNvPr>
          <p:cNvSpPr>
            <a:spLocks noGrp="1"/>
          </p:cNvSpPr>
          <p:nvPr>
            <p:ph type="title"/>
          </p:nvPr>
        </p:nvSpPr>
        <p:spPr/>
        <p:txBody>
          <a:bodyPr/>
          <a:lstStyle/>
          <a:p>
            <a:r>
              <a:rPr lang="en-US" b="1" dirty="0"/>
              <a:t>Claims Submission	</a:t>
            </a:r>
          </a:p>
        </p:txBody>
      </p:sp>
      <p:sp>
        <p:nvSpPr>
          <p:cNvPr id="3" name="Content Placeholder 2">
            <a:extLst>
              <a:ext uri="{FF2B5EF4-FFF2-40B4-BE49-F238E27FC236}">
                <a16:creationId xmlns:a16="http://schemas.microsoft.com/office/drawing/2014/main" id="{9A292B64-06A7-4A80-92C4-AC35579D411E}"/>
              </a:ext>
            </a:extLst>
          </p:cNvPr>
          <p:cNvSpPr>
            <a:spLocks noGrp="1"/>
          </p:cNvSpPr>
          <p:nvPr>
            <p:ph idx="1"/>
          </p:nvPr>
        </p:nvSpPr>
        <p:spPr/>
        <p:txBody>
          <a:bodyPr>
            <a:normAutofit fontScale="92500" lnSpcReduction="10000"/>
          </a:bodyPr>
          <a:lstStyle/>
          <a:p>
            <a:r>
              <a:rPr lang="en-US" u="sng" dirty="0"/>
              <a:t>Medicare/Medicaid Covered Services</a:t>
            </a:r>
          </a:p>
          <a:p>
            <a:pPr marL="114300" indent="0">
              <a:buNone/>
            </a:pPr>
            <a:r>
              <a:rPr lang="en-US" dirty="0"/>
              <a:t>	Independent Care Health Plan</a:t>
            </a:r>
          </a:p>
          <a:p>
            <a:pPr marL="114300" indent="0">
              <a:buNone/>
            </a:pPr>
            <a:r>
              <a:rPr lang="en-US" dirty="0"/>
              <a:t>	P.O. Box 280</a:t>
            </a:r>
          </a:p>
          <a:p>
            <a:pPr marL="114300" indent="0">
              <a:buNone/>
            </a:pPr>
            <a:r>
              <a:rPr lang="en-US" dirty="0"/>
              <a:t>	Glen Burnie, MD 21060-0280</a:t>
            </a:r>
          </a:p>
          <a:p>
            <a:r>
              <a:rPr lang="en-US" u="sng" dirty="0"/>
              <a:t>Long-Term Care Services</a:t>
            </a:r>
          </a:p>
          <a:p>
            <a:pPr marL="114300" indent="0">
              <a:buNone/>
            </a:pPr>
            <a:r>
              <a:rPr lang="en-US" dirty="0"/>
              <a:t>	Independent Care Health Plan</a:t>
            </a:r>
          </a:p>
          <a:p>
            <a:pPr marL="114300" indent="0">
              <a:buNone/>
            </a:pPr>
            <a:r>
              <a:rPr lang="en-US" dirty="0"/>
              <a:t>	P.O. Box 670</a:t>
            </a:r>
          </a:p>
          <a:p>
            <a:pPr marL="114300" indent="0">
              <a:buNone/>
            </a:pPr>
            <a:r>
              <a:rPr lang="en-US" dirty="0"/>
              <a:t>	Glen Burnie, MD 21060-0670</a:t>
            </a:r>
          </a:p>
          <a:p>
            <a:r>
              <a:rPr lang="en-US" i="1" dirty="0"/>
              <a:t>i</a:t>
            </a:r>
            <a:r>
              <a:rPr lang="en-US" dirty="0"/>
              <a:t>Care is partner with the claims clearinghouse, SSI Claimsnet, to allow electronic claims submission. </a:t>
            </a:r>
          </a:p>
          <a:p>
            <a:r>
              <a:rPr lang="en-US" dirty="0"/>
              <a:t>To register with SSI Claimsnet for electronic claims submission via the Internet, click </a:t>
            </a:r>
            <a:r>
              <a:rPr lang="en-US" u="sng" dirty="0">
                <a:hlinkClick r:id="rId2"/>
              </a:rPr>
              <a:t>here</a:t>
            </a:r>
            <a:r>
              <a:rPr lang="en-US" dirty="0"/>
              <a:t>. Select </a:t>
            </a:r>
            <a:r>
              <a:rPr lang="en-US" i="1" dirty="0"/>
              <a:t>i</a:t>
            </a:r>
            <a:r>
              <a:rPr lang="en-US" dirty="0"/>
              <a:t>Care in the payer drop down box on the registration form to avoid paying any set-up or submission fees for your </a:t>
            </a:r>
            <a:r>
              <a:rPr lang="en-US" i="1" dirty="0"/>
              <a:t>i</a:t>
            </a:r>
            <a:r>
              <a:rPr lang="en-US" dirty="0"/>
              <a:t>Care claims through SSI Claimsnet</a:t>
            </a:r>
          </a:p>
          <a:p>
            <a:endParaRPr lang="en-US" dirty="0"/>
          </a:p>
        </p:txBody>
      </p:sp>
      <p:sp>
        <p:nvSpPr>
          <p:cNvPr id="4" name="Slide Number Placeholder 3">
            <a:extLst>
              <a:ext uri="{FF2B5EF4-FFF2-40B4-BE49-F238E27FC236}">
                <a16:creationId xmlns:a16="http://schemas.microsoft.com/office/drawing/2014/main" id="{D26C9116-BE17-4DBF-B242-CCAAEC39A496}"/>
              </a:ext>
            </a:extLst>
          </p:cNvPr>
          <p:cNvSpPr>
            <a:spLocks noGrp="1"/>
          </p:cNvSpPr>
          <p:nvPr>
            <p:ph type="sldNum" sz="quarter" idx="12"/>
          </p:nvPr>
        </p:nvSpPr>
        <p:spPr/>
        <p:txBody>
          <a:bodyPr/>
          <a:lstStyle/>
          <a:p>
            <a:fld id="{786D7D0F-3A27-45D3-AB4A-EEE967871401}" type="slidenum">
              <a:rPr lang="en-US" smtClean="0"/>
              <a:t>11</a:t>
            </a:fld>
            <a:endParaRPr lang="en-US" dirty="0"/>
          </a:p>
        </p:txBody>
      </p:sp>
    </p:spTree>
    <p:extLst>
      <p:ext uri="{BB962C8B-B14F-4D97-AF65-F5344CB8AC3E}">
        <p14:creationId xmlns:p14="http://schemas.microsoft.com/office/powerpoint/2010/main" val="3582690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49A0F-BDAD-458C-A289-363365B133D0}"/>
              </a:ext>
            </a:extLst>
          </p:cNvPr>
          <p:cNvSpPr>
            <a:spLocks noGrp="1"/>
          </p:cNvSpPr>
          <p:nvPr>
            <p:ph type="title"/>
          </p:nvPr>
        </p:nvSpPr>
        <p:spPr/>
        <p:txBody>
          <a:bodyPr/>
          <a:lstStyle/>
          <a:p>
            <a:r>
              <a:rPr lang="en-US" b="1" dirty="0"/>
              <a:t>iCare Provider Portal Access </a:t>
            </a:r>
            <a:endParaRPr lang="en-US" dirty="0"/>
          </a:p>
        </p:txBody>
      </p:sp>
      <p:sp>
        <p:nvSpPr>
          <p:cNvPr id="3" name="Content Placeholder 2">
            <a:extLst>
              <a:ext uri="{FF2B5EF4-FFF2-40B4-BE49-F238E27FC236}">
                <a16:creationId xmlns:a16="http://schemas.microsoft.com/office/drawing/2014/main" id="{5D967E08-656E-4024-A2ED-784CF13BE6C6}"/>
              </a:ext>
            </a:extLst>
          </p:cNvPr>
          <p:cNvSpPr>
            <a:spLocks noGrp="1"/>
          </p:cNvSpPr>
          <p:nvPr>
            <p:ph idx="1"/>
          </p:nvPr>
        </p:nvSpPr>
        <p:spPr/>
        <p:txBody>
          <a:bodyPr>
            <a:normAutofit fontScale="55000" lnSpcReduction="20000"/>
          </a:bodyPr>
          <a:lstStyle/>
          <a:p>
            <a:pPr algn="l">
              <a:spcAft>
                <a:spcPts val="1500"/>
              </a:spcAft>
            </a:pPr>
            <a:r>
              <a:rPr lang="en-US" sz="1800" b="0" i="0" dirty="0">
                <a:solidFill>
                  <a:srgbClr val="333333"/>
                </a:solidFill>
                <a:effectLst/>
                <a:latin typeface="Open Sans" panose="020B0606030504020204" pitchFamily="34" charset="0"/>
              </a:rPr>
              <a:t>Your time is valuable.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Care's Provider Portal allows you to view prior authorizations, service requests, verify eligibility and view claim information for the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members you serve.</a:t>
            </a:r>
            <a:endParaRPr lang="en-US" b="0" i="0" dirty="0">
              <a:solidFill>
                <a:srgbClr val="333333"/>
              </a:solidFill>
              <a:effectLst/>
              <a:latin typeface="Open Sans" panose="020B0606030504020204" pitchFamily="34" charset="0"/>
            </a:endParaRPr>
          </a:p>
          <a:p>
            <a:pPr algn="l">
              <a:spcAft>
                <a:spcPts val="1500"/>
              </a:spcAft>
            </a:pPr>
            <a:r>
              <a:rPr lang="en-US" sz="1800" b="1" i="0" dirty="0">
                <a:solidFill>
                  <a:srgbClr val="333333"/>
                </a:solidFill>
                <a:effectLst/>
                <a:latin typeface="Open Sans" panose="020B0606030504020204" pitchFamily="34" charset="0"/>
              </a:rPr>
              <a:t>Getting Started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Registration can be completed with information already at your disposal using your TIN (Tax ID Number), NPI and most recent check number. Use the Facility/Group name as listed on your Explanation of Payment.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can also generate a one-time PIN, you can request a one-time PIN via the request button below. </a:t>
            </a:r>
            <a:r>
              <a:rPr lang="en-US" sz="1800" b="1" i="0" dirty="0">
                <a:solidFill>
                  <a:srgbClr val="333333"/>
                </a:solidFill>
                <a:effectLst/>
                <a:latin typeface="Open Sans" panose="020B0606030504020204" pitchFamily="34" charset="0"/>
              </a:rPr>
              <a:t>If you have checks with more than 20 claims processed your will need to request a PIN to register.</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you do not receive your PIN, please contact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at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for additional assistance.</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an organization chooses to assign roles for the employees, the Office Manager will need to create a user account for the users within your organization. Office Managers can set up additional users individually and invite them to register or you can create user accounts in bulk via spreadsheet upload.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The </a:t>
            </a:r>
            <a:r>
              <a:rPr lang="en-US" sz="1800" b="1" i="1" u="sng" dirty="0">
                <a:solidFill>
                  <a:srgbClr val="E03200"/>
                </a:solidFill>
                <a:effectLst/>
                <a:latin typeface="Times New Roman" panose="02020603050405020304" pitchFamily="18" charset="0"/>
                <a:hlinkClick r:id="rId3" tooltip="Opens a PDF Document"/>
              </a:rPr>
              <a:t>i</a:t>
            </a:r>
            <a:r>
              <a:rPr lang="en-US" sz="1800" b="1" i="0" u="sng" dirty="0">
                <a:solidFill>
                  <a:srgbClr val="E03200"/>
                </a:solidFill>
                <a:effectLst/>
                <a:latin typeface="Open Sans" panose="020B0606030504020204" pitchFamily="34" charset="0"/>
                <a:hlinkClick r:id="rId3" tooltip="Opens a PDF Document"/>
              </a:rPr>
              <a:t>Care Portal User Guide</a:t>
            </a:r>
            <a:r>
              <a:rPr lang="en-US" sz="1800" b="0" i="0" dirty="0">
                <a:solidFill>
                  <a:srgbClr val="333333"/>
                </a:solidFill>
                <a:effectLst/>
                <a:latin typeface="Open Sans" panose="020B0606030504020204" pitchFamily="34" charset="0"/>
              </a:rPr>
              <a:t> provides step by step instructions for registration and outlines functionalities. If you have any questions, please contact </a:t>
            </a:r>
            <a:r>
              <a:rPr lang="en-US" sz="1800" b="0" i="0" u="sng" dirty="0">
                <a:solidFill>
                  <a:srgbClr val="E03200"/>
                </a:solidFill>
                <a:effectLst/>
                <a:latin typeface="Open Sans" panose="020B0606030504020204" pitchFamily="34" charset="0"/>
                <a:hlinkClick r:id="rId4"/>
              </a:rPr>
              <a:t>ProviderOutreach@</a:t>
            </a:r>
            <a:r>
              <a:rPr lang="en-US" sz="1800" b="0" i="1" u="sng" dirty="0">
                <a:solidFill>
                  <a:srgbClr val="E03200"/>
                </a:solidFill>
                <a:effectLst/>
                <a:latin typeface="Times New Roman" panose="02020603050405020304" pitchFamily="18" charset="0"/>
                <a:hlinkClick r:id="rId4"/>
              </a:rPr>
              <a:t>i</a:t>
            </a:r>
            <a:r>
              <a:rPr lang="en-US" sz="1800" b="0" i="0" u="sng" dirty="0">
                <a:solidFill>
                  <a:srgbClr val="E03200"/>
                </a:solidFill>
                <a:effectLst/>
                <a:latin typeface="Open Sans" panose="020B0606030504020204" pitchFamily="34" charset="0"/>
                <a:hlinkClick r:id="rId4"/>
              </a:rPr>
              <a:t>CareHealthPlan.org</a:t>
            </a:r>
            <a:r>
              <a:rPr lang="en-US" sz="1800" b="0" i="0" dirty="0">
                <a:solidFill>
                  <a:srgbClr val="333333"/>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endParaRPr lang="en-US" b="0" i="0" dirty="0">
              <a:solidFill>
                <a:srgbClr val="333333"/>
              </a:solidFill>
              <a:effectLst/>
              <a:latin typeface="Open Sans" panose="020B0606030504020204" pitchFamily="34" charset="0"/>
            </a:endParaRPr>
          </a:p>
          <a:p>
            <a:pPr algn="l">
              <a:spcAft>
                <a:spcPts val="1500"/>
              </a:spcAft>
            </a:pPr>
            <a:r>
              <a:rPr lang="en-US" sz="1800" b="0" i="0" dirty="0">
                <a:solidFill>
                  <a:srgbClr val="333333"/>
                </a:solidFill>
                <a:effectLst/>
                <a:latin typeface="Open Sans" panose="020B0606030504020204" pitchFamily="34" charset="0"/>
              </a:rPr>
              <a:t>Use care when entering your password in the Provider Portal. If the incorrect password is attempted 3 times, your account will be locked. If you are not able to reset your own password or retrieve your forgotten password, email </a:t>
            </a:r>
            <a:r>
              <a:rPr lang="en-US" sz="1800" b="0" i="0" u="sng" dirty="0">
                <a:solidFill>
                  <a:srgbClr val="E03200"/>
                </a:solidFill>
                <a:effectLst/>
                <a:latin typeface="Open Sans" panose="020B0606030504020204" pitchFamily="34" charset="0"/>
                <a:hlinkClick r:id="rId5"/>
              </a:rPr>
              <a:t>ProviderOutreach@</a:t>
            </a:r>
            <a:r>
              <a:rPr lang="en-US" sz="1800" b="0" i="1" u="sng" dirty="0">
                <a:solidFill>
                  <a:srgbClr val="E03200"/>
                </a:solidFill>
                <a:effectLst/>
                <a:latin typeface="Times New Roman" panose="02020603050405020304" pitchFamily="18" charset="0"/>
                <a:hlinkClick r:id="rId5"/>
              </a:rPr>
              <a:t>i</a:t>
            </a:r>
            <a:r>
              <a:rPr lang="en-US" sz="1800" b="0" i="0" u="sng" dirty="0">
                <a:solidFill>
                  <a:srgbClr val="E03200"/>
                </a:solidFill>
                <a:effectLst/>
                <a:latin typeface="Open Sans" panose="020B0606030504020204" pitchFamily="34" charset="0"/>
                <a:hlinkClick r:id="rId5"/>
              </a:rPr>
              <a:t>CareHealthPlan.org</a:t>
            </a:r>
            <a:r>
              <a:rPr lang="en-US" b="0" i="0" dirty="0">
                <a:solidFill>
                  <a:srgbClr val="000000"/>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Include your Username and your password will be reset within 24 hours.</a:t>
            </a:r>
            <a:endParaRPr lang="en-US" b="0" i="0" dirty="0">
              <a:solidFill>
                <a:srgbClr val="333333"/>
              </a:solidFill>
              <a:effectLst/>
              <a:latin typeface="Open Sans" panose="020B0606030504020204" pitchFamily="34" charset="0"/>
            </a:endParaRPr>
          </a:p>
          <a:p>
            <a:pPr marL="114300" indent="0">
              <a:buNone/>
            </a:pPr>
            <a:endParaRPr lang="en-US" dirty="0"/>
          </a:p>
          <a:p>
            <a:pPr marL="109728" indent="0">
              <a:buNone/>
            </a:pPr>
            <a:r>
              <a:rPr lang="en-US" dirty="0"/>
              <a:t>For NVA Portal information, please contact NVA’s Provider Line:</a:t>
            </a:r>
          </a:p>
          <a:p>
            <a:pPr marL="109728" indent="0">
              <a:buNone/>
            </a:pPr>
            <a:r>
              <a:rPr lang="en-US" sz="2400" b="1" dirty="0"/>
              <a:t>National Vision Administrators, LLC</a:t>
            </a:r>
          </a:p>
          <a:p>
            <a:pPr marL="114300" indent="0">
              <a:buNone/>
            </a:pPr>
            <a:r>
              <a:rPr lang="en-US" sz="2400" dirty="0"/>
              <a:t>1-888-287-0116</a:t>
            </a:r>
          </a:p>
          <a:p>
            <a:pPr marL="114300" indent="0">
              <a:buNone/>
            </a:pPr>
            <a:r>
              <a:rPr lang="en-US" sz="2400" dirty="0"/>
              <a:t>www.e-nva.com</a:t>
            </a:r>
          </a:p>
          <a:p>
            <a:pPr marL="109728" indent="0">
              <a:buNone/>
            </a:pPr>
            <a:endParaRPr lang="en-US" dirty="0"/>
          </a:p>
        </p:txBody>
      </p:sp>
      <p:sp>
        <p:nvSpPr>
          <p:cNvPr id="4" name="Slide Number Placeholder 3">
            <a:extLst>
              <a:ext uri="{FF2B5EF4-FFF2-40B4-BE49-F238E27FC236}">
                <a16:creationId xmlns:a16="http://schemas.microsoft.com/office/drawing/2014/main" id="{1BABF497-F182-4CAD-8F8A-944C3B2FA0AC}"/>
              </a:ext>
            </a:extLst>
          </p:cNvPr>
          <p:cNvSpPr>
            <a:spLocks noGrp="1"/>
          </p:cNvSpPr>
          <p:nvPr>
            <p:ph type="sldNum" sz="quarter" idx="12"/>
          </p:nvPr>
        </p:nvSpPr>
        <p:spPr/>
        <p:txBody>
          <a:bodyPr/>
          <a:lstStyle/>
          <a:p>
            <a:fld id="{786D7D0F-3A27-45D3-AB4A-EEE967871401}" type="slidenum">
              <a:rPr lang="en-US" smtClean="0"/>
              <a:t>12</a:t>
            </a:fld>
            <a:endParaRPr lang="en-US" dirty="0"/>
          </a:p>
        </p:txBody>
      </p:sp>
    </p:spTree>
    <p:extLst>
      <p:ext uri="{BB962C8B-B14F-4D97-AF65-F5344CB8AC3E}">
        <p14:creationId xmlns:p14="http://schemas.microsoft.com/office/powerpoint/2010/main" val="1140017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4D7F-8546-7D1C-2129-729B3B39E0B8}"/>
              </a:ext>
            </a:extLst>
          </p:cNvPr>
          <p:cNvSpPr>
            <a:spLocks noGrp="1"/>
          </p:cNvSpPr>
          <p:nvPr>
            <p:ph type="title"/>
          </p:nvPr>
        </p:nvSpPr>
        <p:spPr/>
        <p:txBody>
          <a:bodyPr/>
          <a:lstStyle/>
          <a:p>
            <a:r>
              <a:rPr lang="en-US" sz="3200" dirty="0"/>
              <a:t>Electronic Funds Transfer (EFT)  and Electronic Remittance Advice (ERA)</a:t>
            </a:r>
          </a:p>
        </p:txBody>
      </p:sp>
      <p:sp>
        <p:nvSpPr>
          <p:cNvPr id="3" name="Content Placeholder 2">
            <a:extLst>
              <a:ext uri="{FF2B5EF4-FFF2-40B4-BE49-F238E27FC236}">
                <a16:creationId xmlns:a16="http://schemas.microsoft.com/office/drawing/2014/main" id="{44025E9C-F4AB-9F6E-F183-691EA2E5A0D7}"/>
              </a:ext>
            </a:extLst>
          </p:cNvPr>
          <p:cNvSpPr>
            <a:spLocks noGrp="1"/>
          </p:cNvSpPr>
          <p:nvPr>
            <p:ph idx="1"/>
          </p:nvPr>
        </p:nvSpPr>
        <p:spPr/>
        <p:txBody>
          <a:bodyPr>
            <a:normAutofit fontScale="77500" lnSpcReduction="20000"/>
          </a:bodyPr>
          <a:lstStyle/>
          <a:p>
            <a:pPr marL="114300" indent="0">
              <a:buNone/>
            </a:pPr>
            <a:r>
              <a:rPr lang="en-US" dirty="0"/>
              <a:t>Electronic Funds Transfer (EFT) </a:t>
            </a:r>
            <a:r>
              <a:rPr lang="en-US" dirty="0" err="1"/>
              <a:t>Enrollment</a:t>
            </a:r>
            <a:r>
              <a:rPr lang="en-US" i="1" dirty="0" err="1">
                <a:effectLst/>
                <a:latin typeface="Times New Roman" panose="02020603050405020304" pitchFamily="18" charset="0"/>
              </a:rPr>
              <a:t>i</a:t>
            </a:r>
            <a:r>
              <a:rPr lang="en-US" dirty="0" err="1">
                <a:effectLst/>
              </a:rPr>
              <a:t>Care</a:t>
            </a:r>
            <a:r>
              <a:rPr lang="en-US" dirty="0">
                <a:effectLst/>
              </a:rPr>
              <a:t> has joined the InstaMed Network to deliver your payments as free electronic remittance advice (ERA) and electronic funds transfer (EFT).</a:t>
            </a:r>
            <a:br>
              <a:rPr lang="en-US" dirty="0">
                <a:effectLst/>
              </a:rPr>
            </a:br>
            <a:br>
              <a:rPr lang="en-US" dirty="0">
                <a:effectLst/>
              </a:rPr>
            </a:br>
            <a:r>
              <a:rPr lang="en-US" u="sng" dirty="0">
                <a:solidFill>
                  <a:srgbClr val="E03200"/>
                </a:solidFill>
                <a:effectLst/>
                <a:hlinkClick r:id="rId2" tooltip="Leaves this website"/>
              </a:rPr>
              <a:t>Sign up now</a:t>
            </a:r>
            <a:r>
              <a:rPr lang="en-US" dirty="0">
                <a:effectLst/>
              </a:rPr>
              <a:t> to receive </a:t>
            </a:r>
            <a:r>
              <a:rPr lang="en-US" i="1" dirty="0">
                <a:effectLst/>
                <a:latin typeface="Times New Roman" panose="02020603050405020304" pitchFamily="18" charset="0"/>
              </a:rPr>
              <a:t>i</a:t>
            </a:r>
            <a:r>
              <a:rPr lang="en-US" dirty="0">
                <a:effectLst/>
              </a:rPr>
              <a:t>Care payments as direct deposits!</a:t>
            </a:r>
            <a:br>
              <a:rPr lang="en-US" dirty="0">
                <a:effectLst/>
              </a:rPr>
            </a:br>
            <a:br>
              <a:rPr lang="en-US" dirty="0">
                <a:effectLst/>
              </a:rPr>
            </a:br>
            <a:r>
              <a:rPr lang="en-US" dirty="0">
                <a:effectLst/>
              </a:rPr>
              <a:t>ERA/EFT is a convenient, paperless and secure way to receive claims payments. Funds are deposited directly into your designated bank account and include the TRN Reassociation Trace Number in accordance with CAQH CORE Phase III Operating Rules for HIPAA standard transactions. Additional benefits include:</a:t>
            </a:r>
          </a:p>
          <a:p>
            <a:r>
              <a:rPr lang="en-US" dirty="0">
                <a:effectLst/>
              </a:rPr>
              <a:t>Accelerated access to funds with direct deposit into your existing bank account</a:t>
            </a:r>
          </a:p>
          <a:p>
            <a:r>
              <a:rPr lang="en-US" dirty="0">
                <a:effectLst/>
              </a:rPr>
              <a:t>Reduced administrative costs by eliminating paper checks and remittances</a:t>
            </a:r>
          </a:p>
          <a:p>
            <a:r>
              <a:rPr lang="en-US" dirty="0">
                <a:effectLst/>
              </a:rPr>
              <a:t>No disruption to your current workflow — ERAs can also be routed to your existing clearinghouse</a:t>
            </a:r>
          </a:p>
          <a:p>
            <a:pPr marL="114300" indent="0">
              <a:buNone/>
            </a:pPr>
            <a:r>
              <a:rPr lang="en-US" dirty="0">
                <a:effectLst/>
              </a:rPr>
              <a:t>You have two simple options to register for free ERA/EFT from InstaMed:</a:t>
            </a:r>
          </a:p>
          <a:p>
            <a:r>
              <a:rPr lang="en-US" dirty="0">
                <a:effectLst/>
              </a:rPr>
              <a:t>Online: visit </a:t>
            </a:r>
            <a:r>
              <a:rPr lang="en-US" u="sng" dirty="0">
                <a:solidFill>
                  <a:srgbClr val="E03200"/>
                </a:solidFill>
                <a:effectLst/>
                <a:hlinkClick r:id="rId3" tooltip="Leaves this website"/>
              </a:rPr>
              <a:t>www.instamed.com/eraeft</a:t>
            </a:r>
            <a:endParaRPr lang="en-US" dirty="0">
              <a:effectLst/>
            </a:endParaRPr>
          </a:p>
          <a:p>
            <a:r>
              <a:rPr lang="en-US" dirty="0">
                <a:effectLst/>
              </a:rPr>
              <a:t>Phone: call us at </a:t>
            </a:r>
            <a:r>
              <a:rPr lang="en-US" u="sng" dirty="0">
                <a:solidFill>
                  <a:srgbClr val="E03200"/>
                </a:solidFill>
                <a:effectLst/>
                <a:hlinkClick r:id="rId4"/>
              </a:rPr>
              <a:t>(866) 945-7990</a:t>
            </a:r>
            <a:r>
              <a:rPr lang="en-US" dirty="0">
                <a:effectLst/>
              </a:rPr>
              <a:t> to speak with a live agent</a:t>
            </a:r>
          </a:p>
          <a:p>
            <a:pPr marL="114300" indent="0">
              <a:buNone/>
            </a:pPr>
            <a:endParaRPr lang="en-US" dirty="0"/>
          </a:p>
        </p:txBody>
      </p:sp>
      <p:sp>
        <p:nvSpPr>
          <p:cNvPr id="4" name="Slide Number Placeholder 3">
            <a:extLst>
              <a:ext uri="{FF2B5EF4-FFF2-40B4-BE49-F238E27FC236}">
                <a16:creationId xmlns:a16="http://schemas.microsoft.com/office/drawing/2014/main" id="{F560B08B-7C8C-52A2-0A64-1CF238CEE865}"/>
              </a:ext>
            </a:extLst>
          </p:cNvPr>
          <p:cNvSpPr>
            <a:spLocks noGrp="1"/>
          </p:cNvSpPr>
          <p:nvPr>
            <p:ph type="sldNum" sz="quarter" idx="12"/>
          </p:nvPr>
        </p:nvSpPr>
        <p:spPr/>
        <p:txBody>
          <a:bodyPr/>
          <a:lstStyle/>
          <a:p>
            <a:fld id="{786D7D0F-3A27-45D3-AB4A-EEE967871401}" type="slidenum">
              <a:rPr lang="en-US" smtClean="0"/>
              <a:t>13</a:t>
            </a:fld>
            <a:endParaRPr lang="en-US" dirty="0"/>
          </a:p>
        </p:txBody>
      </p:sp>
    </p:spTree>
    <p:extLst>
      <p:ext uri="{BB962C8B-B14F-4D97-AF65-F5344CB8AC3E}">
        <p14:creationId xmlns:p14="http://schemas.microsoft.com/office/powerpoint/2010/main" val="1071783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06D7C-C5EF-4F05-A34B-E37E66259F7C}"/>
              </a:ext>
            </a:extLst>
          </p:cNvPr>
          <p:cNvSpPr>
            <a:spLocks noGrp="1"/>
          </p:cNvSpPr>
          <p:nvPr>
            <p:ph type="title"/>
          </p:nvPr>
        </p:nvSpPr>
        <p:spPr/>
        <p:txBody>
          <a:bodyPr/>
          <a:lstStyle/>
          <a:p>
            <a:r>
              <a:rPr lang="en-US" sz="2400" b="1" dirty="0"/>
              <a:t>GENERAL CONTACT/INDIVIDUAL DEPARTMENT PHONE AND FAX NUMBERS	</a:t>
            </a:r>
            <a:endParaRPr lang="en-US" sz="2400" dirty="0"/>
          </a:p>
        </p:txBody>
      </p:sp>
      <p:sp>
        <p:nvSpPr>
          <p:cNvPr id="3" name="Content Placeholder 2">
            <a:extLst>
              <a:ext uri="{FF2B5EF4-FFF2-40B4-BE49-F238E27FC236}">
                <a16:creationId xmlns:a16="http://schemas.microsoft.com/office/drawing/2014/main" id="{AB6A9D10-37A0-4253-BF92-95A3C026038F}"/>
              </a:ext>
            </a:extLst>
          </p:cNvPr>
          <p:cNvSpPr>
            <a:spLocks noGrp="1"/>
          </p:cNvSpPr>
          <p:nvPr>
            <p:ph idx="1"/>
          </p:nvPr>
        </p:nvSpPr>
        <p:spPr/>
        <p:txBody>
          <a:bodyPr>
            <a:noAutofit/>
          </a:bodyPr>
          <a:lstStyle/>
          <a:p>
            <a:pPr marL="109728" indent="0">
              <a:buNone/>
            </a:pPr>
            <a:r>
              <a:rPr lang="en-US" sz="1050" b="1" dirty="0"/>
              <a:t>iCare MAIN NUMBER </a:t>
            </a:r>
            <a:endParaRPr lang="en-US" sz="1050" dirty="0"/>
          </a:p>
          <a:p>
            <a:pPr marL="109728" indent="0">
              <a:buNone/>
            </a:pPr>
            <a:r>
              <a:rPr lang="en-US" sz="1050" b="1" dirty="0"/>
              <a:t>414-223-4847 or 800-777-4376 </a:t>
            </a:r>
          </a:p>
          <a:p>
            <a:pPr marL="109728" indent="0">
              <a:buNone/>
            </a:pPr>
            <a:endParaRPr lang="en-US" sz="1050" dirty="0"/>
          </a:p>
          <a:p>
            <a:pPr marL="109728" indent="0">
              <a:buNone/>
            </a:pPr>
            <a:r>
              <a:rPr lang="en-US" sz="1050" b="1" dirty="0"/>
              <a:t>Claims/Appeals/Reconsiderations </a:t>
            </a:r>
          </a:p>
          <a:p>
            <a:pPr marL="109728" indent="0">
              <a:buNone/>
            </a:pPr>
            <a:r>
              <a:rPr lang="en-US" sz="1050" dirty="0"/>
              <a:t>Local: 414-231-1029 </a:t>
            </a:r>
          </a:p>
          <a:p>
            <a:pPr marL="109728" indent="0">
              <a:buNone/>
            </a:pPr>
            <a:r>
              <a:rPr lang="en-US" sz="1050" dirty="0"/>
              <a:t>Fax: 414-231-1094 </a:t>
            </a:r>
          </a:p>
          <a:p>
            <a:pPr marL="109728" indent="0">
              <a:buNone/>
            </a:pPr>
            <a:r>
              <a:rPr lang="en-US" sz="1050" dirty="0"/>
              <a:t>Out of Area: 877-333-6820 </a:t>
            </a:r>
          </a:p>
          <a:p>
            <a:pPr marL="109728" indent="0">
              <a:buNone/>
            </a:pPr>
            <a:r>
              <a:rPr lang="en-US" sz="1050" dirty="0"/>
              <a:t>Email: </a:t>
            </a:r>
            <a:r>
              <a:rPr lang="en-US" sz="1050" dirty="0">
                <a:hlinkClick r:id="rId2"/>
              </a:rPr>
              <a:t>providerservices@icarehealthplan.org</a:t>
            </a:r>
            <a:r>
              <a:rPr lang="en-US" sz="1050" dirty="0"/>
              <a:t> </a:t>
            </a:r>
          </a:p>
          <a:p>
            <a:pPr marL="109728" indent="0">
              <a:buNone/>
            </a:pPr>
            <a:endParaRPr lang="en-US" sz="1050" dirty="0"/>
          </a:p>
          <a:p>
            <a:pPr marL="109728" indent="0">
              <a:buNone/>
            </a:pPr>
            <a:r>
              <a:rPr lang="en-US" sz="1050" b="1" dirty="0"/>
              <a:t>Eligibility and Provider Services </a:t>
            </a:r>
          </a:p>
          <a:p>
            <a:pPr marL="109728" indent="0">
              <a:buNone/>
            </a:pPr>
            <a:r>
              <a:rPr lang="en-US" sz="1050" dirty="0"/>
              <a:t>Local: 414-231-1029 </a:t>
            </a:r>
          </a:p>
          <a:p>
            <a:pPr marL="109728" indent="0">
              <a:buNone/>
            </a:pPr>
            <a:r>
              <a:rPr lang="en-US" sz="1050" dirty="0"/>
              <a:t>Fax: 414-231-1094 </a:t>
            </a:r>
          </a:p>
          <a:p>
            <a:pPr marL="109728" indent="0">
              <a:buNone/>
            </a:pPr>
            <a:r>
              <a:rPr lang="en-US" sz="1050" dirty="0"/>
              <a:t>Out of Area: 877-333-6820 </a:t>
            </a:r>
          </a:p>
          <a:p>
            <a:pPr marL="109728" indent="0">
              <a:buNone/>
            </a:pPr>
            <a:endParaRPr lang="en-US" sz="1050" b="1" dirty="0"/>
          </a:p>
          <a:p>
            <a:pPr marL="109728" indent="0">
              <a:buNone/>
            </a:pPr>
            <a:r>
              <a:rPr lang="en-US" sz="1050" b="1" dirty="0"/>
              <a:t>Prior Authorization </a:t>
            </a:r>
          </a:p>
          <a:p>
            <a:pPr marL="0" indent="0">
              <a:buNone/>
            </a:pPr>
            <a:r>
              <a:rPr lang="en-US" sz="1050" dirty="0"/>
              <a:t>  Local: 414-299-5539</a:t>
            </a:r>
          </a:p>
          <a:p>
            <a:pPr marL="0" indent="0">
              <a:buNone/>
            </a:pPr>
            <a:r>
              <a:rPr lang="en-US" sz="1050" dirty="0"/>
              <a:t>  Out of Area: 855-839-1032</a:t>
            </a:r>
          </a:p>
          <a:p>
            <a:pPr marL="109728" indent="0">
              <a:buNone/>
            </a:pPr>
            <a:r>
              <a:rPr lang="en-US" sz="1050" dirty="0"/>
              <a:t>Fax: 414-231-1026 </a:t>
            </a:r>
          </a:p>
          <a:p>
            <a:pPr marL="109728" indent="0">
              <a:buNone/>
            </a:pPr>
            <a:endParaRPr lang="en-US" sz="1050" dirty="0"/>
          </a:p>
          <a:p>
            <a:pPr marL="109728" indent="0">
              <a:buNone/>
            </a:pPr>
            <a:r>
              <a:rPr lang="en-US" sz="1050" b="1" dirty="0"/>
              <a:t>Provider Contracting </a:t>
            </a:r>
          </a:p>
          <a:p>
            <a:pPr marL="109728" indent="0">
              <a:buNone/>
            </a:pPr>
            <a:r>
              <a:rPr lang="en-US" sz="1050" dirty="0"/>
              <a:t>414-225-4741 </a:t>
            </a:r>
          </a:p>
          <a:p>
            <a:pPr marL="109728" indent="0">
              <a:buNone/>
            </a:pPr>
            <a:r>
              <a:rPr lang="en-US" sz="1050" dirty="0"/>
              <a:t>Fax: 414-272-5618 </a:t>
            </a:r>
          </a:p>
          <a:p>
            <a:pPr marL="109728" indent="0">
              <a:buNone/>
            </a:pPr>
            <a:endParaRPr lang="en-US" sz="1050" dirty="0"/>
          </a:p>
          <a:p>
            <a:pPr marL="109728" indent="0">
              <a:buNone/>
            </a:pPr>
            <a:r>
              <a:rPr lang="en-US" sz="1050" b="1" dirty="0"/>
              <a:t>National Vision Administrators, LLC</a:t>
            </a:r>
          </a:p>
          <a:p>
            <a:pPr marL="114300" indent="0">
              <a:buNone/>
            </a:pPr>
            <a:r>
              <a:rPr lang="en-US" sz="1050" dirty="0"/>
              <a:t>1-888-287-0116</a:t>
            </a:r>
          </a:p>
          <a:p>
            <a:pPr marL="114300" indent="0">
              <a:buNone/>
            </a:pPr>
            <a:r>
              <a:rPr lang="en-US" sz="1050" dirty="0"/>
              <a:t>www.e-nva.com</a:t>
            </a:r>
          </a:p>
        </p:txBody>
      </p:sp>
      <p:sp>
        <p:nvSpPr>
          <p:cNvPr id="4" name="Slide Number Placeholder 3">
            <a:extLst>
              <a:ext uri="{FF2B5EF4-FFF2-40B4-BE49-F238E27FC236}">
                <a16:creationId xmlns:a16="http://schemas.microsoft.com/office/drawing/2014/main" id="{1017769D-5B09-4233-BE74-6F6B51785FD6}"/>
              </a:ext>
            </a:extLst>
          </p:cNvPr>
          <p:cNvSpPr>
            <a:spLocks noGrp="1"/>
          </p:cNvSpPr>
          <p:nvPr>
            <p:ph type="sldNum" sz="quarter" idx="12"/>
          </p:nvPr>
        </p:nvSpPr>
        <p:spPr/>
        <p:txBody>
          <a:bodyPr/>
          <a:lstStyle/>
          <a:p>
            <a:fld id="{786D7D0F-3A27-45D3-AB4A-EEE967871401}" type="slidenum">
              <a:rPr lang="en-US" smtClean="0"/>
              <a:t>14</a:t>
            </a:fld>
            <a:endParaRPr lang="en-US" dirty="0"/>
          </a:p>
        </p:txBody>
      </p:sp>
    </p:spTree>
    <p:extLst>
      <p:ext uri="{BB962C8B-B14F-4D97-AF65-F5344CB8AC3E}">
        <p14:creationId xmlns:p14="http://schemas.microsoft.com/office/powerpoint/2010/main" val="2560902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189B-CA8D-44C6-AF26-4CD10BB8900D}"/>
              </a:ext>
            </a:extLst>
          </p:cNvPr>
          <p:cNvSpPr>
            <a:spLocks noGrp="1"/>
          </p:cNvSpPr>
          <p:nvPr>
            <p:ph type="title"/>
          </p:nvPr>
        </p:nvSpPr>
        <p:spPr/>
        <p:txBody>
          <a:bodyPr/>
          <a:lstStyle/>
          <a:p>
            <a:r>
              <a:rPr lang="en-US" b="1" dirty="0"/>
              <a:t>Disclaimer:</a:t>
            </a:r>
          </a:p>
        </p:txBody>
      </p:sp>
      <p:sp>
        <p:nvSpPr>
          <p:cNvPr id="3" name="Content Placeholder 2">
            <a:extLst>
              <a:ext uri="{FF2B5EF4-FFF2-40B4-BE49-F238E27FC236}">
                <a16:creationId xmlns:a16="http://schemas.microsoft.com/office/drawing/2014/main" id="{141C6B64-ABE3-40FF-AD61-F4DFC1DFC98A}"/>
              </a:ext>
            </a:extLst>
          </p:cNvPr>
          <p:cNvSpPr>
            <a:spLocks noGrp="1"/>
          </p:cNvSpPr>
          <p:nvPr>
            <p:ph idx="1"/>
          </p:nvPr>
        </p:nvSpPr>
        <p:spPr/>
        <p:txBody>
          <a:bodyPr/>
          <a:lstStyle/>
          <a:p>
            <a:r>
              <a:rPr lang="en-US" dirty="0"/>
              <a:t>This information is provided as a courtesy from </a:t>
            </a:r>
            <a:r>
              <a:rPr lang="en-US" i="1" dirty="0"/>
              <a:t>i</a:t>
            </a:r>
            <a:r>
              <a:rPr lang="en-US" dirty="0"/>
              <a:t>Care to assist you with claims submission and billing. This does not</a:t>
            </a:r>
            <a:r>
              <a:rPr lang="en-US" i="1" dirty="0"/>
              <a:t> </a:t>
            </a:r>
            <a:r>
              <a:rPr lang="en-US" dirty="0"/>
              <a:t>replace Forward Health and CMS Guidelines. </a:t>
            </a:r>
            <a:r>
              <a:rPr lang="en-US" i="1" dirty="0"/>
              <a:t>i</a:t>
            </a:r>
            <a:r>
              <a:rPr lang="en-US" dirty="0"/>
              <a:t>Care relies upon Forward Health and CMS for payment rules and regulations for claim submission.</a:t>
            </a:r>
          </a:p>
        </p:txBody>
      </p:sp>
      <p:sp>
        <p:nvSpPr>
          <p:cNvPr id="4" name="Slide Number Placeholder 3">
            <a:extLst>
              <a:ext uri="{FF2B5EF4-FFF2-40B4-BE49-F238E27FC236}">
                <a16:creationId xmlns:a16="http://schemas.microsoft.com/office/drawing/2014/main" id="{8F3A8213-DD5B-4AD1-ABF4-85A272BFE00E}"/>
              </a:ext>
            </a:extLst>
          </p:cNvPr>
          <p:cNvSpPr>
            <a:spLocks noGrp="1"/>
          </p:cNvSpPr>
          <p:nvPr>
            <p:ph type="sldNum" sz="quarter" idx="12"/>
          </p:nvPr>
        </p:nvSpPr>
        <p:spPr/>
        <p:txBody>
          <a:bodyPr/>
          <a:lstStyle/>
          <a:p>
            <a:fld id="{786D7D0F-3A27-45D3-AB4A-EEE967871401}" type="slidenum">
              <a:rPr lang="en-US" smtClean="0"/>
              <a:t>2</a:t>
            </a:fld>
            <a:endParaRPr lang="en-US" dirty="0"/>
          </a:p>
        </p:txBody>
      </p:sp>
    </p:spTree>
    <p:extLst>
      <p:ext uri="{BB962C8B-B14F-4D97-AF65-F5344CB8AC3E}">
        <p14:creationId xmlns:p14="http://schemas.microsoft.com/office/powerpoint/2010/main" val="141395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BF8DA-E28A-472D-8EE0-DA1F53778B16}"/>
              </a:ext>
            </a:extLst>
          </p:cNvPr>
          <p:cNvSpPr>
            <a:spLocks noGrp="1"/>
          </p:cNvSpPr>
          <p:nvPr>
            <p:ph type="title"/>
          </p:nvPr>
        </p:nvSpPr>
        <p:spPr/>
        <p:txBody>
          <a:bodyPr/>
          <a:lstStyle/>
          <a:p>
            <a:r>
              <a:rPr lang="en-US" dirty="0"/>
              <a:t>National Vision Administrators (NVA)</a:t>
            </a:r>
          </a:p>
        </p:txBody>
      </p:sp>
      <p:sp>
        <p:nvSpPr>
          <p:cNvPr id="3" name="Content Placeholder 2">
            <a:extLst>
              <a:ext uri="{FF2B5EF4-FFF2-40B4-BE49-F238E27FC236}">
                <a16:creationId xmlns:a16="http://schemas.microsoft.com/office/drawing/2014/main" id="{9DD05C8C-7AC3-41DB-A39A-AAEC7D8730A6}"/>
              </a:ext>
            </a:extLst>
          </p:cNvPr>
          <p:cNvSpPr>
            <a:spLocks noGrp="1"/>
          </p:cNvSpPr>
          <p:nvPr>
            <p:ph idx="1"/>
          </p:nvPr>
        </p:nvSpPr>
        <p:spPr/>
        <p:txBody>
          <a:bodyPr>
            <a:normAutofit/>
          </a:bodyPr>
          <a:lstStyle/>
          <a:p>
            <a:pPr marL="114300" indent="0">
              <a:buNone/>
            </a:pPr>
            <a:r>
              <a:rPr lang="en-US" dirty="0"/>
              <a:t>Effective January 1, 2019 iCare’s Medicare and Medicaid optometry provider network is administered by NVA.</a:t>
            </a:r>
          </a:p>
          <a:p>
            <a:r>
              <a:rPr lang="en-US" dirty="0"/>
              <a:t>NVA Responsibilities: </a:t>
            </a:r>
          </a:p>
          <a:p>
            <a:pPr lvl="1"/>
            <a:r>
              <a:rPr lang="en-US" dirty="0"/>
              <a:t>Recruit and maintain an adequate provider network of optometrists.</a:t>
            </a:r>
          </a:p>
          <a:p>
            <a:pPr lvl="1"/>
            <a:r>
              <a:rPr lang="en-US" dirty="0"/>
              <a:t>Process all covered medical and routine optometry claims based on member benefits. </a:t>
            </a:r>
          </a:p>
          <a:p>
            <a:r>
              <a:rPr lang="en-US" dirty="0"/>
              <a:t>NVA will not process claims from providers outside of the NVA network. </a:t>
            </a:r>
          </a:p>
          <a:p>
            <a:r>
              <a:rPr lang="en-US" dirty="0"/>
              <a:t>It is the provider’s responsibility to check member eligibility and network status prior to rendering services. </a:t>
            </a:r>
          </a:p>
          <a:p>
            <a:endParaRPr lang="en-US" dirty="0"/>
          </a:p>
        </p:txBody>
      </p:sp>
      <p:sp>
        <p:nvSpPr>
          <p:cNvPr id="4" name="Slide Number Placeholder 3">
            <a:extLst>
              <a:ext uri="{FF2B5EF4-FFF2-40B4-BE49-F238E27FC236}">
                <a16:creationId xmlns:a16="http://schemas.microsoft.com/office/drawing/2014/main" id="{7102697D-278A-4348-A7AC-C2A91E76B55C}"/>
              </a:ext>
            </a:extLst>
          </p:cNvPr>
          <p:cNvSpPr>
            <a:spLocks noGrp="1"/>
          </p:cNvSpPr>
          <p:nvPr>
            <p:ph type="sldNum" sz="quarter" idx="12"/>
          </p:nvPr>
        </p:nvSpPr>
        <p:spPr/>
        <p:txBody>
          <a:bodyPr/>
          <a:lstStyle/>
          <a:p>
            <a:fld id="{786D7D0F-3A27-45D3-AB4A-EEE967871401}" type="slidenum">
              <a:rPr lang="en-US" smtClean="0"/>
              <a:t>3</a:t>
            </a:fld>
            <a:endParaRPr lang="en-US" dirty="0"/>
          </a:p>
        </p:txBody>
      </p:sp>
    </p:spTree>
    <p:extLst>
      <p:ext uri="{BB962C8B-B14F-4D97-AF65-F5344CB8AC3E}">
        <p14:creationId xmlns:p14="http://schemas.microsoft.com/office/powerpoint/2010/main" val="3753306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17AD7-9438-4F67-886B-2C95CA8935B3}"/>
              </a:ext>
            </a:extLst>
          </p:cNvPr>
          <p:cNvSpPr>
            <a:spLocks noGrp="1"/>
          </p:cNvSpPr>
          <p:nvPr>
            <p:ph type="title"/>
          </p:nvPr>
        </p:nvSpPr>
        <p:spPr/>
        <p:txBody>
          <a:bodyPr/>
          <a:lstStyle/>
          <a:p>
            <a:r>
              <a:rPr lang="en-US" sz="3800" b="1" dirty="0"/>
              <a:t>Medicare </a:t>
            </a:r>
            <a:r>
              <a:rPr lang="en-US" sz="2000" dirty="0"/>
              <a:t>(Plans 001 / 007 / 009 / 011)</a:t>
            </a:r>
            <a:endParaRPr lang="en-US" sz="3800" b="1" dirty="0"/>
          </a:p>
        </p:txBody>
      </p:sp>
      <p:sp>
        <p:nvSpPr>
          <p:cNvPr id="3" name="Content Placeholder 2">
            <a:extLst>
              <a:ext uri="{FF2B5EF4-FFF2-40B4-BE49-F238E27FC236}">
                <a16:creationId xmlns:a16="http://schemas.microsoft.com/office/drawing/2014/main" id="{8CC6681D-26D0-4870-8BEB-10FF636AD4F4}"/>
              </a:ext>
            </a:extLst>
          </p:cNvPr>
          <p:cNvSpPr>
            <a:spLocks noGrp="1"/>
          </p:cNvSpPr>
          <p:nvPr>
            <p:ph idx="1"/>
          </p:nvPr>
        </p:nvSpPr>
        <p:spPr/>
        <p:txBody>
          <a:bodyPr>
            <a:normAutofit fontScale="77500" lnSpcReduction="20000"/>
          </a:bodyPr>
          <a:lstStyle/>
          <a:p>
            <a:r>
              <a:rPr lang="en-US" dirty="0"/>
              <a:t>Medicare Standard Benefit:</a:t>
            </a:r>
          </a:p>
          <a:p>
            <a:pPr lvl="1"/>
            <a:r>
              <a:rPr lang="en-US" dirty="0"/>
              <a:t>Medical vision exams by an </a:t>
            </a:r>
            <a:r>
              <a:rPr lang="en-US" b="1" dirty="0">
                <a:solidFill>
                  <a:schemeClr val="accent2"/>
                </a:solidFill>
              </a:rPr>
              <a:t>optometrist</a:t>
            </a:r>
            <a:r>
              <a:rPr lang="en-US" dirty="0"/>
              <a:t> covered by </a:t>
            </a:r>
            <a:r>
              <a:rPr lang="en-US" u="sng" dirty="0"/>
              <a:t>NVA</a:t>
            </a:r>
          </a:p>
          <a:p>
            <a:pPr lvl="1"/>
            <a:r>
              <a:rPr lang="en-US" dirty="0"/>
              <a:t>Hardware – coverage for one pair of eyeglasses or contact lenses after cataract surgery covered by </a:t>
            </a:r>
            <a:r>
              <a:rPr lang="en-US" u="sng" dirty="0"/>
              <a:t>NVA</a:t>
            </a:r>
          </a:p>
          <a:p>
            <a:pPr lvl="1"/>
            <a:r>
              <a:rPr lang="en-US" dirty="0"/>
              <a:t>Medical vision exams/procedures by an </a:t>
            </a:r>
            <a:r>
              <a:rPr lang="en-US" b="1" dirty="0">
                <a:solidFill>
                  <a:schemeClr val="accent2"/>
                </a:solidFill>
              </a:rPr>
              <a:t>ophthalmologist</a:t>
            </a:r>
            <a:r>
              <a:rPr lang="en-US" dirty="0"/>
              <a:t> covered by </a:t>
            </a:r>
            <a:r>
              <a:rPr lang="en-US" u="sng" dirty="0"/>
              <a:t>iCare </a:t>
            </a:r>
          </a:p>
          <a:p>
            <a:endParaRPr lang="en-US" dirty="0"/>
          </a:p>
          <a:p>
            <a:pPr algn="l"/>
            <a:r>
              <a:rPr lang="en-US" b="0" i="0" dirty="0">
                <a:solidFill>
                  <a:srgbClr val="333333"/>
                </a:solidFill>
                <a:effectLst/>
                <a:latin typeface="Open Sans" panose="020B0606030504020204" pitchFamily="34" charset="0"/>
              </a:rPr>
              <a:t>Our added vision benefit provides you with these services in 2024:</a:t>
            </a:r>
            <a:br>
              <a:rPr lang="en-US" b="0" i="0" dirty="0">
                <a:solidFill>
                  <a:srgbClr val="333333"/>
                </a:solidFill>
                <a:effectLst/>
                <a:latin typeface="Open Sans" panose="020B0606030504020204" pitchFamily="34" charset="0"/>
              </a:rPr>
            </a:br>
            <a:r>
              <a:rPr lang="en-US" b="0" i="0" dirty="0">
                <a:solidFill>
                  <a:srgbClr val="333333"/>
                </a:solidFill>
                <a:effectLst/>
                <a:latin typeface="Open Sans" panose="020B0606030504020204" pitchFamily="34" charset="0"/>
              </a:rPr>
              <a:t>» $50 combined maximum benefit coverage amount per year for routine exam.</a:t>
            </a:r>
            <a:br>
              <a:rPr lang="en-US" b="0" i="0" dirty="0">
                <a:solidFill>
                  <a:srgbClr val="333333"/>
                </a:solidFill>
                <a:effectLst/>
                <a:latin typeface="Open Sans" panose="020B0606030504020204" pitchFamily="34" charset="0"/>
              </a:rPr>
            </a:br>
            <a:r>
              <a:rPr lang="en-US" b="0" i="0" dirty="0">
                <a:solidFill>
                  <a:srgbClr val="333333"/>
                </a:solidFill>
                <a:effectLst/>
                <a:latin typeface="Open Sans" panose="020B0606030504020204" pitchFamily="34" charset="0"/>
              </a:rPr>
              <a:t>» $400 combined maximum benefit coverage per year for contact lenses or eyeglasses (lenses and frames) and/or fitting for eyeglasses (lenses and frames).</a:t>
            </a:r>
          </a:p>
          <a:p>
            <a:pPr algn="l"/>
            <a:r>
              <a:rPr lang="en-US" b="0" i="0" dirty="0">
                <a:solidFill>
                  <a:srgbClr val="333333"/>
                </a:solidFill>
                <a:effectLst/>
                <a:latin typeface="Open Sans" panose="020B0606030504020204" pitchFamily="34" charset="0"/>
              </a:rPr>
              <a:t>Eyeglass lens options may be available with the maximum benefit coverage amount up to one (1) pair per year.</a:t>
            </a:r>
          </a:p>
          <a:p>
            <a:pPr algn="l"/>
            <a:r>
              <a:rPr lang="en-US" b="0" i="0" dirty="0">
                <a:solidFill>
                  <a:srgbClr val="333333"/>
                </a:solidFill>
                <a:effectLst/>
                <a:latin typeface="Open Sans" panose="020B0606030504020204" pitchFamily="34" charset="0"/>
              </a:rPr>
              <a:t>Maximum benefit coverage amount is limited to one time use per year.</a:t>
            </a:r>
          </a:p>
          <a:p>
            <a:pPr marL="777240" lvl="2" indent="0">
              <a:buNone/>
            </a:pPr>
            <a:endParaRPr lang="en-US" dirty="0"/>
          </a:p>
          <a:p>
            <a:r>
              <a:rPr lang="en-US" dirty="0"/>
              <a:t>Medicare does not cover routine vision exams</a:t>
            </a:r>
          </a:p>
          <a:p>
            <a:pPr lvl="1"/>
            <a:endParaRPr lang="en-US" dirty="0"/>
          </a:p>
        </p:txBody>
      </p:sp>
      <p:sp>
        <p:nvSpPr>
          <p:cNvPr id="4" name="Slide Number Placeholder 3">
            <a:extLst>
              <a:ext uri="{FF2B5EF4-FFF2-40B4-BE49-F238E27FC236}">
                <a16:creationId xmlns:a16="http://schemas.microsoft.com/office/drawing/2014/main" id="{9D07F0D4-2502-472A-8EEF-F1E805777A28}"/>
              </a:ext>
            </a:extLst>
          </p:cNvPr>
          <p:cNvSpPr>
            <a:spLocks noGrp="1"/>
          </p:cNvSpPr>
          <p:nvPr>
            <p:ph type="sldNum" sz="quarter" idx="12"/>
          </p:nvPr>
        </p:nvSpPr>
        <p:spPr/>
        <p:txBody>
          <a:bodyPr/>
          <a:lstStyle/>
          <a:p>
            <a:fld id="{786D7D0F-3A27-45D3-AB4A-EEE967871401}" type="slidenum">
              <a:rPr lang="en-US" smtClean="0"/>
              <a:t>4</a:t>
            </a:fld>
            <a:endParaRPr lang="en-US" dirty="0"/>
          </a:p>
        </p:txBody>
      </p:sp>
    </p:spTree>
    <p:extLst>
      <p:ext uri="{BB962C8B-B14F-4D97-AF65-F5344CB8AC3E}">
        <p14:creationId xmlns:p14="http://schemas.microsoft.com/office/powerpoint/2010/main" val="2834206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F0A1E-AA1C-4EC3-9DCC-E1449677375E}"/>
              </a:ext>
            </a:extLst>
          </p:cNvPr>
          <p:cNvSpPr>
            <a:spLocks noGrp="1"/>
          </p:cNvSpPr>
          <p:nvPr>
            <p:ph type="title"/>
          </p:nvPr>
        </p:nvSpPr>
        <p:spPr/>
        <p:txBody>
          <a:bodyPr/>
          <a:lstStyle/>
          <a:p>
            <a:r>
              <a:rPr lang="en-US" b="1" dirty="0"/>
              <a:t>Medicaid</a:t>
            </a:r>
            <a:br>
              <a:rPr lang="en-US" b="1" dirty="0"/>
            </a:br>
            <a:r>
              <a:rPr lang="en-US" sz="2400" b="1" dirty="0"/>
              <a:t>BadgerCare Plus, SSI, and Family Care Partnership</a:t>
            </a:r>
            <a:endParaRPr lang="en-US" b="1" dirty="0"/>
          </a:p>
        </p:txBody>
      </p:sp>
      <p:sp>
        <p:nvSpPr>
          <p:cNvPr id="3" name="Content Placeholder 2">
            <a:extLst>
              <a:ext uri="{FF2B5EF4-FFF2-40B4-BE49-F238E27FC236}">
                <a16:creationId xmlns:a16="http://schemas.microsoft.com/office/drawing/2014/main" id="{A0B2239D-40A2-4A13-9DE0-17FD27597385}"/>
              </a:ext>
            </a:extLst>
          </p:cNvPr>
          <p:cNvSpPr>
            <a:spLocks noGrp="1"/>
          </p:cNvSpPr>
          <p:nvPr>
            <p:ph idx="1"/>
          </p:nvPr>
        </p:nvSpPr>
        <p:spPr/>
        <p:txBody>
          <a:bodyPr/>
          <a:lstStyle/>
          <a:p>
            <a:r>
              <a:rPr lang="en-US" dirty="0"/>
              <a:t>Vision Services covered by </a:t>
            </a:r>
            <a:r>
              <a:rPr lang="en-US" u="sng" dirty="0"/>
              <a:t>NVA</a:t>
            </a:r>
            <a:r>
              <a:rPr lang="en-US" dirty="0"/>
              <a:t>:</a:t>
            </a:r>
          </a:p>
          <a:p>
            <a:pPr lvl="1"/>
            <a:r>
              <a:rPr lang="en-US" dirty="0"/>
              <a:t>Routine and Medical optometry</a:t>
            </a:r>
          </a:p>
          <a:p>
            <a:pPr lvl="1"/>
            <a:r>
              <a:rPr lang="en-US" dirty="0"/>
              <a:t>Medicaid approved hardware</a:t>
            </a:r>
          </a:p>
          <a:p>
            <a:pPr lvl="1"/>
            <a:r>
              <a:rPr lang="en-US" dirty="0"/>
              <a:t>Medically necessary contacts (PA required through </a:t>
            </a:r>
            <a:r>
              <a:rPr lang="en-US" u="sng" dirty="0"/>
              <a:t>NVA</a:t>
            </a:r>
            <a:r>
              <a:rPr lang="en-US" dirty="0"/>
              <a:t>)</a:t>
            </a:r>
          </a:p>
          <a:p>
            <a:pPr marL="411480" lvl="1" indent="0">
              <a:buNone/>
            </a:pPr>
            <a:endParaRPr lang="en-US" dirty="0"/>
          </a:p>
          <a:p>
            <a:r>
              <a:rPr lang="en-US" b="1" dirty="0"/>
              <a:t>Note</a:t>
            </a:r>
            <a:r>
              <a:rPr lang="en-US" dirty="0"/>
              <a:t>: </a:t>
            </a:r>
          </a:p>
          <a:p>
            <a:pPr lvl="1"/>
            <a:r>
              <a:rPr lang="en-US" dirty="0"/>
              <a:t>When Medicare is primary all </a:t>
            </a:r>
            <a:r>
              <a:rPr lang="en-US" u="sng" dirty="0"/>
              <a:t>medical optometry </a:t>
            </a:r>
            <a:r>
              <a:rPr lang="en-US" dirty="0"/>
              <a:t>will be covered by Medicare (NVA).</a:t>
            </a:r>
          </a:p>
          <a:p>
            <a:pPr lvl="1"/>
            <a:r>
              <a:rPr lang="en-US" dirty="0">
                <a:solidFill>
                  <a:schemeClr val="accent2">
                    <a:lumMod val="75000"/>
                  </a:schemeClr>
                </a:solidFill>
              </a:rPr>
              <a:t>Ophthalmology</a:t>
            </a:r>
            <a:r>
              <a:rPr lang="en-US" dirty="0"/>
              <a:t> claims are processed by </a:t>
            </a:r>
            <a:r>
              <a:rPr lang="en-US" u="sng" dirty="0"/>
              <a:t>iCare</a:t>
            </a:r>
          </a:p>
          <a:p>
            <a:pPr lvl="1"/>
            <a:r>
              <a:rPr lang="en-US" dirty="0"/>
              <a:t>Medicaid Benefit cannot be used in conjunction with iCare’s Medicare Enhanced Benefit ($450 toward lenses/frames/contacts). </a:t>
            </a:r>
          </a:p>
        </p:txBody>
      </p:sp>
      <p:sp>
        <p:nvSpPr>
          <p:cNvPr id="4" name="Slide Number Placeholder 3">
            <a:extLst>
              <a:ext uri="{FF2B5EF4-FFF2-40B4-BE49-F238E27FC236}">
                <a16:creationId xmlns:a16="http://schemas.microsoft.com/office/drawing/2014/main" id="{A828A4C0-B3D8-4F6E-BF61-F0830E41D74E}"/>
              </a:ext>
            </a:extLst>
          </p:cNvPr>
          <p:cNvSpPr>
            <a:spLocks noGrp="1"/>
          </p:cNvSpPr>
          <p:nvPr>
            <p:ph type="sldNum" sz="quarter" idx="12"/>
          </p:nvPr>
        </p:nvSpPr>
        <p:spPr/>
        <p:txBody>
          <a:bodyPr/>
          <a:lstStyle/>
          <a:p>
            <a:fld id="{786D7D0F-3A27-45D3-AB4A-EEE967871401}" type="slidenum">
              <a:rPr lang="en-US" smtClean="0"/>
              <a:t>5</a:t>
            </a:fld>
            <a:endParaRPr lang="en-US" dirty="0"/>
          </a:p>
        </p:txBody>
      </p:sp>
    </p:spTree>
    <p:extLst>
      <p:ext uri="{BB962C8B-B14F-4D97-AF65-F5344CB8AC3E}">
        <p14:creationId xmlns:p14="http://schemas.microsoft.com/office/powerpoint/2010/main" val="3972020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B9C4F-34B9-4C60-B512-08515997DCEE}"/>
              </a:ext>
            </a:extLst>
          </p:cNvPr>
          <p:cNvSpPr>
            <a:spLocks noGrp="1"/>
          </p:cNvSpPr>
          <p:nvPr>
            <p:ph type="title"/>
          </p:nvPr>
        </p:nvSpPr>
        <p:spPr/>
        <p:txBody>
          <a:bodyPr/>
          <a:lstStyle/>
          <a:p>
            <a:r>
              <a:rPr lang="en-US" b="1" dirty="0"/>
              <a:t>Prior Authorization</a:t>
            </a:r>
          </a:p>
        </p:txBody>
      </p:sp>
      <p:sp>
        <p:nvSpPr>
          <p:cNvPr id="3" name="Content Placeholder 2">
            <a:extLst>
              <a:ext uri="{FF2B5EF4-FFF2-40B4-BE49-F238E27FC236}">
                <a16:creationId xmlns:a16="http://schemas.microsoft.com/office/drawing/2014/main" id="{0B6BD5CC-15CE-453E-9167-9175EDAADB2A}"/>
              </a:ext>
            </a:extLst>
          </p:cNvPr>
          <p:cNvSpPr>
            <a:spLocks noGrp="1"/>
          </p:cNvSpPr>
          <p:nvPr>
            <p:ph idx="1"/>
          </p:nvPr>
        </p:nvSpPr>
        <p:spPr/>
        <p:txBody>
          <a:bodyPr>
            <a:normAutofit/>
          </a:bodyPr>
          <a:lstStyle/>
          <a:p>
            <a:r>
              <a:rPr lang="en-US" dirty="0"/>
              <a:t>Optometry providers: refer to NVA for all Prior Authorization requirements prior to rendering services.</a:t>
            </a:r>
          </a:p>
          <a:p>
            <a:r>
              <a:rPr lang="en-US" dirty="0"/>
              <a:t>Ophthalmology providers: refer to iCare’s website to confirm if a Prior Authorization is required prior to rendering services.</a:t>
            </a:r>
          </a:p>
          <a:p>
            <a:pPr lvl="1"/>
            <a:r>
              <a:rPr lang="en-US" dirty="0">
                <a:hlinkClick r:id="rId2"/>
              </a:rPr>
              <a:t>https://www.icarehealthplan.org/Prior-Authorization.htm</a:t>
            </a:r>
            <a:r>
              <a:rPr lang="en-US" dirty="0"/>
              <a:t> </a:t>
            </a:r>
          </a:p>
        </p:txBody>
      </p:sp>
      <p:sp>
        <p:nvSpPr>
          <p:cNvPr id="4" name="Slide Number Placeholder 3">
            <a:extLst>
              <a:ext uri="{FF2B5EF4-FFF2-40B4-BE49-F238E27FC236}">
                <a16:creationId xmlns:a16="http://schemas.microsoft.com/office/drawing/2014/main" id="{537DE7FC-3DBA-4DEC-B646-F219AFC0CCB4}"/>
              </a:ext>
            </a:extLst>
          </p:cNvPr>
          <p:cNvSpPr>
            <a:spLocks noGrp="1"/>
          </p:cNvSpPr>
          <p:nvPr>
            <p:ph type="sldNum" sz="quarter" idx="12"/>
          </p:nvPr>
        </p:nvSpPr>
        <p:spPr/>
        <p:txBody>
          <a:bodyPr/>
          <a:lstStyle/>
          <a:p>
            <a:fld id="{786D7D0F-3A27-45D3-AB4A-EEE967871401}" type="slidenum">
              <a:rPr lang="en-US" smtClean="0"/>
              <a:t>6</a:t>
            </a:fld>
            <a:endParaRPr lang="en-US" dirty="0"/>
          </a:p>
        </p:txBody>
      </p:sp>
    </p:spTree>
    <p:extLst>
      <p:ext uri="{BB962C8B-B14F-4D97-AF65-F5344CB8AC3E}">
        <p14:creationId xmlns:p14="http://schemas.microsoft.com/office/powerpoint/2010/main" val="3379064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3EF23-3C96-A528-9162-F2548FA73EF3}"/>
              </a:ext>
            </a:extLst>
          </p:cNvPr>
          <p:cNvSpPr>
            <a:spLocks noGrp="1"/>
          </p:cNvSpPr>
          <p:nvPr>
            <p:ph type="title"/>
          </p:nvPr>
        </p:nvSpPr>
        <p:spPr/>
        <p:txBody>
          <a:bodyPr/>
          <a:lstStyle/>
          <a:p>
            <a:r>
              <a:rPr lang="en-US" dirty="0"/>
              <a:t>NVA Information	</a:t>
            </a:r>
          </a:p>
        </p:txBody>
      </p:sp>
      <p:sp>
        <p:nvSpPr>
          <p:cNvPr id="3" name="Content Placeholder 2">
            <a:extLst>
              <a:ext uri="{FF2B5EF4-FFF2-40B4-BE49-F238E27FC236}">
                <a16:creationId xmlns:a16="http://schemas.microsoft.com/office/drawing/2014/main" id="{F7866C9D-9C07-EF90-B12C-154B98F87632}"/>
              </a:ext>
            </a:extLst>
          </p:cNvPr>
          <p:cNvSpPr>
            <a:spLocks noGrp="1"/>
          </p:cNvSpPr>
          <p:nvPr>
            <p:ph idx="1"/>
          </p:nvPr>
        </p:nvSpPr>
        <p:spPr/>
        <p:txBody>
          <a:bodyPr/>
          <a:lstStyle/>
          <a:p>
            <a:r>
              <a:rPr lang="en-US" dirty="0"/>
              <a:t>1-888-287-0116</a:t>
            </a:r>
          </a:p>
          <a:p>
            <a:r>
              <a:rPr lang="en-US" dirty="0">
                <a:hlinkClick r:id="rId2"/>
              </a:rPr>
              <a:t>www.e-nva.com</a:t>
            </a:r>
            <a:endParaRPr lang="en-US" dirty="0"/>
          </a:p>
          <a:p>
            <a:endParaRPr lang="en-US" dirty="0"/>
          </a:p>
          <a:p>
            <a:r>
              <a:rPr lang="en-US" dirty="0"/>
              <a:t>Mailing address:</a:t>
            </a:r>
          </a:p>
          <a:p>
            <a:pPr lvl="1"/>
            <a:r>
              <a:rPr lang="en-US" dirty="0"/>
              <a:t>PO Box 2187</a:t>
            </a:r>
          </a:p>
          <a:p>
            <a:pPr lvl="1"/>
            <a:r>
              <a:rPr lang="en-US" dirty="0"/>
              <a:t>Clifton NJ 07015</a:t>
            </a:r>
          </a:p>
        </p:txBody>
      </p:sp>
      <p:sp>
        <p:nvSpPr>
          <p:cNvPr id="4" name="Slide Number Placeholder 3">
            <a:extLst>
              <a:ext uri="{FF2B5EF4-FFF2-40B4-BE49-F238E27FC236}">
                <a16:creationId xmlns:a16="http://schemas.microsoft.com/office/drawing/2014/main" id="{58806404-62D1-1DA9-0EF6-28D2CD642B8F}"/>
              </a:ext>
            </a:extLst>
          </p:cNvPr>
          <p:cNvSpPr>
            <a:spLocks noGrp="1"/>
          </p:cNvSpPr>
          <p:nvPr>
            <p:ph type="sldNum" sz="quarter" idx="12"/>
          </p:nvPr>
        </p:nvSpPr>
        <p:spPr/>
        <p:txBody>
          <a:bodyPr/>
          <a:lstStyle/>
          <a:p>
            <a:fld id="{786D7D0F-3A27-45D3-AB4A-EEE967871401}" type="slidenum">
              <a:rPr lang="en-US" smtClean="0"/>
              <a:t>7</a:t>
            </a:fld>
            <a:endParaRPr lang="en-US" dirty="0"/>
          </a:p>
        </p:txBody>
      </p:sp>
    </p:spTree>
    <p:extLst>
      <p:ext uri="{BB962C8B-B14F-4D97-AF65-F5344CB8AC3E}">
        <p14:creationId xmlns:p14="http://schemas.microsoft.com/office/powerpoint/2010/main" val="2690640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5CA2B-C074-476D-A811-74126C0E574C}"/>
              </a:ext>
            </a:extLst>
          </p:cNvPr>
          <p:cNvSpPr>
            <a:spLocks noGrp="1"/>
          </p:cNvSpPr>
          <p:nvPr>
            <p:ph type="title"/>
          </p:nvPr>
        </p:nvSpPr>
        <p:spPr/>
        <p:txBody>
          <a:bodyPr/>
          <a:lstStyle/>
          <a:p>
            <a:r>
              <a:rPr lang="en-US" b="1" dirty="0"/>
              <a:t>Member Payment for Covered Services</a:t>
            </a:r>
            <a:br>
              <a:rPr lang="en-US" dirty="0"/>
            </a:br>
            <a:r>
              <a:rPr lang="en-US" sz="1800" dirty="0"/>
              <a:t>ForwardHealth Topic #86</a:t>
            </a:r>
            <a:endParaRPr lang="en-US" dirty="0"/>
          </a:p>
        </p:txBody>
      </p:sp>
      <p:sp>
        <p:nvSpPr>
          <p:cNvPr id="3" name="Content Placeholder 2">
            <a:extLst>
              <a:ext uri="{FF2B5EF4-FFF2-40B4-BE49-F238E27FC236}">
                <a16:creationId xmlns:a16="http://schemas.microsoft.com/office/drawing/2014/main" id="{C6C8ABE6-19CB-4BF3-9524-C16A62F4535A}"/>
              </a:ext>
            </a:extLst>
          </p:cNvPr>
          <p:cNvSpPr>
            <a:spLocks noGrp="1"/>
          </p:cNvSpPr>
          <p:nvPr>
            <p:ph idx="1"/>
          </p:nvPr>
        </p:nvSpPr>
        <p:spPr/>
        <p:txBody>
          <a:bodyPr>
            <a:normAutofit fontScale="77500" lnSpcReduction="20000"/>
          </a:bodyPr>
          <a:lstStyle/>
          <a:p>
            <a:r>
              <a:rPr lang="en-US" dirty="0"/>
              <a:t>Under state and federal laws, a Medicaid-enrolled provider may not collect payment from a member, or authorized person acting on behalf of the member, for covered services even if the services are covered but do not meet program requirements. Denial of a claim by ForwardHealth does not necessarily render a member liable. However, a covered service for which PA was denied is treated as a noncovered service. (If a member chooses to receive an originally requested service instead of the service approved on a modified PA request, it is also treated as a noncovered service.) If a member requests a covered service for which PA was denied (or modified), the provider may collect payment from the member if certain conditions are met. </a:t>
            </a:r>
          </a:p>
          <a:p>
            <a:r>
              <a:rPr lang="en-US" dirty="0"/>
              <a:t>If a provider collects payment from a member, or an authorized person acting on behalf of the member, for a covered service, the provider may be subject to program sanctions including termination of Medicaid enrollment. </a:t>
            </a:r>
          </a:p>
          <a:p>
            <a:pPr marL="114300" indent="0">
              <a:buNone/>
            </a:pPr>
            <a:endParaRPr lang="en-US" dirty="0"/>
          </a:p>
          <a:p>
            <a:r>
              <a:rPr lang="en-US" dirty="0"/>
              <a:t>ForwardHealth Portal: </a:t>
            </a:r>
            <a:r>
              <a:rPr lang="en-US" dirty="0">
                <a:hlinkClick r:id="rId2"/>
              </a:rPr>
              <a:t>https://www.forwardhealth.wi.gov/WIPortal/</a:t>
            </a:r>
            <a:r>
              <a:rPr lang="en-US" dirty="0"/>
              <a:t> </a:t>
            </a:r>
          </a:p>
        </p:txBody>
      </p:sp>
      <p:sp>
        <p:nvSpPr>
          <p:cNvPr id="4" name="Slide Number Placeholder 3">
            <a:extLst>
              <a:ext uri="{FF2B5EF4-FFF2-40B4-BE49-F238E27FC236}">
                <a16:creationId xmlns:a16="http://schemas.microsoft.com/office/drawing/2014/main" id="{F2E827BB-D3E7-4E6E-8E39-3439702C4147}"/>
              </a:ext>
            </a:extLst>
          </p:cNvPr>
          <p:cNvSpPr>
            <a:spLocks noGrp="1"/>
          </p:cNvSpPr>
          <p:nvPr>
            <p:ph type="sldNum" sz="quarter" idx="12"/>
          </p:nvPr>
        </p:nvSpPr>
        <p:spPr/>
        <p:txBody>
          <a:bodyPr/>
          <a:lstStyle/>
          <a:p>
            <a:fld id="{786D7D0F-3A27-45D3-AB4A-EEE967871401}" type="slidenum">
              <a:rPr lang="en-US" smtClean="0"/>
              <a:t>8</a:t>
            </a:fld>
            <a:endParaRPr lang="en-US" dirty="0"/>
          </a:p>
        </p:txBody>
      </p:sp>
    </p:spTree>
    <p:extLst>
      <p:ext uri="{BB962C8B-B14F-4D97-AF65-F5344CB8AC3E}">
        <p14:creationId xmlns:p14="http://schemas.microsoft.com/office/powerpoint/2010/main" val="3590522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A5F96-7699-4702-BB3D-55E0F3467135}"/>
              </a:ext>
            </a:extLst>
          </p:cNvPr>
          <p:cNvSpPr>
            <a:spLocks noGrp="1"/>
          </p:cNvSpPr>
          <p:nvPr>
            <p:ph type="title"/>
          </p:nvPr>
        </p:nvSpPr>
        <p:spPr/>
        <p:txBody>
          <a:bodyPr/>
          <a:lstStyle/>
          <a:p>
            <a:r>
              <a:rPr lang="en-US" b="1" dirty="0"/>
              <a:t>Clean Claim Guideline</a:t>
            </a:r>
            <a:br>
              <a:rPr lang="en-US" dirty="0"/>
            </a:br>
            <a:r>
              <a:rPr lang="en-US" sz="1800" dirty="0">
                <a:solidFill>
                  <a:schemeClr val="tx1"/>
                </a:solidFill>
              </a:rPr>
              <a:t>Optometry claims billed to NVA; Ophthalmology claims billed to iCare</a:t>
            </a:r>
            <a:endParaRPr lang="en-US" dirty="0">
              <a:solidFill>
                <a:schemeClr val="tx1"/>
              </a:solidFill>
            </a:endParaRPr>
          </a:p>
        </p:txBody>
      </p:sp>
      <p:pic>
        <p:nvPicPr>
          <p:cNvPr id="5" name="Content Placeholder 4">
            <a:extLst>
              <a:ext uri="{FF2B5EF4-FFF2-40B4-BE49-F238E27FC236}">
                <a16:creationId xmlns:a16="http://schemas.microsoft.com/office/drawing/2014/main" id="{DC82392C-EC78-4B89-A99A-602304EA783B}"/>
              </a:ext>
            </a:extLst>
          </p:cNvPr>
          <p:cNvPicPr>
            <a:picLocks noGrp="1" noChangeAspect="1"/>
          </p:cNvPicPr>
          <p:nvPr>
            <p:ph idx="1"/>
          </p:nvPr>
        </p:nvPicPr>
        <p:blipFill>
          <a:blip r:embed="rId2"/>
          <a:stretch>
            <a:fillRect/>
          </a:stretch>
        </p:blipFill>
        <p:spPr>
          <a:xfrm>
            <a:off x="2130701" y="1417638"/>
            <a:ext cx="3779768" cy="5029013"/>
          </a:xfrm>
          <a:prstGeom prst="rect">
            <a:avLst/>
          </a:prstGeom>
        </p:spPr>
      </p:pic>
      <p:sp>
        <p:nvSpPr>
          <p:cNvPr id="4" name="Slide Number Placeholder 3">
            <a:extLst>
              <a:ext uri="{FF2B5EF4-FFF2-40B4-BE49-F238E27FC236}">
                <a16:creationId xmlns:a16="http://schemas.microsoft.com/office/drawing/2014/main" id="{86FA0029-400E-4399-AE60-664A6BF25D23}"/>
              </a:ext>
            </a:extLst>
          </p:cNvPr>
          <p:cNvSpPr>
            <a:spLocks noGrp="1"/>
          </p:cNvSpPr>
          <p:nvPr>
            <p:ph type="sldNum" sz="quarter" idx="12"/>
          </p:nvPr>
        </p:nvSpPr>
        <p:spPr/>
        <p:txBody>
          <a:bodyPr/>
          <a:lstStyle/>
          <a:p>
            <a:fld id="{786D7D0F-3A27-45D3-AB4A-EEE967871401}" type="slidenum">
              <a:rPr lang="en-US" smtClean="0"/>
              <a:t>9</a:t>
            </a:fld>
            <a:endParaRPr lang="en-US" dirty="0"/>
          </a:p>
        </p:txBody>
      </p:sp>
    </p:spTree>
    <p:extLst>
      <p:ext uri="{BB962C8B-B14F-4D97-AF65-F5344CB8AC3E}">
        <p14:creationId xmlns:p14="http://schemas.microsoft.com/office/powerpoint/2010/main" val="963249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1" id="{FC8E0C6D-4D5E-4DE0-8A5A-FE5FB8133F31}" vid="{6FD0C8BA-9FD7-48F0-9B70-9AEE9E7CC7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273</TotalTime>
  <Words>1447</Words>
  <Application>Microsoft Office PowerPoint</Application>
  <PresentationFormat>On-screen Show (4:3)</PresentationFormat>
  <Paragraphs>128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Open Sans</vt:lpstr>
      <vt:lpstr>Times New Roman</vt:lpstr>
      <vt:lpstr>Theme1</vt:lpstr>
      <vt:lpstr>iCare Vision Claims Processing Overview</vt:lpstr>
      <vt:lpstr>Disclaimer:</vt:lpstr>
      <vt:lpstr>National Vision Administrators (NVA)</vt:lpstr>
      <vt:lpstr>Medicare (Plans 001 / 007 / 009 / 011)</vt:lpstr>
      <vt:lpstr>Medicaid BadgerCare Plus, SSI, and Family Care Partnership</vt:lpstr>
      <vt:lpstr>Prior Authorization</vt:lpstr>
      <vt:lpstr>NVA Information </vt:lpstr>
      <vt:lpstr>Member Payment for Covered Services ForwardHealth Topic #86</vt:lpstr>
      <vt:lpstr>Clean Claim Guideline Optometry claims billed to NVA; Ophthalmology claims billed to iCare</vt:lpstr>
      <vt:lpstr>Claims Filing Limits</vt:lpstr>
      <vt:lpstr>Claims Submission </vt:lpstr>
      <vt:lpstr>iCare Provider Portal Access </vt:lpstr>
      <vt:lpstr>Electronic Funds Transfer (EFT)  and Electronic Remittance Advice (ERA)</vt:lpstr>
      <vt:lpstr>GENERAL CONTACT/INDIVIDUAL DEPARTMENT PHONE AND FAX NUMBERS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Burgess</dc:creator>
  <cp:lastModifiedBy>Michelle Minogue</cp:lastModifiedBy>
  <cp:revision>38</cp:revision>
  <dcterms:created xsi:type="dcterms:W3CDTF">2019-07-23T16:06:26Z</dcterms:created>
  <dcterms:modified xsi:type="dcterms:W3CDTF">2024-02-01T16:24:41Z</dcterms:modified>
</cp:coreProperties>
</file>