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notesMasterIdLst>
    <p:notesMasterId r:id="rId17"/>
  </p:notesMasterIdLst>
  <p:sldIdLst>
    <p:sldId id="256" r:id="rId2"/>
    <p:sldId id="257" r:id="rId3"/>
    <p:sldId id="258" r:id="rId4"/>
    <p:sldId id="259" r:id="rId5"/>
    <p:sldId id="274" r:id="rId6"/>
    <p:sldId id="275" r:id="rId7"/>
    <p:sldId id="276" r:id="rId8"/>
    <p:sldId id="277" r:id="rId9"/>
    <p:sldId id="260" r:id="rId10"/>
    <p:sldId id="272" r:id="rId11"/>
    <p:sldId id="278" r:id="rId12"/>
    <p:sldId id="280" r:id="rId13"/>
    <p:sldId id="269" r:id="rId14"/>
    <p:sldId id="271" r:id="rId15"/>
    <p:sldId id="270" r:id="rId16"/>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79" autoAdjust="0"/>
    <p:restoredTop sz="94660"/>
  </p:normalViewPr>
  <p:slideViewPr>
    <p:cSldViewPr snapToGrid="0">
      <p:cViewPr varScale="1">
        <p:scale>
          <a:sx n="73" d="100"/>
          <a:sy n="73" d="100"/>
        </p:scale>
        <p:origin x="450" y="72"/>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725"/>
          </a:xfrm>
          <a:prstGeom prst="rect">
            <a:avLst/>
          </a:prstGeom>
        </p:spPr>
        <p:txBody>
          <a:bodyPr vert="horz" lIns="91440" tIns="45720" rIns="91440" bIns="45720" rtlCol="0"/>
          <a:lstStyle>
            <a:lvl1pPr algn="r">
              <a:defRPr sz="1200"/>
            </a:lvl1pPr>
          </a:lstStyle>
          <a:p>
            <a:fld id="{9098D6C7-F04E-461F-BD25-A278E967AA16}" type="datetimeFigureOut">
              <a:rPr lang="en-US" smtClean="0"/>
              <a:t>2/1/2024</a:t>
            </a:fld>
            <a:endParaRPr lang="en-US"/>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575"/>
            <a:ext cx="548640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2971800"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6725"/>
          </a:xfrm>
          <a:prstGeom prst="rect">
            <a:avLst/>
          </a:prstGeom>
        </p:spPr>
        <p:txBody>
          <a:bodyPr vert="horz" lIns="91440" tIns="45720" rIns="91440" bIns="45720" rtlCol="0" anchor="b"/>
          <a:lstStyle>
            <a:lvl1pPr algn="r">
              <a:defRPr sz="1200"/>
            </a:lvl1pPr>
          </a:lstStyle>
          <a:p>
            <a:fld id="{DADF8CD0-B1F2-4DDB-BBA7-F598749A03B3}" type="slidenum">
              <a:rPr lang="en-US" smtClean="0"/>
              <a:t>‹#›</a:t>
            </a:fld>
            <a:endParaRPr lang="en-US"/>
          </a:p>
        </p:txBody>
      </p:sp>
    </p:spTree>
    <p:extLst>
      <p:ext uri="{BB962C8B-B14F-4D97-AF65-F5344CB8AC3E}">
        <p14:creationId xmlns:p14="http://schemas.microsoft.com/office/powerpoint/2010/main" val="789523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C1BD43AA-2374-4666-98C7-70B96DEA8616}"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6EF633C-397B-4ADC-8990-580AD2E4E91A}"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D7677F0-AD81-4C19-8270-4FA6D9908612}"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0D759DEC-2B7E-49EF-922F-2D5E3F2898C1}"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52814A3-72A7-4955-B92E-BFB72E639926}"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atin typeface="Open Sans" panose="020B0606030504020204" pitchFamily="34" charset="0"/>
                <a:ea typeface="Open Sans" panose="020B0606030504020204" pitchFamily="34" charset="0"/>
                <a:cs typeface="Open Sans" panose="020B0606030504020204" pitchFamily="34" charset="0"/>
              </a:defRPr>
            </a:lvl1pPr>
            <a:lvl2pPr>
              <a:defRPr sz="2400">
                <a:latin typeface="Open Sans" panose="020B0606030504020204" pitchFamily="34" charset="0"/>
                <a:ea typeface="Open Sans" panose="020B0606030504020204" pitchFamily="34" charset="0"/>
                <a:cs typeface="Open Sans" panose="020B0606030504020204" pitchFamily="34" charset="0"/>
              </a:defRPr>
            </a:lvl2pPr>
            <a:lvl3pPr>
              <a:defRPr sz="2000">
                <a:latin typeface="Open Sans" panose="020B0606030504020204" pitchFamily="34" charset="0"/>
                <a:ea typeface="Open Sans" panose="020B0606030504020204" pitchFamily="34" charset="0"/>
                <a:cs typeface="Open Sans" panose="020B0606030504020204" pitchFamily="34" charset="0"/>
              </a:defRPr>
            </a:lvl3pPr>
            <a:lvl4pPr>
              <a:defRPr sz="1800">
                <a:latin typeface="Open Sans" panose="020B0606030504020204" pitchFamily="34" charset="0"/>
                <a:ea typeface="Open Sans" panose="020B0606030504020204" pitchFamily="34" charset="0"/>
                <a:cs typeface="Open Sans" panose="020B0606030504020204" pitchFamily="34" charset="0"/>
              </a:defRPr>
            </a:lvl4pPr>
            <a:lvl5pPr>
              <a:defRPr sz="1800">
                <a:latin typeface="Open Sans" panose="020B0606030504020204" pitchFamily="34" charset="0"/>
                <a:ea typeface="Open Sans" panose="020B0606030504020204" pitchFamily="34" charset="0"/>
                <a:cs typeface="Open Sans" panose="020B0606030504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419600" y="1536192"/>
            <a:ext cx="3657600" cy="4590288"/>
          </a:xfrm>
        </p:spPr>
        <p:txBody>
          <a:bodyPr/>
          <a:lstStyle>
            <a:lvl1pPr>
              <a:defRPr sz="2800">
                <a:latin typeface="Open Sans" panose="020B0606030504020204" pitchFamily="34" charset="0"/>
                <a:ea typeface="Open Sans" panose="020B0606030504020204" pitchFamily="34" charset="0"/>
                <a:cs typeface="Open Sans" panose="020B0606030504020204" pitchFamily="34" charset="0"/>
              </a:defRPr>
            </a:lvl1pPr>
            <a:lvl2pPr>
              <a:defRPr sz="2400">
                <a:latin typeface="Open Sans" panose="020B0606030504020204" pitchFamily="34" charset="0"/>
                <a:ea typeface="Open Sans" panose="020B0606030504020204" pitchFamily="34" charset="0"/>
                <a:cs typeface="Open Sans" panose="020B0606030504020204" pitchFamily="34" charset="0"/>
              </a:defRPr>
            </a:lvl2pPr>
            <a:lvl3pPr>
              <a:defRPr sz="2000">
                <a:latin typeface="Open Sans" panose="020B0606030504020204" pitchFamily="34" charset="0"/>
                <a:ea typeface="Open Sans" panose="020B0606030504020204" pitchFamily="34" charset="0"/>
                <a:cs typeface="Open Sans" panose="020B0606030504020204" pitchFamily="34" charset="0"/>
              </a:defRPr>
            </a:lvl3pPr>
            <a:lvl4pPr>
              <a:defRPr sz="1800">
                <a:latin typeface="Open Sans" panose="020B0606030504020204" pitchFamily="34" charset="0"/>
                <a:ea typeface="Open Sans" panose="020B0606030504020204" pitchFamily="34" charset="0"/>
                <a:cs typeface="Open Sans" panose="020B0606030504020204" pitchFamily="34" charset="0"/>
              </a:defRPr>
            </a:lvl4pPr>
            <a:lvl5pPr>
              <a:defRPr sz="1800">
                <a:latin typeface="Open Sans" panose="020B0606030504020204" pitchFamily="34" charset="0"/>
                <a:ea typeface="Open Sans" panose="020B0606030504020204" pitchFamily="34" charset="0"/>
                <a:cs typeface="Open Sans" panose="020B0606030504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4824329D-B14C-4B1D-84C6-0E2FC09FBCF4}" type="datetime1">
              <a:rPr lang="en-US" smtClean="0"/>
              <a:t>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atin typeface="Open Sans" panose="020B0606030504020204" pitchFamily="34" charset="0"/>
                <a:ea typeface="Open Sans" panose="020B0606030504020204" pitchFamily="34" charset="0"/>
                <a:cs typeface="Open Sans" panose="020B0606030504020204" pitchFamily="34" charset="0"/>
              </a:defRPr>
            </a:lvl1pPr>
            <a:lvl2pPr>
              <a:defRPr sz="2000">
                <a:latin typeface="Open Sans" panose="020B0606030504020204" pitchFamily="34" charset="0"/>
                <a:ea typeface="Open Sans" panose="020B0606030504020204" pitchFamily="34" charset="0"/>
                <a:cs typeface="Open Sans" panose="020B0606030504020204" pitchFamily="34" charset="0"/>
              </a:defRPr>
            </a:lvl2pPr>
            <a:lvl3pPr>
              <a:defRPr sz="1800">
                <a:latin typeface="Open Sans" panose="020B0606030504020204" pitchFamily="34" charset="0"/>
                <a:ea typeface="Open Sans" panose="020B0606030504020204" pitchFamily="34" charset="0"/>
                <a:cs typeface="Open Sans" panose="020B0606030504020204" pitchFamily="34" charset="0"/>
              </a:defRPr>
            </a:lvl3pPr>
            <a:lvl4pPr>
              <a:defRPr sz="1600">
                <a:latin typeface="Open Sans" panose="020B0606030504020204" pitchFamily="34" charset="0"/>
                <a:ea typeface="Open Sans" panose="020B0606030504020204" pitchFamily="34" charset="0"/>
                <a:cs typeface="Open Sans" panose="020B0606030504020204" pitchFamily="34" charset="0"/>
              </a:defRPr>
            </a:lvl4pPr>
            <a:lvl5pPr>
              <a:defRPr sz="1600">
                <a:latin typeface="Open Sans" panose="020B0606030504020204" pitchFamily="34" charset="0"/>
                <a:ea typeface="Open Sans" panose="020B0606030504020204" pitchFamily="34" charset="0"/>
                <a:cs typeface="Open Sans" panose="020B0606030504020204"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atin typeface="Open Sans" panose="020B0606030504020204" pitchFamily="34" charset="0"/>
                <a:ea typeface="Open Sans" panose="020B0606030504020204" pitchFamily="34" charset="0"/>
                <a:cs typeface="Open Sans" panose="020B0606030504020204" pitchFamily="34" charset="0"/>
              </a:defRPr>
            </a:lvl1pPr>
            <a:lvl2pPr>
              <a:defRPr sz="2000">
                <a:latin typeface="Open Sans" panose="020B0606030504020204" pitchFamily="34" charset="0"/>
                <a:ea typeface="Open Sans" panose="020B0606030504020204" pitchFamily="34" charset="0"/>
                <a:cs typeface="Open Sans" panose="020B0606030504020204" pitchFamily="34" charset="0"/>
              </a:defRPr>
            </a:lvl2pPr>
            <a:lvl3pPr>
              <a:defRPr sz="1800">
                <a:latin typeface="Open Sans" panose="020B0606030504020204" pitchFamily="34" charset="0"/>
                <a:ea typeface="Open Sans" panose="020B0606030504020204" pitchFamily="34" charset="0"/>
                <a:cs typeface="Open Sans" panose="020B0606030504020204" pitchFamily="34" charset="0"/>
              </a:defRPr>
            </a:lvl3pPr>
            <a:lvl4pPr>
              <a:defRPr sz="1600">
                <a:latin typeface="Open Sans" panose="020B0606030504020204" pitchFamily="34" charset="0"/>
                <a:ea typeface="Open Sans" panose="020B0606030504020204" pitchFamily="34" charset="0"/>
                <a:cs typeface="Open Sans" panose="020B0606030504020204" pitchFamily="34" charset="0"/>
              </a:defRPr>
            </a:lvl4pPr>
            <a:lvl5pPr>
              <a:defRPr sz="1600">
                <a:latin typeface="Open Sans" panose="020B0606030504020204" pitchFamily="34" charset="0"/>
                <a:ea typeface="Open Sans" panose="020B0606030504020204" pitchFamily="34" charset="0"/>
                <a:cs typeface="Open Sans" panose="020B0606030504020204"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97F266DA-BDFC-46C3-9FE1-59008DAA3B40}" type="datetime1">
              <a:rPr lang="en-US" smtClean="0"/>
              <a:t>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Date Placeholder 2"/>
          <p:cNvSpPr>
            <a:spLocks noGrp="1"/>
          </p:cNvSpPr>
          <p:nvPr>
            <p:ph type="dt" sz="half" idx="10"/>
          </p:nvPr>
        </p:nvSpPr>
        <p:spPr/>
        <p:txBody>
          <a:bodyPr/>
          <a:lstStyle/>
          <a:p>
            <a:fld id="{13054B99-7257-489E-9E0B-860E17932C98}" type="datetime1">
              <a:rPr lang="en-US" smtClean="0"/>
              <a:t>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E930D9-2D74-4377-AD66-AA3546CA582A}" type="datetime1">
              <a:rPr lang="en-US" smtClean="0"/>
              <a:t>2/1/2024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993DDA2D-996B-4A5E-B601-FDB4348C6E21}" type="datetime1">
              <a:rPr lang="en-US" smtClean="0"/>
              <a:t>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6D7D0F-3A27-45D3-AB4A-EEE967871401}" type="slidenum">
              <a:rPr lang="en-US" smtClean="0"/>
              <a:t>‹#›</a:t>
            </a:fld>
            <a:endParaRPr lang="en-US" dirty="0"/>
          </a:p>
        </p:txBody>
      </p:sp>
      <p:sp>
        <p:nvSpPr>
          <p:cNvPr id="9" name="Content Placeholder 8"/>
          <p:cNvSpPr>
            <a:spLocks noGrp="1"/>
          </p:cNvSpPr>
          <p:nvPr>
            <p:ph sz="quarter" idx="13"/>
          </p:nvPr>
        </p:nvSpPr>
        <p:spPr>
          <a:xfrm>
            <a:off x="304800" y="381000"/>
            <a:ext cx="7772400" cy="4942840"/>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Picture Placeholder 2"/>
          <p:cNvSpPr>
            <a:spLocks noGrp="1"/>
          </p:cNvSpPr>
          <p:nvPr>
            <p:ph type="pic" idx="1"/>
          </p:nvPr>
        </p:nvSpPr>
        <p:spPr>
          <a:xfrm>
            <a:off x="0" y="0"/>
            <a:ext cx="8458200" cy="5486400"/>
          </a:xfr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7"/>
          <p:cNvSpPr>
            <a:spLocks noGrp="1"/>
          </p:cNvSpPr>
          <p:nvPr>
            <p:ph type="dt" sz="half" idx="10"/>
          </p:nvPr>
        </p:nvSpPr>
        <p:spPr/>
        <p:txBody>
          <a:bodyPr/>
          <a:lstStyle/>
          <a:p>
            <a:fld id="{C08DBEF4-AB3E-4416-B915-FD55617A9298}" type="datetime1">
              <a:rPr lang="en-US" smtClean="0"/>
              <a:t>2/1/2024</a:t>
            </a:fld>
            <a:endParaRPr lang="en-US" dirty="0"/>
          </a:p>
        </p:txBody>
      </p:sp>
      <p:sp>
        <p:nvSpPr>
          <p:cNvPr id="9" name="Slide Number Placeholder 8"/>
          <p:cNvSpPr>
            <a:spLocks noGrp="1"/>
          </p:cNvSpPr>
          <p:nvPr>
            <p:ph type="sldNum" sz="quarter" idx="11"/>
          </p:nvPr>
        </p:nvSpPr>
        <p:spPr/>
        <p:txBody>
          <a:bodyPr/>
          <a:lstStyle/>
          <a:p>
            <a:fld id="{786D7D0F-3A27-45D3-AB4A-EEE967871401}" type="slidenum">
              <a:rPr lang="en-US" smtClean="0"/>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786D7D0F-3A27-45D3-AB4A-EEE967871401}" type="slidenum">
              <a:rPr lang="en-US" smtClean="0"/>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5DCE3B5E-87A1-4FFD-9E77-DE7F922BC303}" type="datetime1">
              <a:rPr lang="en-US" smtClean="0"/>
              <a:t>2/1/2024</a:t>
            </a:fld>
            <a:endParaRPr lang="en-US" dirty="0"/>
          </a:p>
        </p:txBody>
      </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Open Sans" panose="020B0606030504020204" pitchFamily="34" charset="0"/>
          <a:ea typeface="Open Sans" panose="020B0606030504020204" pitchFamily="34" charset="0"/>
          <a:cs typeface="Open Sans" panose="020B0606030504020204" pitchFamily="34" charset="0"/>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products3.ssigroup.com/ProviderRegistration/register"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instamed.com/eraeft" TargetMode="External"/><Relationship Id="rId2" Type="http://schemas.openxmlformats.org/officeDocument/2006/relationships/hyperlink" Target="https://register.instamed.com/eraeft" TargetMode="External"/><Relationship Id="rId1" Type="http://schemas.openxmlformats.org/officeDocument/2006/relationships/slideLayout" Target="../slideLayouts/slideLayout2.xml"/><Relationship Id="rId4" Type="http://schemas.openxmlformats.org/officeDocument/2006/relationships/hyperlink" Target="tel:+1-866-945-7990"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cms.gov/" TargetMode="External"/><Relationship Id="rId2" Type="http://schemas.openxmlformats.org/officeDocument/2006/relationships/hyperlink" Target="https://www.forwardhealth.wi.gov/WIPortal/" TargetMode="External"/><Relationship Id="rId1" Type="http://schemas.openxmlformats.org/officeDocument/2006/relationships/slideLayout" Target="../slideLayouts/slideLayout2.xml"/><Relationship Id="rId5" Type="http://schemas.openxmlformats.org/officeDocument/2006/relationships/hyperlink" Target="https://www.medicare.gov/coverage/durable-medical-equipment-dme-coverage" TargetMode="External"/><Relationship Id="rId4" Type="http://schemas.openxmlformats.org/officeDocument/2006/relationships/hyperlink" Target="https://www.forwardhealth.wi.gov/WIPortal/Subsystem/KW/Display.aspx?ia=1&amp;p=1&amp;sa=17&amp;s=9&amp;c=50"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icarehealthplan.org/Files/Resources/PROVIDER-DOCS/iCare_Provider_Portal_Guide.pdf" TargetMode="External"/><Relationship Id="rId2" Type="http://schemas.openxmlformats.org/officeDocument/2006/relationships/hyperlink" Target="mailto:ProviderRelationsSpecialist@iCareHealthPlan.org" TargetMode="External"/><Relationship Id="rId1" Type="http://schemas.openxmlformats.org/officeDocument/2006/relationships/slideLayout" Target="../slideLayouts/slideLayout2.xml"/><Relationship Id="rId5" Type="http://schemas.openxmlformats.org/officeDocument/2006/relationships/hyperlink" Target="mailto:provideroutreach@icarehealthplan.org" TargetMode="External"/><Relationship Id="rId4" Type="http://schemas.openxmlformats.org/officeDocument/2006/relationships/hyperlink" Target="mailto:ProviderOutreach@iCareHealthPlan.org?subject=Question%20about%20the%20iCare%20Provider%20Portal%20" TargetMode="External"/></Relationships>
</file>

<file path=ppt/slides/_rels/slide15.xml.rels><?xml version="1.0" encoding="UTF-8" standalone="yes"?>
<Relationships xmlns="http://schemas.openxmlformats.org/package/2006/relationships"><Relationship Id="rId2" Type="http://schemas.openxmlformats.org/officeDocument/2006/relationships/hyperlink" Target="mailto:providerservices@icarehealthplan.org"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icarehealthplan.org/Providers/Authorization.asp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icarehealthplan.org/Forms/ProviderForms.aspx"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www.medicare.gov/coverage/crutches" TargetMode="External"/><Relationship Id="rId13" Type="http://schemas.openxmlformats.org/officeDocument/2006/relationships/hyperlink" Target="https://www.medicare.gov/coverage/oxygen-equipment-accessories" TargetMode="External"/><Relationship Id="rId18" Type="http://schemas.openxmlformats.org/officeDocument/2006/relationships/hyperlink" Target="https://www.medicare.gov/coverage/wheelchairs-scooters" TargetMode="External"/><Relationship Id="rId3" Type="http://schemas.openxmlformats.org/officeDocument/2006/relationships/hyperlink" Target="https://www.medicare.gov/coverage/blood-sugar-test-strips" TargetMode="External"/><Relationship Id="rId7" Type="http://schemas.openxmlformats.org/officeDocument/2006/relationships/hyperlink" Target="https://www.medicare.gov/coverage/continuous-positive-airway-pressure-devices" TargetMode="External"/><Relationship Id="rId12" Type="http://schemas.openxmlformats.org/officeDocument/2006/relationships/hyperlink" Target="https://www.medicare.gov/coverage/nebulizers-nebulizer-medications" TargetMode="External"/><Relationship Id="rId17" Type="http://schemas.openxmlformats.org/officeDocument/2006/relationships/hyperlink" Target="https://www.medicare.gov/coverage/walkers" TargetMode="External"/><Relationship Id="rId2" Type="http://schemas.openxmlformats.org/officeDocument/2006/relationships/hyperlink" Target="https://www.medicare.gov/coverage/blood-sugar-monitors" TargetMode="External"/><Relationship Id="rId16" Type="http://schemas.openxmlformats.org/officeDocument/2006/relationships/hyperlink" Target="https://www.medicare.gov/coverage/traction-equipment" TargetMode="External"/><Relationship Id="rId1" Type="http://schemas.openxmlformats.org/officeDocument/2006/relationships/slideLayout" Target="../slideLayouts/slideLayout2.xml"/><Relationship Id="rId6" Type="http://schemas.openxmlformats.org/officeDocument/2006/relationships/hyperlink" Target="https://www.medicare.gov/coverage/continuous-passive-motion-devices" TargetMode="External"/><Relationship Id="rId11" Type="http://schemas.openxmlformats.org/officeDocument/2006/relationships/hyperlink" Target="https://www.medicare.gov/coverage/lancet-devices-lancets" TargetMode="External"/><Relationship Id="rId5" Type="http://schemas.openxmlformats.org/officeDocument/2006/relationships/hyperlink" Target="https://www.medicare.gov/coverage/commode-chairs" TargetMode="External"/><Relationship Id="rId15" Type="http://schemas.openxmlformats.org/officeDocument/2006/relationships/hyperlink" Target="https://www.medicare.gov/coverage/suction-pumps" TargetMode="External"/><Relationship Id="rId10" Type="http://schemas.openxmlformats.org/officeDocument/2006/relationships/hyperlink" Target="https://www.medicare.gov/coverage/infusion-pumps-supplies" TargetMode="External"/><Relationship Id="rId4" Type="http://schemas.openxmlformats.org/officeDocument/2006/relationships/hyperlink" Target="https://www.medicare.gov/coverage/canes" TargetMode="External"/><Relationship Id="rId9" Type="http://schemas.openxmlformats.org/officeDocument/2006/relationships/hyperlink" Target="https://www.medicare.gov/coverage/hospital-beds" TargetMode="External"/><Relationship Id="rId14" Type="http://schemas.openxmlformats.org/officeDocument/2006/relationships/hyperlink" Target="https://www.medicare.gov/coverage/patient-lifts"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s://www.forwardhealth.wi.gov/WIPortal/SubsystemControls/Portal/KW/"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45E87EB-1845-4E1F-B7E6-2A316847120F}"/>
              </a:ext>
            </a:extLst>
          </p:cNvPr>
          <p:cNvSpPr>
            <a:spLocks noGrp="1"/>
          </p:cNvSpPr>
          <p:nvPr>
            <p:ph type="subTitle" idx="1"/>
          </p:nvPr>
        </p:nvSpPr>
        <p:spPr/>
        <p:txBody>
          <a:bodyPr/>
          <a:lstStyle/>
          <a:p>
            <a:r>
              <a:rPr lang="en-US" i="1" dirty="0">
                <a:latin typeface="Palatino Linotype" panose="02040502050505030304" pitchFamily="18" charset="0"/>
              </a:rPr>
              <a:t>i</a:t>
            </a:r>
            <a:r>
              <a:rPr lang="en-US" dirty="0"/>
              <a:t>Care Guide for Durable Medical Equipment (DME) and Disposable Medical Supplies (DMS) </a:t>
            </a:r>
            <a:br>
              <a:rPr lang="en-US" dirty="0"/>
            </a:br>
            <a:r>
              <a:rPr lang="en-US" dirty="0"/>
              <a:t>CLAIMS PROCESSING OVERVIEW</a:t>
            </a:r>
          </a:p>
        </p:txBody>
      </p:sp>
      <p:sp>
        <p:nvSpPr>
          <p:cNvPr id="4" name="Slide Number Placeholder 3">
            <a:extLst>
              <a:ext uri="{FF2B5EF4-FFF2-40B4-BE49-F238E27FC236}">
                <a16:creationId xmlns:a16="http://schemas.microsoft.com/office/drawing/2014/main" id="{9E674729-5763-405D-914A-074862DCF2C4}"/>
              </a:ext>
            </a:extLst>
          </p:cNvPr>
          <p:cNvSpPr>
            <a:spLocks noGrp="1"/>
          </p:cNvSpPr>
          <p:nvPr>
            <p:ph type="sldNum" sz="quarter" idx="12"/>
          </p:nvPr>
        </p:nvSpPr>
        <p:spPr/>
        <p:txBody>
          <a:bodyPr/>
          <a:lstStyle/>
          <a:p>
            <a:fld id="{786D7D0F-3A27-45D3-AB4A-EEE967871401}" type="slidenum">
              <a:rPr lang="en-US" smtClean="0"/>
              <a:t>1</a:t>
            </a:fld>
            <a:endParaRPr lang="en-US" dirty="0"/>
          </a:p>
        </p:txBody>
      </p:sp>
      <p:pic>
        <p:nvPicPr>
          <p:cNvPr id="5" name="Picture 4">
            <a:extLst>
              <a:ext uri="{FF2B5EF4-FFF2-40B4-BE49-F238E27FC236}">
                <a16:creationId xmlns:a16="http://schemas.microsoft.com/office/drawing/2014/main" id="{63726763-C80C-4550-BD61-E3834367E1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800" y="775063"/>
            <a:ext cx="4572000" cy="2057400"/>
          </a:xfrm>
          <a:prstGeom prst="rect">
            <a:avLst/>
          </a:prstGeom>
        </p:spPr>
      </p:pic>
      <p:sp>
        <p:nvSpPr>
          <p:cNvPr id="6" name="Footer Placeholder 5">
            <a:extLst>
              <a:ext uri="{FF2B5EF4-FFF2-40B4-BE49-F238E27FC236}">
                <a16:creationId xmlns:a16="http://schemas.microsoft.com/office/drawing/2014/main" id="{8A1D1BD7-CEF6-46F9-8755-0663EF50A738}"/>
              </a:ext>
            </a:extLst>
          </p:cNvPr>
          <p:cNvSpPr>
            <a:spLocks noGrp="1"/>
          </p:cNvSpPr>
          <p:nvPr>
            <p:ph type="ftr" sz="quarter" idx="11"/>
          </p:nvPr>
        </p:nvSpPr>
        <p:spPr/>
        <p:txBody>
          <a:bodyPr/>
          <a:lstStyle/>
          <a:p>
            <a:r>
              <a:rPr lang="en-US" dirty="0"/>
              <a:t>Reviewed: January 2024</a:t>
            </a:r>
          </a:p>
        </p:txBody>
      </p:sp>
      <p:sp>
        <p:nvSpPr>
          <p:cNvPr id="7" name="TextBox 6">
            <a:extLst>
              <a:ext uri="{FF2B5EF4-FFF2-40B4-BE49-F238E27FC236}">
                <a16:creationId xmlns:a16="http://schemas.microsoft.com/office/drawing/2014/main" id="{ED603CF9-378C-4FCB-2AB7-30C897F1B49B}"/>
              </a:ext>
            </a:extLst>
          </p:cNvPr>
          <p:cNvSpPr txBox="1"/>
          <p:nvPr/>
        </p:nvSpPr>
        <p:spPr>
          <a:xfrm>
            <a:off x="3916680" y="2678667"/>
            <a:ext cx="4572000" cy="307777"/>
          </a:xfrm>
          <a:prstGeom prst="rect">
            <a:avLst/>
          </a:prstGeom>
          <a:noFill/>
        </p:spPr>
        <p:txBody>
          <a:bodyPr wrap="square">
            <a:spAutoFit/>
          </a:bodyPr>
          <a:lstStyle/>
          <a:p>
            <a:r>
              <a:rPr lang="en-US" sz="1400" dirty="0">
                <a:effectLst/>
                <a:latin typeface="Open Sans" panose="020B0606030504020204" pitchFamily="34" charset="0"/>
                <a:ea typeface="Open Sans" panose="020B0606030504020204" pitchFamily="34" charset="0"/>
                <a:cs typeface="Open Sans" panose="020B0606030504020204" pitchFamily="34" charset="0"/>
              </a:rPr>
              <a:t>a Humana Inc, subsidiary</a:t>
            </a:r>
            <a:endParaRPr lang="en-US" sz="1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485827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0CA00-150B-42AA-99C0-0C8921D03D6D}"/>
              </a:ext>
            </a:extLst>
          </p:cNvPr>
          <p:cNvSpPr>
            <a:spLocks noGrp="1"/>
          </p:cNvSpPr>
          <p:nvPr>
            <p:ph type="title"/>
          </p:nvPr>
        </p:nvSpPr>
        <p:spPr/>
        <p:txBody>
          <a:bodyPr/>
          <a:lstStyle/>
          <a:p>
            <a:r>
              <a:rPr lang="en-US" b="1" dirty="0"/>
              <a:t>Claims Filing Limits</a:t>
            </a:r>
            <a:endParaRPr lang="en-US" dirty="0"/>
          </a:p>
        </p:txBody>
      </p:sp>
      <p:sp>
        <p:nvSpPr>
          <p:cNvPr id="3" name="Content Placeholder 2">
            <a:extLst>
              <a:ext uri="{FF2B5EF4-FFF2-40B4-BE49-F238E27FC236}">
                <a16:creationId xmlns:a16="http://schemas.microsoft.com/office/drawing/2014/main" id="{1115E514-D240-4E55-80F2-30186F560A7C}"/>
              </a:ext>
            </a:extLst>
          </p:cNvPr>
          <p:cNvSpPr>
            <a:spLocks noGrp="1"/>
          </p:cNvSpPr>
          <p:nvPr>
            <p:ph idx="1"/>
          </p:nvPr>
        </p:nvSpPr>
        <p:spPr/>
        <p:txBody>
          <a:bodyPr>
            <a:normAutofit/>
          </a:bodyPr>
          <a:lstStyle/>
          <a:p>
            <a:r>
              <a:rPr lang="en-US" dirty="0"/>
              <a:t>Timely filing limits for all providers is 120 days from the date of service, unless otherwise agreed upon and included in the Provider’s service agreement with </a:t>
            </a:r>
            <a:r>
              <a:rPr lang="en-US" i="1" dirty="0"/>
              <a:t>i</a:t>
            </a:r>
            <a:r>
              <a:rPr lang="en-US" dirty="0"/>
              <a:t>Care.</a:t>
            </a:r>
          </a:p>
          <a:p>
            <a:r>
              <a:rPr lang="en-US" dirty="0"/>
              <a:t>Providers are to submit all claims for services rendered where </a:t>
            </a:r>
            <a:r>
              <a:rPr lang="en-US" i="1" dirty="0"/>
              <a:t>i</a:t>
            </a:r>
            <a:r>
              <a:rPr lang="en-US" dirty="0"/>
              <a:t>Care Medicare is primary or </a:t>
            </a:r>
            <a:r>
              <a:rPr lang="en-US" i="1" dirty="0"/>
              <a:t>i</a:t>
            </a:r>
            <a:r>
              <a:rPr lang="en-US" dirty="0"/>
              <a:t>Care Medicaid is primary according to the terms of the contract. Timely filing limits apply to initial claim submissions, resubmissions and corrected claims.</a:t>
            </a:r>
          </a:p>
          <a:p>
            <a:endParaRPr lang="en-US" dirty="0"/>
          </a:p>
        </p:txBody>
      </p:sp>
      <p:sp>
        <p:nvSpPr>
          <p:cNvPr id="4" name="Slide Number Placeholder 3">
            <a:extLst>
              <a:ext uri="{FF2B5EF4-FFF2-40B4-BE49-F238E27FC236}">
                <a16:creationId xmlns:a16="http://schemas.microsoft.com/office/drawing/2014/main" id="{51ADE887-7302-4B9B-9B33-FC18D5382302}"/>
              </a:ext>
            </a:extLst>
          </p:cNvPr>
          <p:cNvSpPr>
            <a:spLocks noGrp="1"/>
          </p:cNvSpPr>
          <p:nvPr>
            <p:ph type="sldNum" sz="quarter" idx="12"/>
          </p:nvPr>
        </p:nvSpPr>
        <p:spPr/>
        <p:txBody>
          <a:bodyPr/>
          <a:lstStyle/>
          <a:p>
            <a:fld id="{786D7D0F-3A27-45D3-AB4A-EEE967871401}" type="slidenum">
              <a:rPr lang="en-US" smtClean="0"/>
              <a:t>10</a:t>
            </a:fld>
            <a:endParaRPr lang="en-US" dirty="0"/>
          </a:p>
        </p:txBody>
      </p:sp>
    </p:spTree>
    <p:extLst>
      <p:ext uri="{BB962C8B-B14F-4D97-AF65-F5344CB8AC3E}">
        <p14:creationId xmlns:p14="http://schemas.microsoft.com/office/powerpoint/2010/main" val="2336110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57C37-0E3D-F086-A9ED-F7ED69F368A1}"/>
              </a:ext>
            </a:extLst>
          </p:cNvPr>
          <p:cNvSpPr>
            <a:spLocks noGrp="1"/>
          </p:cNvSpPr>
          <p:nvPr>
            <p:ph type="title"/>
          </p:nvPr>
        </p:nvSpPr>
        <p:spPr/>
        <p:txBody>
          <a:bodyPr/>
          <a:lstStyle/>
          <a:p>
            <a:r>
              <a:rPr lang="en-US" b="1" dirty="0"/>
              <a:t>Claims Submission	</a:t>
            </a:r>
            <a:endParaRPr lang="en-US" dirty="0"/>
          </a:p>
        </p:txBody>
      </p:sp>
      <p:sp>
        <p:nvSpPr>
          <p:cNvPr id="3" name="Content Placeholder 2">
            <a:extLst>
              <a:ext uri="{FF2B5EF4-FFF2-40B4-BE49-F238E27FC236}">
                <a16:creationId xmlns:a16="http://schemas.microsoft.com/office/drawing/2014/main" id="{A796244A-A91A-D3E5-119B-ED6CAEBAD6AB}"/>
              </a:ext>
            </a:extLst>
          </p:cNvPr>
          <p:cNvSpPr>
            <a:spLocks noGrp="1"/>
          </p:cNvSpPr>
          <p:nvPr>
            <p:ph idx="1"/>
          </p:nvPr>
        </p:nvSpPr>
        <p:spPr/>
        <p:txBody>
          <a:bodyPr>
            <a:normAutofit fontScale="92500" lnSpcReduction="10000"/>
          </a:bodyPr>
          <a:lstStyle/>
          <a:p>
            <a:r>
              <a:rPr lang="en-US" u="sng" dirty="0"/>
              <a:t>Medicare/Medicaid Covered Services</a:t>
            </a:r>
          </a:p>
          <a:p>
            <a:pPr marL="114300" indent="0">
              <a:buNone/>
            </a:pPr>
            <a:r>
              <a:rPr lang="en-US" dirty="0"/>
              <a:t>	Independent Care Health Plan</a:t>
            </a:r>
          </a:p>
          <a:p>
            <a:pPr marL="114300" indent="0">
              <a:buNone/>
            </a:pPr>
            <a:r>
              <a:rPr lang="en-US" dirty="0"/>
              <a:t>	P.O. Box 280</a:t>
            </a:r>
          </a:p>
          <a:p>
            <a:pPr marL="114300" indent="0">
              <a:buNone/>
            </a:pPr>
            <a:r>
              <a:rPr lang="en-US" dirty="0"/>
              <a:t>	Glen Burnie, MD 21060-0280</a:t>
            </a:r>
          </a:p>
          <a:p>
            <a:r>
              <a:rPr lang="en-US" u="sng" dirty="0"/>
              <a:t>Long-Term Care Services</a:t>
            </a:r>
          </a:p>
          <a:p>
            <a:pPr marL="114300" indent="0">
              <a:buNone/>
            </a:pPr>
            <a:r>
              <a:rPr lang="en-US" dirty="0"/>
              <a:t>	Independent Care Health Plan</a:t>
            </a:r>
          </a:p>
          <a:p>
            <a:pPr marL="114300" indent="0">
              <a:buNone/>
            </a:pPr>
            <a:r>
              <a:rPr lang="en-US" dirty="0"/>
              <a:t>	P.O. Box 670</a:t>
            </a:r>
          </a:p>
          <a:p>
            <a:pPr marL="114300" indent="0">
              <a:buNone/>
            </a:pPr>
            <a:r>
              <a:rPr lang="en-US" dirty="0"/>
              <a:t>	Glen Burnie, MD 21060-0670</a:t>
            </a:r>
          </a:p>
          <a:p>
            <a:r>
              <a:rPr lang="en-US" i="1" dirty="0"/>
              <a:t>i</a:t>
            </a:r>
            <a:r>
              <a:rPr lang="en-US" dirty="0"/>
              <a:t>Care is partner with the claims clearinghouse, SSI Claimsnet, to allow electronic claims submission. </a:t>
            </a:r>
          </a:p>
          <a:p>
            <a:r>
              <a:rPr lang="en-US" dirty="0"/>
              <a:t>To register with SSI Claimsnet for electronic claims submission via the Internet, click </a:t>
            </a:r>
            <a:r>
              <a:rPr lang="en-US" u="sng" dirty="0">
                <a:hlinkClick r:id="rId2"/>
              </a:rPr>
              <a:t>here</a:t>
            </a:r>
            <a:r>
              <a:rPr lang="en-US" dirty="0"/>
              <a:t>. Select </a:t>
            </a:r>
            <a:r>
              <a:rPr lang="en-US" i="1" dirty="0"/>
              <a:t>i</a:t>
            </a:r>
            <a:r>
              <a:rPr lang="en-US" dirty="0"/>
              <a:t>Care in the payer drop down box on the registration form to avoid paying any set-up or submission fees for your </a:t>
            </a:r>
            <a:r>
              <a:rPr lang="en-US" i="1" dirty="0"/>
              <a:t>i</a:t>
            </a:r>
            <a:r>
              <a:rPr lang="en-US" dirty="0"/>
              <a:t>Care claims through SSI Claimsnet</a:t>
            </a:r>
          </a:p>
          <a:p>
            <a:pPr marL="114300" indent="0">
              <a:buNone/>
            </a:pPr>
            <a:endParaRPr lang="en-US" dirty="0"/>
          </a:p>
        </p:txBody>
      </p:sp>
      <p:sp>
        <p:nvSpPr>
          <p:cNvPr id="4" name="Slide Number Placeholder 3">
            <a:extLst>
              <a:ext uri="{FF2B5EF4-FFF2-40B4-BE49-F238E27FC236}">
                <a16:creationId xmlns:a16="http://schemas.microsoft.com/office/drawing/2014/main" id="{5ADC7037-F572-D813-9E49-49C9855FFE13}"/>
              </a:ext>
            </a:extLst>
          </p:cNvPr>
          <p:cNvSpPr>
            <a:spLocks noGrp="1"/>
          </p:cNvSpPr>
          <p:nvPr>
            <p:ph type="sldNum" sz="quarter" idx="12"/>
          </p:nvPr>
        </p:nvSpPr>
        <p:spPr/>
        <p:txBody>
          <a:bodyPr/>
          <a:lstStyle/>
          <a:p>
            <a:fld id="{786D7D0F-3A27-45D3-AB4A-EEE967871401}" type="slidenum">
              <a:rPr lang="en-US" smtClean="0"/>
              <a:t>11</a:t>
            </a:fld>
            <a:endParaRPr lang="en-US" dirty="0"/>
          </a:p>
        </p:txBody>
      </p:sp>
    </p:spTree>
    <p:extLst>
      <p:ext uri="{BB962C8B-B14F-4D97-AF65-F5344CB8AC3E}">
        <p14:creationId xmlns:p14="http://schemas.microsoft.com/office/powerpoint/2010/main" val="3202122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04D7F-8546-7D1C-2129-729B3B39E0B8}"/>
              </a:ext>
            </a:extLst>
          </p:cNvPr>
          <p:cNvSpPr>
            <a:spLocks noGrp="1"/>
          </p:cNvSpPr>
          <p:nvPr>
            <p:ph type="title"/>
          </p:nvPr>
        </p:nvSpPr>
        <p:spPr/>
        <p:txBody>
          <a:bodyPr/>
          <a:lstStyle/>
          <a:p>
            <a:r>
              <a:rPr lang="en-US" sz="3200" dirty="0"/>
              <a:t>Electronic Funds Transfer (EFT)  and Electronic Remittance Advice (ERA)</a:t>
            </a:r>
          </a:p>
        </p:txBody>
      </p:sp>
      <p:sp>
        <p:nvSpPr>
          <p:cNvPr id="3" name="Content Placeholder 2">
            <a:extLst>
              <a:ext uri="{FF2B5EF4-FFF2-40B4-BE49-F238E27FC236}">
                <a16:creationId xmlns:a16="http://schemas.microsoft.com/office/drawing/2014/main" id="{44025E9C-F4AB-9F6E-F183-691EA2E5A0D7}"/>
              </a:ext>
            </a:extLst>
          </p:cNvPr>
          <p:cNvSpPr>
            <a:spLocks noGrp="1"/>
          </p:cNvSpPr>
          <p:nvPr>
            <p:ph idx="1"/>
          </p:nvPr>
        </p:nvSpPr>
        <p:spPr/>
        <p:txBody>
          <a:bodyPr>
            <a:normAutofit fontScale="77500" lnSpcReduction="20000"/>
          </a:bodyPr>
          <a:lstStyle/>
          <a:p>
            <a:pPr marL="114300" indent="0">
              <a:buNone/>
            </a:pPr>
            <a:r>
              <a:rPr lang="en-US" dirty="0"/>
              <a:t>Electronic Funds Transfer (EFT) </a:t>
            </a:r>
            <a:r>
              <a:rPr lang="en-US" dirty="0" err="1"/>
              <a:t>Enrollment</a:t>
            </a:r>
            <a:r>
              <a:rPr lang="en-US" i="1" dirty="0" err="1">
                <a:effectLst/>
                <a:latin typeface="Times New Roman" panose="02020603050405020304" pitchFamily="18" charset="0"/>
              </a:rPr>
              <a:t>i</a:t>
            </a:r>
            <a:r>
              <a:rPr lang="en-US" dirty="0" err="1">
                <a:effectLst/>
              </a:rPr>
              <a:t>Care</a:t>
            </a:r>
            <a:r>
              <a:rPr lang="en-US" dirty="0">
                <a:effectLst/>
              </a:rPr>
              <a:t> has joined the InstaMed Network to deliver your payments as free electronic remittance advice (ERA) and electronic funds transfer (EFT).</a:t>
            </a:r>
            <a:br>
              <a:rPr lang="en-US" dirty="0">
                <a:effectLst/>
              </a:rPr>
            </a:br>
            <a:br>
              <a:rPr lang="en-US" dirty="0">
                <a:effectLst/>
              </a:rPr>
            </a:br>
            <a:r>
              <a:rPr lang="en-US" u="sng" dirty="0">
                <a:solidFill>
                  <a:srgbClr val="E03200"/>
                </a:solidFill>
                <a:effectLst/>
                <a:hlinkClick r:id="rId2" tooltip="Leaves this website"/>
              </a:rPr>
              <a:t>Sign up now</a:t>
            </a:r>
            <a:r>
              <a:rPr lang="en-US" dirty="0">
                <a:effectLst/>
              </a:rPr>
              <a:t> to receive </a:t>
            </a:r>
            <a:r>
              <a:rPr lang="en-US" i="1" dirty="0">
                <a:effectLst/>
                <a:latin typeface="Times New Roman" panose="02020603050405020304" pitchFamily="18" charset="0"/>
              </a:rPr>
              <a:t>i</a:t>
            </a:r>
            <a:r>
              <a:rPr lang="en-US" dirty="0">
                <a:effectLst/>
              </a:rPr>
              <a:t>Care payments as direct deposits!</a:t>
            </a:r>
            <a:br>
              <a:rPr lang="en-US" dirty="0">
                <a:effectLst/>
              </a:rPr>
            </a:br>
            <a:br>
              <a:rPr lang="en-US" dirty="0">
                <a:effectLst/>
              </a:rPr>
            </a:br>
            <a:r>
              <a:rPr lang="en-US" dirty="0">
                <a:effectLst/>
              </a:rPr>
              <a:t>ERA/EFT is a convenient, paperless and secure way to receive claims payments. Funds are deposited directly into your designated bank account and include the TRN Reassociation Trace Number in accordance with CAQH CORE Phase III Operating Rules for HIPAA standard transactions. Additional benefits include:</a:t>
            </a:r>
          </a:p>
          <a:p>
            <a:r>
              <a:rPr lang="en-US" dirty="0">
                <a:effectLst/>
              </a:rPr>
              <a:t>Accelerated access to funds with direct deposit into your existing bank account</a:t>
            </a:r>
          </a:p>
          <a:p>
            <a:r>
              <a:rPr lang="en-US" dirty="0">
                <a:effectLst/>
              </a:rPr>
              <a:t>Reduced administrative costs by eliminating paper checks and remittances</a:t>
            </a:r>
          </a:p>
          <a:p>
            <a:r>
              <a:rPr lang="en-US" dirty="0">
                <a:effectLst/>
              </a:rPr>
              <a:t>No disruption to your current workflow — ERAs can also be routed to your existing clearinghouse</a:t>
            </a:r>
          </a:p>
          <a:p>
            <a:pPr marL="114300" indent="0">
              <a:buNone/>
            </a:pPr>
            <a:r>
              <a:rPr lang="en-US" dirty="0">
                <a:effectLst/>
              </a:rPr>
              <a:t>You have two simple options to register for free ERA/EFT from InstaMed:</a:t>
            </a:r>
          </a:p>
          <a:p>
            <a:r>
              <a:rPr lang="en-US" dirty="0">
                <a:effectLst/>
              </a:rPr>
              <a:t>Online: visit </a:t>
            </a:r>
            <a:r>
              <a:rPr lang="en-US" u="sng" dirty="0">
                <a:solidFill>
                  <a:srgbClr val="E03200"/>
                </a:solidFill>
                <a:effectLst/>
                <a:hlinkClick r:id="rId3" tooltip="Leaves this website"/>
              </a:rPr>
              <a:t>www.instamed.com/eraeft</a:t>
            </a:r>
            <a:endParaRPr lang="en-US" dirty="0">
              <a:effectLst/>
            </a:endParaRPr>
          </a:p>
          <a:p>
            <a:r>
              <a:rPr lang="en-US" dirty="0">
                <a:effectLst/>
              </a:rPr>
              <a:t>Phone: call us at </a:t>
            </a:r>
            <a:r>
              <a:rPr lang="en-US" u="sng" dirty="0">
                <a:solidFill>
                  <a:srgbClr val="E03200"/>
                </a:solidFill>
                <a:effectLst/>
                <a:hlinkClick r:id="rId4"/>
              </a:rPr>
              <a:t>(866) 945-7990</a:t>
            </a:r>
            <a:r>
              <a:rPr lang="en-US" dirty="0">
                <a:effectLst/>
              </a:rPr>
              <a:t> to speak with a live agent</a:t>
            </a:r>
          </a:p>
          <a:p>
            <a:pPr marL="114300" indent="0">
              <a:buNone/>
            </a:pPr>
            <a:endParaRPr lang="en-US" dirty="0"/>
          </a:p>
        </p:txBody>
      </p:sp>
      <p:sp>
        <p:nvSpPr>
          <p:cNvPr id="4" name="Slide Number Placeholder 3">
            <a:extLst>
              <a:ext uri="{FF2B5EF4-FFF2-40B4-BE49-F238E27FC236}">
                <a16:creationId xmlns:a16="http://schemas.microsoft.com/office/drawing/2014/main" id="{F560B08B-7C8C-52A2-0A64-1CF238CEE865}"/>
              </a:ext>
            </a:extLst>
          </p:cNvPr>
          <p:cNvSpPr>
            <a:spLocks noGrp="1"/>
          </p:cNvSpPr>
          <p:nvPr>
            <p:ph type="sldNum" sz="quarter" idx="12"/>
          </p:nvPr>
        </p:nvSpPr>
        <p:spPr/>
        <p:txBody>
          <a:bodyPr/>
          <a:lstStyle/>
          <a:p>
            <a:fld id="{786D7D0F-3A27-45D3-AB4A-EEE967871401}" type="slidenum">
              <a:rPr lang="en-US" smtClean="0"/>
              <a:t>12</a:t>
            </a:fld>
            <a:endParaRPr lang="en-US" dirty="0"/>
          </a:p>
        </p:txBody>
      </p:sp>
    </p:spTree>
    <p:extLst>
      <p:ext uri="{BB962C8B-B14F-4D97-AF65-F5344CB8AC3E}">
        <p14:creationId xmlns:p14="http://schemas.microsoft.com/office/powerpoint/2010/main" val="10717833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06D7C-C5EF-4F05-A34B-E37E66259F7C}"/>
              </a:ext>
            </a:extLst>
          </p:cNvPr>
          <p:cNvSpPr>
            <a:spLocks noGrp="1"/>
          </p:cNvSpPr>
          <p:nvPr>
            <p:ph type="title"/>
          </p:nvPr>
        </p:nvSpPr>
        <p:spPr/>
        <p:txBody>
          <a:bodyPr/>
          <a:lstStyle/>
          <a:p>
            <a:r>
              <a:rPr lang="en-US" dirty="0"/>
              <a:t>For More Information:</a:t>
            </a:r>
          </a:p>
        </p:txBody>
      </p:sp>
      <p:sp>
        <p:nvSpPr>
          <p:cNvPr id="3" name="Content Placeholder 2">
            <a:extLst>
              <a:ext uri="{FF2B5EF4-FFF2-40B4-BE49-F238E27FC236}">
                <a16:creationId xmlns:a16="http://schemas.microsoft.com/office/drawing/2014/main" id="{AB6A9D10-37A0-4253-BF92-95A3C026038F}"/>
              </a:ext>
            </a:extLst>
          </p:cNvPr>
          <p:cNvSpPr>
            <a:spLocks noGrp="1"/>
          </p:cNvSpPr>
          <p:nvPr>
            <p:ph idx="1"/>
          </p:nvPr>
        </p:nvSpPr>
        <p:spPr/>
        <p:txBody>
          <a:bodyPr>
            <a:normAutofit/>
          </a:bodyPr>
          <a:lstStyle/>
          <a:p>
            <a:pPr marL="109728" indent="0">
              <a:buNone/>
            </a:pPr>
            <a:r>
              <a:rPr lang="en-US" sz="2400" dirty="0"/>
              <a:t>ForwardHealth Website Link:  </a:t>
            </a:r>
            <a:r>
              <a:rPr lang="en-US" sz="2400" dirty="0">
                <a:solidFill>
                  <a:srgbClr val="0070C0"/>
                </a:solidFill>
                <a:hlinkClick r:id="rId2">
                  <a:extLst>
                    <a:ext uri="{A12FA001-AC4F-418D-AE19-62706E023703}">
                      <ahyp:hlinkClr xmlns:ahyp="http://schemas.microsoft.com/office/drawing/2018/hyperlinkcolor" val="tx"/>
                    </a:ext>
                  </a:extLst>
                </a:hlinkClick>
              </a:rPr>
              <a:t>https://www.forwardhealth.wi.gov/WIPortal/</a:t>
            </a:r>
            <a:endParaRPr lang="en-US" sz="2400" dirty="0">
              <a:solidFill>
                <a:srgbClr val="0070C0"/>
              </a:solidFill>
            </a:endParaRPr>
          </a:p>
          <a:p>
            <a:pPr marL="109728" indent="0">
              <a:buNone/>
            </a:pPr>
            <a:r>
              <a:rPr lang="en-US" sz="2400" dirty="0"/>
              <a:t>CMS Website Link: </a:t>
            </a:r>
            <a:r>
              <a:rPr lang="en-US" sz="2400" dirty="0">
                <a:solidFill>
                  <a:srgbClr val="0033CC"/>
                </a:solidFill>
              </a:rPr>
              <a:t> </a:t>
            </a:r>
            <a:r>
              <a:rPr lang="en-US" sz="2400" dirty="0">
                <a:solidFill>
                  <a:srgbClr val="0070C0"/>
                </a:solidFill>
                <a:hlinkClick r:id="rId3">
                  <a:extLst>
                    <a:ext uri="{A12FA001-AC4F-418D-AE19-62706E023703}">
                      <ahyp:hlinkClr xmlns:ahyp="http://schemas.microsoft.com/office/drawing/2018/hyperlinkcolor" val="tx"/>
                    </a:ext>
                  </a:extLst>
                </a:hlinkClick>
              </a:rPr>
              <a:t>https://www.cms.gov</a:t>
            </a:r>
            <a:endParaRPr lang="en-US" sz="2400" dirty="0">
              <a:solidFill>
                <a:srgbClr val="0070C0"/>
              </a:solidFill>
            </a:endParaRPr>
          </a:p>
          <a:p>
            <a:pPr marL="109728" indent="0">
              <a:buNone/>
            </a:pPr>
            <a:endParaRPr lang="en-US" sz="2400" dirty="0">
              <a:solidFill>
                <a:srgbClr val="0070C0"/>
              </a:solidFill>
            </a:endParaRPr>
          </a:p>
          <a:p>
            <a:pPr marL="109728" indent="0">
              <a:buNone/>
            </a:pPr>
            <a:r>
              <a:rPr lang="en-US" sz="2400" dirty="0"/>
              <a:t>ForwardHealth DME Handbook:</a:t>
            </a:r>
          </a:p>
          <a:p>
            <a:pPr marL="109728" indent="0">
              <a:buNone/>
            </a:pPr>
            <a:r>
              <a:rPr lang="en-US" sz="2400" dirty="0">
                <a:solidFill>
                  <a:srgbClr val="0070C0"/>
                </a:solidFill>
                <a:hlinkClick r:id="rId4">
                  <a:extLst>
                    <a:ext uri="{A12FA001-AC4F-418D-AE19-62706E023703}">
                      <ahyp:hlinkClr xmlns:ahyp="http://schemas.microsoft.com/office/drawing/2018/hyperlinkcolor" val="tx"/>
                    </a:ext>
                  </a:extLst>
                </a:hlinkClick>
              </a:rPr>
              <a:t>https://www.forwardhealth.wi.gov/WIPortal/Subsystem/KW/Display.aspx?ia=1&amp;p=1&amp;sa=17&amp;s=9&amp;c=50</a:t>
            </a:r>
            <a:endParaRPr lang="en-US" sz="2400" dirty="0">
              <a:solidFill>
                <a:srgbClr val="0070C0"/>
              </a:solidFill>
            </a:endParaRPr>
          </a:p>
          <a:p>
            <a:pPr marL="109728" indent="0">
              <a:buNone/>
            </a:pPr>
            <a:endParaRPr lang="en-US" sz="2400" dirty="0">
              <a:solidFill>
                <a:srgbClr val="0070C0"/>
              </a:solidFill>
            </a:endParaRPr>
          </a:p>
          <a:p>
            <a:pPr marL="109728" indent="0">
              <a:buNone/>
            </a:pPr>
            <a:r>
              <a:rPr lang="en-US" sz="2400" dirty="0"/>
              <a:t>Centers for Medicare and Medicaid Information:</a:t>
            </a:r>
            <a:endParaRPr lang="en-US" sz="2400" dirty="0">
              <a:solidFill>
                <a:srgbClr val="0070C0"/>
              </a:solidFill>
            </a:endParaRPr>
          </a:p>
          <a:p>
            <a:pPr marL="114300" indent="0">
              <a:buNone/>
            </a:pPr>
            <a:r>
              <a:rPr lang="en-US" dirty="0">
                <a:solidFill>
                  <a:srgbClr val="0070C0"/>
                </a:solidFill>
                <a:hlinkClick r:id="rId5">
                  <a:extLst>
                    <a:ext uri="{A12FA001-AC4F-418D-AE19-62706E023703}">
                      <ahyp:hlinkClr xmlns:ahyp="http://schemas.microsoft.com/office/drawing/2018/hyperlinkcolor" val="tx"/>
                    </a:ext>
                  </a:extLst>
                </a:hlinkClick>
              </a:rPr>
              <a:t>https://www.medicare.gov/coverage/durable-medical-equipment-dme-coverage</a:t>
            </a:r>
            <a:endParaRPr lang="en-US" dirty="0">
              <a:solidFill>
                <a:srgbClr val="0070C0"/>
              </a:solidFill>
            </a:endParaRPr>
          </a:p>
        </p:txBody>
      </p:sp>
      <p:sp>
        <p:nvSpPr>
          <p:cNvPr id="4" name="Slide Number Placeholder 3">
            <a:extLst>
              <a:ext uri="{FF2B5EF4-FFF2-40B4-BE49-F238E27FC236}">
                <a16:creationId xmlns:a16="http://schemas.microsoft.com/office/drawing/2014/main" id="{1017769D-5B09-4233-BE74-6F6B51785FD6}"/>
              </a:ext>
            </a:extLst>
          </p:cNvPr>
          <p:cNvSpPr>
            <a:spLocks noGrp="1"/>
          </p:cNvSpPr>
          <p:nvPr>
            <p:ph type="sldNum" sz="quarter" idx="12"/>
          </p:nvPr>
        </p:nvSpPr>
        <p:spPr/>
        <p:txBody>
          <a:bodyPr/>
          <a:lstStyle/>
          <a:p>
            <a:fld id="{786D7D0F-3A27-45D3-AB4A-EEE967871401}" type="slidenum">
              <a:rPr lang="en-US" smtClean="0"/>
              <a:t>13</a:t>
            </a:fld>
            <a:endParaRPr lang="en-US" dirty="0"/>
          </a:p>
        </p:txBody>
      </p:sp>
    </p:spTree>
    <p:extLst>
      <p:ext uri="{BB962C8B-B14F-4D97-AF65-F5344CB8AC3E}">
        <p14:creationId xmlns:p14="http://schemas.microsoft.com/office/powerpoint/2010/main" val="2560902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49A0F-BDAD-458C-A289-363365B133D0}"/>
              </a:ext>
            </a:extLst>
          </p:cNvPr>
          <p:cNvSpPr>
            <a:spLocks noGrp="1"/>
          </p:cNvSpPr>
          <p:nvPr>
            <p:ph type="title"/>
          </p:nvPr>
        </p:nvSpPr>
        <p:spPr/>
        <p:txBody>
          <a:bodyPr/>
          <a:lstStyle/>
          <a:p>
            <a:r>
              <a:rPr lang="en-US" b="1" dirty="0"/>
              <a:t>iCare Provider Portal Access </a:t>
            </a:r>
            <a:endParaRPr lang="en-US" dirty="0"/>
          </a:p>
        </p:txBody>
      </p:sp>
      <p:sp>
        <p:nvSpPr>
          <p:cNvPr id="3" name="Content Placeholder 2">
            <a:extLst>
              <a:ext uri="{FF2B5EF4-FFF2-40B4-BE49-F238E27FC236}">
                <a16:creationId xmlns:a16="http://schemas.microsoft.com/office/drawing/2014/main" id="{5D967E08-656E-4024-A2ED-784CF13BE6C6}"/>
              </a:ext>
            </a:extLst>
          </p:cNvPr>
          <p:cNvSpPr>
            <a:spLocks noGrp="1"/>
          </p:cNvSpPr>
          <p:nvPr>
            <p:ph idx="1"/>
          </p:nvPr>
        </p:nvSpPr>
        <p:spPr/>
        <p:txBody>
          <a:bodyPr>
            <a:normAutofit fontScale="70000" lnSpcReduction="20000"/>
          </a:bodyPr>
          <a:lstStyle/>
          <a:p>
            <a:pPr algn="l">
              <a:spcAft>
                <a:spcPts val="1500"/>
              </a:spcAft>
            </a:pPr>
            <a:r>
              <a:rPr lang="en-US" sz="1800" b="0" i="0" dirty="0">
                <a:solidFill>
                  <a:srgbClr val="333333"/>
                </a:solidFill>
                <a:effectLst/>
                <a:latin typeface="Open Sans" panose="020B0606030504020204" pitchFamily="34" charset="0"/>
              </a:rPr>
              <a:t>Your time is valuable.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Care's Provider Portal allows you to view prior authorizations, service requests, verify eligibility and view claim information for the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 members you serve.</a:t>
            </a:r>
            <a:endParaRPr lang="en-US" b="0" i="0" dirty="0">
              <a:solidFill>
                <a:srgbClr val="333333"/>
              </a:solidFill>
              <a:effectLst/>
              <a:latin typeface="Open Sans" panose="020B0606030504020204" pitchFamily="34" charset="0"/>
            </a:endParaRPr>
          </a:p>
          <a:p>
            <a:pPr algn="l">
              <a:spcAft>
                <a:spcPts val="1500"/>
              </a:spcAft>
            </a:pPr>
            <a:r>
              <a:rPr lang="en-US" sz="1800" b="1" i="0" dirty="0">
                <a:solidFill>
                  <a:srgbClr val="333333"/>
                </a:solidFill>
                <a:effectLst/>
                <a:latin typeface="Open Sans" panose="020B0606030504020204" pitchFamily="34" charset="0"/>
              </a:rPr>
              <a:t>Getting Started</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Registration can be completed with information already at your disposal using your TIN (Tax ID Number), NPI and most recent check number. Use the Facility/Group name as listed on your Explanation of Payment.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 can also generate a one-time PIN, you can request a one-time PIN via the request button below. </a:t>
            </a:r>
            <a:r>
              <a:rPr lang="en-US" sz="1800" b="1" i="0" dirty="0">
                <a:solidFill>
                  <a:srgbClr val="333333"/>
                </a:solidFill>
                <a:effectLst/>
                <a:latin typeface="Open Sans" panose="020B0606030504020204" pitchFamily="34" charset="0"/>
              </a:rPr>
              <a:t>If you have checks with more than 20 claims processed your will need to request a PIN to register.</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If you do not receive your PIN, please contact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 at </a:t>
            </a:r>
            <a:r>
              <a:rPr lang="en-US" sz="1800" b="0" i="0" u="sng" dirty="0">
                <a:solidFill>
                  <a:srgbClr val="E03200"/>
                </a:solidFill>
                <a:effectLst/>
                <a:latin typeface="Open Sans" panose="020B0606030504020204" pitchFamily="34" charset="0"/>
                <a:hlinkClick r:id="rId2"/>
              </a:rPr>
              <a:t>ProviderRelationsSpecialist@</a:t>
            </a:r>
            <a:r>
              <a:rPr lang="en-US" sz="1800" b="0" i="1" u="sng" dirty="0">
                <a:solidFill>
                  <a:srgbClr val="E03200"/>
                </a:solidFill>
                <a:effectLst/>
                <a:latin typeface="Times New Roman" panose="02020603050405020304" pitchFamily="18" charset="0"/>
                <a:hlinkClick r:id="rId2"/>
              </a:rPr>
              <a:t>i</a:t>
            </a:r>
            <a:r>
              <a:rPr lang="en-US" sz="1800" b="0" i="0" u="sng" dirty="0">
                <a:solidFill>
                  <a:srgbClr val="E03200"/>
                </a:solidFill>
                <a:effectLst/>
                <a:latin typeface="Open Sans" panose="020B0606030504020204" pitchFamily="34" charset="0"/>
                <a:hlinkClick r:id="rId2"/>
              </a:rPr>
              <a:t>CareHealthPlan.org</a:t>
            </a:r>
            <a:r>
              <a:rPr lang="en-US" sz="1800" b="0" i="0" dirty="0">
                <a:solidFill>
                  <a:srgbClr val="333333"/>
                </a:solidFill>
                <a:effectLst/>
                <a:latin typeface="Open Sans" panose="020B0606030504020204" pitchFamily="34" charset="0"/>
              </a:rPr>
              <a:t> for additional assistance.</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If an organization chooses to assign roles for the employees, the Office Manager will need to create a user account for the users within your organization. Office Managers can set up additional users individually and invite them to register or you can create user accounts in bulk via spreadsheet upload.</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The </a:t>
            </a:r>
            <a:r>
              <a:rPr lang="en-US" sz="1800" b="1" i="1" u="sng" dirty="0">
                <a:solidFill>
                  <a:srgbClr val="E03200"/>
                </a:solidFill>
                <a:effectLst/>
                <a:latin typeface="Times New Roman" panose="02020603050405020304" pitchFamily="18" charset="0"/>
                <a:hlinkClick r:id="rId3" tooltip="Opens a PDF Document"/>
              </a:rPr>
              <a:t>i</a:t>
            </a:r>
            <a:r>
              <a:rPr lang="en-US" sz="1800" b="1" i="0" u="sng" dirty="0">
                <a:solidFill>
                  <a:srgbClr val="E03200"/>
                </a:solidFill>
                <a:effectLst/>
                <a:latin typeface="Open Sans" panose="020B0606030504020204" pitchFamily="34" charset="0"/>
                <a:hlinkClick r:id="rId3" tooltip="Opens a PDF Document"/>
              </a:rPr>
              <a:t>Care Portal User Guide</a:t>
            </a:r>
            <a:r>
              <a:rPr lang="en-US" sz="1800" b="0" i="0" dirty="0">
                <a:solidFill>
                  <a:srgbClr val="333333"/>
                </a:solidFill>
                <a:effectLst/>
                <a:latin typeface="Open Sans" panose="020B0606030504020204" pitchFamily="34" charset="0"/>
              </a:rPr>
              <a:t> provides step by step instructions for registration and outlines functionalities. If you have any questions, please contact </a:t>
            </a:r>
            <a:r>
              <a:rPr lang="en-US" sz="1800" b="0" i="0" u="sng" dirty="0">
                <a:solidFill>
                  <a:srgbClr val="E03200"/>
                </a:solidFill>
                <a:effectLst/>
                <a:latin typeface="Open Sans" panose="020B0606030504020204" pitchFamily="34" charset="0"/>
                <a:hlinkClick r:id="rId4"/>
              </a:rPr>
              <a:t>ProviderOutreach@</a:t>
            </a:r>
            <a:r>
              <a:rPr lang="en-US" sz="1800" b="0" i="1" u="sng" dirty="0">
                <a:solidFill>
                  <a:srgbClr val="E03200"/>
                </a:solidFill>
                <a:effectLst/>
                <a:latin typeface="Times New Roman" panose="02020603050405020304" pitchFamily="18" charset="0"/>
                <a:hlinkClick r:id="rId4"/>
              </a:rPr>
              <a:t>i</a:t>
            </a:r>
            <a:r>
              <a:rPr lang="en-US" sz="1800" b="0" i="0" u="sng" dirty="0">
                <a:solidFill>
                  <a:srgbClr val="E03200"/>
                </a:solidFill>
                <a:effectLst/>
                <a:latin typeface="Open Sans" panose="020B0606030504020204" pitchFamily="34" charset="0"/>
                <a:hlinkClick r:id="rId4"/>
              </a:rPr>
              <a:t>CareHealthPlan.org</a:t>
            </a:r>
            <a:r>
              <a:rPr lang="en-US" sz="1800" b="0" i="0" dirty="0">
                <a:solidFill>
                  <a:srgbClr val="333333"/>
                </a:solidFill>
                <a:effectLst/>
                <a:latin typeface="Open Sans" panose="020B0606030504020204" pitchFamily="34" charset="0"/>
              </a:rPr>
              <a:t> or </a:t>
            </a:r>
            <a:r>
              <a:rPr lang="en-US" sz="1800" b="0" i="0" u="sng" dirty="0">
                <a:solidFill>
                  <a:srgbClr val="E03200"/>
                </a:solidFill>
                <a:effectLst/>
                <a:latin typeface="Open Sans" panose="020B0606030504020204" pitchFamily="34" charset="0"/>
                <a:hlinkClick r:id="rId2"/>
              </a:rPr>
              <a:t>ProviderRelationsSpecialist@</a:t>
            </a:r>
            <a:r>
              <a:rPr lang="en-US" sz="1800" b="0" i="1" u="sng" dirty="0">
                <a:solidFill>
                  <a:srgbClr val="E03200"/>
                </a:solidFill>
                <a:effectLst/>
                <a:latin typeface="Times New Roman" panose="02020603050405020304" pitchFamily="18" charset="0"/>
                <a:hlinkClick r:id="rId2"/>
              </a:rPr>
              <a:t>i</a:t>
            </a:r>
            <a:r>
              <a:rPr lang="en-US" sz="1800" b="0" i="0" u="sng" dirty="0">
                <a:solidFill>
                  <a:srgbClr val="E03200"/>
                </a:solidFill>
                <a:effectLst/>
                <a:latin typeface="Open Sans" panose="020B0606030504020204" pitchFamily="34" charset="0"/>
                <a:hlinkClick r:id="rId2"/>
              </a:rPr>
              <a:t>CareHealthPlan.org</a:t>
            </a:r>
            <a:endParaRPr lang="en-US" b="0" i="0" dirty="0">
              <a:solidFill>
                <a:srgbClr val="333333"/>
              </a:solidFill>
              <a:effectLst/>
              <a:latin typeface="Open Sans" panose="020B0606030504020204" pitchFamily="34" charset="0"/>
            </a:endParaRPr>
          </a:p>
          <a:p>
            <a:pPr algn="l">
              <a:spcAft>
                <a:spcPts val="1500"/>
              </a:spcAft>
            </a:pPr>
            <a:r>
              <a:rPr lang="en-US" sz="1800" b="0" i="0" dirty="0">
                <a:solidFill>
                  <a:srgbClr val="333333"/>
                </a:solidFill>
                <a:effectLst/>
                <a:latin typeface="Open Sans" panose="020B0606030504020204" pitchFamily="34" charset="0"/>
              </a:rPr>
              <a:t>Use care when entering your password in the Provider Portal. If the incorrect password is attempted 3 times, your account will be locked. If you are not able to reset your own password or retrieve your forgotten password, email </a:t>
            </a:r>
            <a:r>
              <a:rPr lang="en-US" sz="1800" b="0" i="0" u="sng" dirty="0">
                <a:solidFill>
                  <a:srgbClr val="E03200"/>
                </a:solidFill>
                <a:effectLst/>
                <a:latin typeface="Open Sans" panose="020B0606030504020204" pitchFamily="34" charset="0"/>
                <a:hlinkClick r:id="rId5"/>
              </a:rPr>
              <a:t>ProviderOutreach@</a:t>
            </a:r>
            <a:r>
              <a:rPr lang="en-US" sz="1800" b="0" i="1" u="sng" dirty="0">
                <a:solidFill>
                  <a:srgbClr val="E03200"/>
                </a:solidFill>
                <a:effectLst/>
                <a:latin typeface="Times New Roman" panose="02020603050405020304" pitchFamily="18" charset="0"/>
                <a:hlinkClick r:id="rId5"/>
              </a:rPr>
              <a:t>i</a:t>
            </a:r>
            <a:r>
              <a:rPr lang="en-US" sz="1800" b="0" i="0" u="sng" dirty="0">
                <a:solidFill>
                  <a:srgbClr val="E03200"/>
                </a:solidFill>
                <a:effectLst/>
                <a:latin typeface="Open Sans" panose="020B0606030504020204" pitchFamily="34" charset="0"/>
                <a:hlinkClick r:id="rId5"/>
              </a:rPr>
              <a:t>CareHealthPlan.org</a:t>
            </a:r>
            <a:r>
              <a:rPr lang="en-US" b="0" i="0" dirty="0">
                <a:solidFill>
                  <a:srgbClr val="000000"/>
                </a:solidFill>
                <a:effectLst/>
                <a:latin typeface="Open Sans" panose="020B0606030504020204" pitchFamily="34" charset="0"/>
              </a:rPr>
              <a:t> or </a:t>
            </a:r>
            <a:r>
              <a:rPr lang="en-US" sz="1800" b="0" i="0" u="sng" dirty="0">
                <a:solidFill>
                  <a:srgbClr val="E03200"/>
                </a:solidFill>
                <a:effectLst/>
                <a:latin typeface="Open Sans" panose="020B0606030504020204" pitchFamily="34" charset="0"/>
                <a:hlinkClick r:id="rId2"/>
              </a:rPr>
              <a:t>ProviderRelationsSpecialist@</a:t>
            </a:r>
            <a:r>
              <a:rPr lang="en-US" sz="1800" b="0" i="1" u="sng" dirty="0">
                <a:solidFill>
                  <a:srgbClr val="E03200"/>
                </a:solidFill>
                <a:effectLst/>
                <a:latin typeface="Times New Roman" panose="02020603050405020304" pitchFamily="18" charset="0"/>
                <a:hlinkClick r:id="rId2"/>
              </a:rPr>
              <a:t>i</a:t>
            </a:r>
            <a:r>
              <a:rPr lang="en-US" sz="1800" b="0" i="0" u="sng" dirty="0">
                <a:solidFill>
                  <a:srgbClr val="E03200"/>
                </a:solidFill>
                <a:effectLst/>
                <a:latin typeface="Open Sans" panose="020B0606030504020204" pitchFamily="34" charset="0"/>
                <a:hlinkClick r:id="rId2"/>
              </a:rPr>
              <a:t>CareHealthPlan.org</a:t>
            </a:r>
            <a:r>
              <a:rPr lang="en-US" sz="1800" b="0" i="0" dirty="0">
                <a:solidFill>
                  <a:srgbClr val="333333"/>
                </a:solidFill>
                <a:effectLst/>
                <a:latin typeface="Open Sans" panose="020B0606030504020204" pitchFamily="34" charset="0"/>
              </a:rPr>
              <a:t>. Include your Username and your password will be reset within 24 hours.</a:t>
            </a:r>
            <a:endParaRPr lang="en-US" b="0" i="0" dirty="0">
              <a:solidFill>
                <a:srgbClr val="333333"/>
              </a:solidFill>
              <a:effectLst/>
              <a:latin typeface="Open Sans" panose="020B0606030504020204" pitchFamily="34" charset="0"/>
            </a:endParaRPr>
          </a:p>
          <a:p>
            <a:pPr marL="114300" indent="0">
              <a:buNone/>
            </a:pPr>
            <a:endParaRPr lang="en-US" dirty="0"/>
          </a:p>
        </p:txBody>
      </p:sp>
      <p:sp>
        <p:nvSpPr>
          <p:cNvPr id="4" name="Slide Number Placeholder 3">
            <a:extLst>
              <a:ext uri="{FF2B5EF4-FFF2-40B4-BE49-F238E27FC236}">
                <a16:creationId xmlns:a16="http://schemas.microsoft.com/office/drawing/2014/main" id="{1BABF497-F182-4CAD-8F8A-944C3B2FA0AC}"/>
              </a:ext>
            </a:extLst>
          </p:cNvPr>
          <p:cNvSpPr>
            <a:spLocks noGrp="1"/>
          </p:cNvSpPr>
          <p:nvPr>
            <p:ph type="sldNum" sz="quarter" idx="12"/>
          </p:nvPr>
        </p:nvSpPr>
        <p:spPr/>
        <p:txBody>
          <a:bodyPr/>
          <a:lstStyle/>
          <a:p>
            <a:fld id="{786D7D0F-3A27-45D3-AB4A-EEE967871401}" type="slidenum">
              <a:rPr lang="en-US" smtClean="0"/>
              <a:t>14</a:t>
            </a:fld>
            <a:endParaRPr lang="en-US" dirty="0"/>
          </a:p>
        </p:txBody>
      </p:sp>
    </p:spTree>
    <p:extLst>
      <p:ext uri="{BB962C8B-B14F-4D97-AF65-F5344CB8AC3E}">
        <p14:creationId xmlns:p14="http://schemas.microsoft.com/office/powerpoint/2010/main" val="38131392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3A52C-A81C-491C-9D55-8E383CC60053}"/>
              </a:ext>
            </a:extLst>
          </p:cNvPr>
          <p:cNvSpPr>
            <a:spLocks noGrp="1"/>
          </p:cNvSpPr>
          <p:nvPr>
            <p:ph type="title"/>
          </p:nvPr>
        </p:nvSpPr>
        <p:spPr/>
        <p:txBody>
          <a:bodyPr/>
          <a:lstStyle/>
          <a:p>
            <a:r>
              <a:rPr lang="en-US" i="1" dirty="0"/>
              <a:t>i</a:t>
            </a:r>
            <a:r>
              <a:rPr lang="en-US" dirty="0"/>
              <a:t>Care Contact Information</a:t>
            </a:r>
          </a:p>
        </p:txBody>
      </p:sp>
      <p:sp>
        <p:nvSpPr>
          <p:cNvPr id="3" name="Content Placeholder 2">
            <a:extLst>
              <a:ext uri="{FF2B5EF4-FFF2-40B4-BE49-F238E27FC236}">
                <a16:creationId xmlns:a16="http://schemas.microsoft.com/office/drawing/2014/main" id="{B9470BBF-D808-4B33-846E-FC1325AE28F7}"/>
              </a:ext>
            </a:extLst>
          </p:cNvPr>
          <p:cNvSpPr>
            <a:spLocks noGrp="1"/>
          </p:cNvSpPr>
          <p:nvPr>
            <p:ph sz="half" idx="1"/>
          </p:nvPr>
        </p:nvSpPr>
        <p:spPr/>
        <p:txBody>
          <a:bodyPr>
            <a:normAutofit fontScale="55000" lnSpcReduction="20000"/>
          </a:bodyPr>
          <a:lstStyle/>
          <a:p>
            <a:pPr marL="0" indent="0">
              <a:buNone/>
            </a:pPr>
            <a:r>
              <a:rPr lang="en-US" b="1" i="1" u="sng" dirty="0"/>
              <a:t>Customer Service-Milwaukee Office </a:t>
            </a:r>
          </a:p>
          <a:p>
            <a:pPr marL="0" indent="0">
              <a:buNone/>
            </a:pPr>
            <a:r>
              <a:rPr lang="en-US" b="1" i="1" u="sng" dirty="0"/>
              <a:t>(</a:t>
            </a:r>
            <a:r>
              <a:rPr lang="en-US" b="1" i="1" dirty="0"/>
              <a:t>Monday-Friday 8:00-5:00)</a:t>
            </a:r>
          </a:p>
          <a:p>
            <a:pPr marL="0" indent="0">
              <a:buNone/>
            </a:pPr>
            <a:r>
              <a:rPr lang="en-US" b="1" dirty="0"/>
              <a:t>Member Local: 414-223-4847</a:t>
            </a:r>
          </a:p>
          <a:p>
            <a:pPr marL="0" indent="0">
              <a:buNone/>
            </a:pPr>
            <a:r>
              <a:rPr lang="en-US" b="1" dirty="0"/>
              <a:t>Out Of Area: 1-800-777-4376</a:t>
            </a:r>
          </a:p>
          <a:p>
            <a:pPr marL="0" indent="0">
              <a:buNone/>
            </a:pPr>
            <a:endParaRPr lang="en-US" b="1" dirty="0"/>
          </a:p>
          <a:p>
            <a:pPr marL="0" indent="0">
              <a:buNone/>
            </a:pPr>
            <a:r>
              <a:rPr lang="en-US" b="1" dirty="0"/>
              <a:t>Provider Local: 414-231-1029</a:t>
            </a:r>
          </a:p>
          <a:p>
            <a:pPr marL="0" indent="0">
              <a:buNone/>
            </a:pPr>
            <a:r>
              <a:rPr lang="en-US" b="1" dirty="0"/>
              <a:t>Out of Area: 1/877-333-6820</a:t>
            </a:r>
          </a:p>
          <a:p>
            <a:pPr marL="0" indent="0">
              <a:buNone/>
            </a:pPr>
            <a:r>
              <a:rPr lang="en-US" dirty="0"/>
              <a:t>Email: </a:t>
            </a:r>
            <a:r>
              <a:rPr lang="en-US" dirty="0">
                <a:solidFill>
                  <a:srgbClr val="0070C0"/>
                </a:solidFill>
                <a:hlinkClick r:id="rId2">
                  <a:extLst>
                    <a:ext uri="{A12FA001-AC4F-418D-AE19-62706E023703}">
                      <ahyp:hlinkClr xmlns:ahyp="http://schemas.microsoft.com/office/drawing/2018/hyperlinkcolor" val="tx"/>
                    </a:ext>
                  </a:extLst>
                </a:hlinkClick>
              </a:rPr>
              <a:t>providerservices@icarehealthplan.org</a:t>
            </a:r>
            <a:r>
              <a:rPr lang="en-US" dirty="0">
                <a:solidFill>
                  <a:srgbClr val="0070C0"/>
                </a:solidFill>
              </a:rPr>
              <a:t> </a:t>
            </a:r>
          </a:p>
          <a:p>
            <a:pPr marL="0" indent="0">
              <a:buNone/>
            </a:pPr>
            <a:endParaRPr lang="en-US" dirty="0"/>
          </a:p>
          <a:p>
            <a:pPr marL="0" indent="0">
              <a:buNone/>
            </a:pPr>
            <a:r>
              <a:rPr lang="en-US" b="1" u="sng" dirty="0"/>
              <a:t>iCare Dane County Office</a:t>
            </a:r>
          </a:p>
          <a:p>
            <a:pPr marL="0" indent="0">
              <a:buNone/>
            </a:pPr>
            <a:r>
              <a:rPr lang="en-US" b="1" dirty="0"/>
              <a:t>1-800-777-4376</a:t>
            </a:r>
          </a:p>
          <a:p>
            <a:pPr marL="0" indent="0">
              <a:buNone/>
            </a:pPr>
            <a:endParaRPr lang="en-US" b="1" dirty="0"/>
          </a:p>
          <a:p>
            <a:pPr marL="0" indent="0">
              <a:buNone/>
            </a:pPr>
            <a:r>
              <a:rPr lang="en-US" b="1" u="sng" dirty="0"/>
              <a:t>Inpatient Admissions Notification</a:t>
            </a:r>
          </a:p>
          <a:p>
            <a:pPr marL="0" indent="0">
              <a:buNone/>
            </a:pPr>
            <a:r>
              <a:rPr lang="en-US" b="1" dirty="0"/>
              <a:t>414-225-4760</a:t>
            </a:r>
          </a:p>
          <a:p>
            <a:pPr marL="0" indent="0">
              <a:buNone/>
            </a:pPr>
            <a:r>
              <a:rPr lang="en-US" b="1" dirty="0"/>
              <a:t>FAX: 414-231-1075</a:t>
            </a:r>
          </a:p>
          <a:p>
            <a:pPr lvl="1"/>
            <a:endParaRPr lang="en-US" dirty="0"/>
          </a:p>
        </p:txBody>
      </p:sp>
      <p:sp>
        <p:nvSpPr>
          <p:cNvPr id="4" name="Content Placeholder 3">
            <a:extLst>
              <a:ext uri="{FF2B5EF4-FFF2-40B4-BE49-F238E27FC236}">
                <a16:creationId xmlns:a16="http://schemas.microsoft.com/office/drawing/2014/main" id="{8A6C7F3A-1AB9-48BC-8018-863B44357C5A}"/>
              </a:ext>
            </a:extLst>
          </p:cNvPr>
          <p:cNvSpPr>
            <a:spLocks noGrp="1"/>
          </p:cNvSpPr>
          <p:nvPr>
            <p:ph sz="half" idx="2"/>
          </p:nvPr>
        </p:nvSpPr>
        <p:spPr/>
        <p:txBody>
          <a:bodyPr>
            <a:normAutofit fontScale="55000" lnSpcReduction="20000"/>
          </a:bodyPr>
          <a:lstStyle/>
          <a:p>
            <a:pPr marL="0" indent="0">
              <a:buNone/>
            </a:pPr>
            <a:r>
              <a:rPr lang="en-US" b="1" u="sng" dirty="0"/>
              <a:t>Interdisciplinary Team</a:t>
            </a:r>
          </a:p>
          <a:p>
            <a:pPr marL="0" indent="0">
              <a:buNone/>
            </a:pPr>
            <a:r>
              <a:rPr lang="en-US" b="1" dirty="0"/>
              <a:t>414-231-4847</a:t>
            </a:r>
          </a:p>
          <a:p>
            <a:pPr marL="0" indent="0">
              <a:buNone/>
            </a:pPr>
            <a:endParaRPr lang="en-US" b="1" dirty="0"/>
          </a:p>
          <a:p>
            <a:pPr marL="0" indent="0">
              <a:buNone/>
            </a:pPr>
            <a:r>
              <a:rPr lang="en-US" b="1" u="sng" dirty="0"/>
              <a:t>Member Rights Specialist</a:t>
            </a:r>
          </a:p>
          <a:p>
            <a:pPr marL="0" indent="0">
              <a:buNone/>
            </a:pPr>
            <a:r>
              <a:rPr lang="en-US" b="1" dirty="0"/>
              <a:t>414-231-1076</a:t>
            </a:r>
          </a:p>
          <a:p>
            <a:pPr marL="0" indent="0">
              <a:buNone/>
            </a:pPr>
            <a:r>
              <a:rPr lang="en-US" b="1" dirty="0"/>
              <a:t>Fax: 414-231-1026</a:t>
            </a:r>
          </a:p>
          <a:p>
            <a:pPr marL="0" indent="0">
              <a:buNone/>
            </a:pPr>
            <a:endParaRPr lang="en-US" b="1" dirty="0"/>
          </a:p>
          <a:p>
            <a:pPr marL="0" indent="0">
              <a:buNone/>
            </a:pPr>
            <a:r>
              <a:rPr lang="en-US" b="1" u="sng" dirty="0"/>
              <a:t>Pharmacy</a:t>
            </a:r>
          </a:p>
          <a:p>
            <a:pPr marL="0" indent="0">
              <a:buNone/>
            </a:pPr>
            <a:r>
              <a:rPr lang="en-US" b="1" dirty="0"/>
              <a:t>1-800-910-4743</a:t>
            </a:r>
          </a:p>
          <a:p>
            <a:pPr marL="0" indent="0">
              <a:buNone/>
            </a:pPr>
            <a:r>
              <a:rPr lang="en-US" b="1" dirty="0"/>
              <a:t>1-877-333-6820</a:t>
            </a:r>
          </a:p>
          <a:p>
            <a:pPr marL="0" indent="0">
              <a:buNone/>
            </a:pPr>
            <a:endParaRPr lang="en-US" b="1" dirty="0"/>
          </a:p>
          <a:p>
            <a:pPr marL="0" indent="0">
              <a:buNone/>
            </a:pPr>
            <a:r>
              <a:rPr lang="en-US" b="1" u="sng" dirty="0"/>
              <a:t>Provider Contracting</a:t>
            </a:r>
          </a:p>
          <a:p>
            <a:pPr marL="0" indent="0">
              <a:buNone/>
            </a:pPr>
            <a:r>
              <a:rPr lang="en-US" b="1" dirty="0"/>
              <a:t>414-225-4741</a:t>
            </a:r>
          </a:p>
          <a:p>
            <a:pPr marL="0" indent="0">
              <a:buNone/>
            </a:pPr>
            <a:r>
              <a:rPr lang="en-US" b="1" dirty="0"/>
              <a:t>FAX: 414-272-5618</a:t>
            </a:r>
          </a:p>
          <a:p>
            <a:endParaRPr lang="en-US" dirty="0"/>
          </a:p>
        </p:txBody>
      </p:sp>
      <p:sp>
        <p:nvSpPr>
          <p:cNvPr id="5" name="Slide Number Placeholder 4">
            <a:extLst>
              <a:ext uri="{FF2B5EF4-FFF2-40B4-BE49-F238E27FC236}">
                <a16:creationId xmlns:a16="http://schemas.microsoft.com/office/drawing/2014/main" id="{2C8A6A70-1387-4F54-87C2-4A86B1052DC9}"/>
              </a:ext>
            </a:extLst>
          </p:cNvPr>
          <p:cNvSpPr>
            <a:spLocks noGrp="1"/>
          </p:cNvSpPr>
          <p:nvPr>
            <p:ph type="sldNum" sz="quarter" idx="12"/>
          </p:nvPr>
        </p:nvSpPr>
        <p:spPr/>
        <p:txBody>
          <a:bodyPr/>
          <a:lstStyle/>
          <a:p>
            <a:fld id="{786D7D0F-3A27-45D3-AB4A-EEE967871401}" type="slidenum">
              <a:rPr lang="en-US" smtClean="0"/>
              <a:t>15</a:t>
            </a:fld>
            <a:endParaRPr lang="en-US" dirty="0"/>
          </a:p>
        </p:txBody>
      </p:sp>
    </p:spTree>
    <p:extLst>
      <p:ext uri="{BB962C8B-B14F-4D97-AF65-F5344CB8AC3E}">
        <p14:creationId xmlns:p14="http://schemas.microsoft.com/office/powerpoint/2010/main" val="564731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6189B-CA8D-44C6-AF26-4CD10BB8900D}"/>
              </a:ext>
            </a:extLst>
          </p:cNvPr>
          <p:cNvSpPr>
            <a:spLocks noGrp="1"/>
          </p:cNvSpPr>
          <p:nvPr>
            <p:ph type="title"/>
          </p:nvPr>
        </p:nvSpPr>
        <p:spPr/>
        <p:txBody>
          <a:bodyPr/>
          <a:lstStyle/>
          <a:p>
            <a:r>
              <a:rPr lang="en-US" dirty="0"/>
              <a:t>Disclaimer:</a:t>
            </a:r>
          </a:p>
        </p:txBody>
      </p:sp>
      <p:sp>
        <p:nvSpPr>
          <p:cNvPr id="3" name="Content Placeholder 2">
            <a:extLst>
              <a:ext uri="{FF2B5EF4-FFF2-40B4-BE49-F238E27FC236}">
                <a16:creationId xmlns:a16="http://schemas.microsoft.com/office/drawing/2014/main" id="{141C6B64-ABE3-40FF-AD61-F4DFC1DFC98A}"/>
              </a:ext>
            </a:extLst>
          </p:cNvPr>
          <p:cNvSpPr>
            <a:spLocks noGrp="1"/>
          </p:cNvSpPr>
          <p:nvPr>
            <p:ph idx="1"/>
          </p:nvPr>
        </p:nvSpPr>
        <p:spPr/>
        <p:txBody>
          <a:bodyPr/>
          <a:lstStyle/>
          <a:p>
            <a:r>
              <a:rPr lang="en-US" dirty="0"/>
              <a:t>This information is provided as a courtesy from </a:t>
            </a:r>
            <a:r>
              <a:rPr lang="en-US" i="1" dirty="0"/>
              <a:t>i</a:t>
            </a:r>
            <a:r>
              <a:rPr lang="en-US" dirty="0"/>
              <a:t>Care to assist you with claims submission and billing. This does not</a:t>
            </a:r>
            <a:r>
              <a:rPr lang="en-US" i="1" dirty="0"/>
              <a:t> </a:t>
            </a:r>
            <a:r>
              <a:rPr lang="en-US" dirty="0"/>
              <a:t>replace Forward Health and CMS Guidelines. </a:t>
            </a:r>
            <a:r>
              <a:rPr lang="en-US" i="1" dirty="0"/>
              <a:t>i</a:t>
            </a:r>
            <a:r>
              <a:rPr lang="en-US" dirty="0"/>
              <a:t>Care relies upon Forward Health and CMS for payment rules and regulations for claim submission.</a:t>
            </a:r>
          </a:p>
        </p:txBody>
      </p:sp>
      <p:sp>
        <p:nvSpPr>
          <p:cNvPr id="4" name="Slide Number Placeholder 3">
            <a:extLst>
              <a:ext uri="{FF2B5EF4-FFF2-40B4-BE49-F238E27FC236}">
                <a16:creationId xmlns:a16="http://schemas.microsoft.com/office/drawing/2014/main" id="{8F3A8213-DD5B-4AD1-ABF4-85A272BFE00E}"/>
              </a:ext>
            </a:extLst>
          </p:cNvPr>
          <p:cNvSpPr>
            <a:spLocks noGrp="1"/>
          </p:cNvSpPr>
          <p:nvPr>
            <p:ph type="sldNum" sz="quarter" idx="12"/>
          </p:nvPr>
        </p:nvSpPr>
        <p:spPr/>
        <p:txBody>
          <a:bodyPr/>
          <a:lstStyle/>
          <a:p>
            <a:fld id="{786D7D0F-3A27-45D3-AB4A-EEE967871401}" type="slidenum">
              <a:rPr lang="en-US" smtClean="0"/>
              <a:t>2</a:t>
            </a:fld>
            <a:endParaRPr lang="en-US" dirty="0"/>
          </a:p>
        </p:txBody>
      </p:sp>
    </p:spTree>
    <p:extLst>
      <p:ext uri="{BB962C8B-B14F-4D97-AF65-F5344CB8AC3E}">
        <p14:creationId xmlns:p14="http://schemas.microsoft.com/office/powerpoint/2010/main" val="1413953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09671-BDF4-42EF-B26B-A149DF9C9EB0}"/>
              </a:ext>
            </a:extLst>
          </p:cNvPr>
          <p:cNvSpPr>
            <a:spLocks noGrp="1"/>
          </p:cNvSpPr>
          <p:nvPr>
            <p:ph type="title"/>
          </p:nvPr>
        </p:nvSpPr>
        <p:spPr/>
        <p:txBody>
          <a:bodyPr/>
          <a:lstStyle/>
          <a:p>
            <a:r>
              <a:rPr lang="en-US" dirty="0"/>
              <a:t>DME  &amp; DMS – Medical Management</a:t>
            </a:r>
          </a:p>
        </p:txBody>
      </p:sp>
      <p:sp>
        <p:nvSpPr>
          <p:cNvPr id="3" name="Content Placeholder 2">
            <a:extLst>
              <a:ext uri="{FF2B5EF4-FFF2-40B4-BE49-F238E27FC236}">
                <a16:creationId xmlns:a16="http://schemas.microsoft.com/office/drawing/2014/main" id="{208F8D42-6D5F-4AB8-9BB1-0D1DBAD18A6A}"/>
              </a:ext>
            </a:extLst>
          </p:cNvPr>
          <p:cNvSpPr>
            <a:spLocks noGrp="1"/>
          </p:cNvSpPr>
          <p:nvPr>
            <p:ph idx="1"/>
          </p:nvPr>
        </p:nvSpPr>
        <p:spPr/>
        <p:txBody>
          <a:bodyPr>
            <a:normAutofit/>
          </a:bodyPr>
          <a:lstStyle/>
          <a:p>
            <a:r>
              <a:rPr lang="en-US" dirty="0"/>
              <a:t>Prior Authorization is required for select durable medical equipment and supplies</a:t>
            </a:r>
          </a:p>
          <a:p>
            <a:r>
              <a:rPr lang="en-US" dirty="0"/>
              <a:t>For detailed procedure code specific information which require prior authorization, please reference the </a:t>
            </a:r>
            <a:r>
              <a:rPr lang="en-US" b="1" dirty="0"/>
              <a:t>Prior Authorization Procedure Specific Listing</a:t>
            </a:r>
            <a:r>
              <a:rPr lang="en-US" dirty="0"/>
              <a:t>.</a:t>
            </a:r>
            <a:r>
              <a:rPr lang="en-US" dirty="0">
                <a:solidFill>
                  <a:srgbClr val="0070C0"/>
                </a:solidFill>
                <a:hlinkClick r:id="rId2">
                  <a:extLst>
                    <a:ext uri="{A12FA001-AC4F-418D-AE19-62706E023703}">
                      <ahyp:hlinkClr xmlns:ahyp="http://schemas.microsoft.com/office/drawing/2018/hyperlinkcolor" val="tx"/>
                    </a:ext>
                  </a:extLst>
                </a:hlinkClick>
              </a:rPr>
              <a:t> https://www.icarehealthplan.org/Providers/Authorization.aspx</a:t>
            </a:r>
            <a:endParaRPr lang="en-US" dirty="0">
              <a:solidFill>
                <a:srgbClr val="0070C0"/>
              </a:solidFill>
            </a:endParaRPr>
          </a:p>
          <a:p>
            <a:r>
              <a:rPr lang="en-US" dirty="0"/>
              <a:t>Note:  this list is updated on a quarterly basis. Please check the date on the form to ensure you are referencing the most up to date version. </a:t>
            </a:r>
          </a:p>
        </p:txBody>
      </p:sp>
      <p:sp>
        <p:nvSpPr>
          <p:cNvPr id="4" name="Slide Number Placeholder 3">
            <a:extLst>
              <a:ext uri="{FF2B5EF4-FFF2-40B4-BE49-F238E27FC236}">
                <a16:creationId xmlns:a16="http://schemas.microsoft.com/office/drawing/2014/main" id="{A13235A3-D55E-4229-A76C-F4655756BE66}"/>
              </a:ext>
            </a:extLst>
          </p:cNvPr>
          <p:cNvSpPr>
            <a:spLocks noGrp="1"/>
          </p:cNvSpPr>
          <p:nvPr>
            <p:ph type="sldNum" sz="quarter" idx="12"/>
          </p:nvPr>
        </p:nvSpPr>
        <p:spPr/>
        <p:txBody>
          <a:bodyPr/>
          <a:lstStyle/>
          <a:p>
            <a:fld id="{786D7D0F-3A27-45D3-AB4A-EEE967871401}" type="slidenum">
              <a:rPr lang="en-US" smtClean="0"/>
              <a:t>3</a:t>
            </a:fld>
            <a:endParaRPr lang="en-US" dirty="0"/>
          </a:p>
        </p:txBody>
      </p:sp>
    </p:spTree>
    <p:extLst>
      <p:ext uri="{BB962C8B-B14F-4D97-AF65-F5344CB8AC3E}">
        <p14:creationId xmlns:p14="http://schemas.microsoft.com/office/powerpoint/2010/main" val="2992752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11E69-7E5F-4ACC-A8BA-2765DF2B3CA8}"/>
              </a:ext>
            </a:extLst>
          </p:cNvPr>
          <p:cNvSpPr>
            <a:spLocks noGrp="1"/>
          </p:cNvSpPr>
          <p:nvPr>
            <p:ph type="title"/>
          </p:nvPr>
        </p:nvSpPr>
        <p:spPr/>
        <p:txBody>
          <a:bodyPr/>
          <a:lstStyle/>
          <a:p>
            <a:r>
              <a:rPr lang="en-US" dirty="0"/>
              <a:t>DME  &amp; DMS – Medical Management Cont.</a:t>
            </a:r>
          </a:p>
        </p:txBody>
      </p:sp>
      <p:sp>
        <p:nvSpPr>
          <p:cNvPr id="3" name="Content Placeholder 2">
            <a:extLst>
              <a:ext uri="{FF2B5EF4-FFF2-40B4-BE49-F238E27FC236}">
                <a16:creationId xmlns:a16="http://schemas.microsoft.com/office/drawing/2014/main" id="{122C23AE-331F-4B2C-837F-F94B1E08419A}"/>
              </a:ext>
            </a:extLst>
          </p:cNvPr>
          <p:cNvSpPr>
            <a:spLocks noGrp="1"/>
          </p:cNvSpPr>
          <p:nvPr>
            <p:ph idx="1"/>
          </p:nvPr>
        </p:nvSpPr>
        <p:spPr/>
        <p:txBody>
          <a:bodyPr/>
          <a:lstStyle/>
          <a:p>
            <a:r>
              <a:rPr lang="en-US" dirty="0"/>
              <a:t>Prior Authorization request form:</a:t>
            </a:r>
            <a:r>
              <a:rPr lang="en-US" dirty="0">
                <a:hlinkClick r:id="rId2">
                  <a:extLst>
                    <a:ext uri="{A12FA001-AC4F-418D-AE19-62706E023703}">
                      <ahyp:hlinkClr xmlns:ahyp="http://schemas.microsoft.com/office/drawing/2018/hyperlinkcolor" val="tx"/>
                    </a:ext>
                  </a:extLst>
                </a:hlinkClick>
              </a:rPr>
              <a:t> </a:t>
            </a:r>
            <a:r>
              <a:rPr lang="en-US" dirty="0">
                <a:solidFill>
                  <a:srgbClr val="0070C0"/>
                </a:solidFill>
                <a:hlinkClick r:id="rId2">
                  <a:extLst>
                    <a:ext uri="{A12FA001-AC4F-418D-AE19-62706E023703}">
                      <ahyp:hlinkClr xmlns:ahyp="http://schemas.microsoft.com/office/drawing/2018/hyperlinkcolor" val="tx"/>
                    </a:ext>
                  </a:extLst>
                </a:hlinkClick>
              </a:rPr>
              <a:t>https://www.icarehealthplan.org/Forms/ProviderForms.aspx</a:t>
            </a:r>
            <a:endParaRPr lang="en-US" dirty="0">
              <a:solidFill>
                <a:srgbClr val="0070C0"/>
              </a:solidFill>
            </a:endParaRPr>
          </a:p>
          <a:p>
            <a:r>
              <a:rPr lang="en-US" dirty="0"/>
              <a:t>Please note that supporting clinical documentation is required for all prior authorization requests in order to determine medical necessity. Incomplete prior authorization requests may delay processing. </a:t>
            </a:r>
            <a:r>
              <a:rPr lang="en-US" i="1" dirty="0"/>
              <a:t>i</a:t>
            </a:r>
            <a:r>
              <a:rPr lang="en-US" dirty="0"/>
              <a:t>Care will not retro authorize services rendered prior to the determination of a prior authorization</a:t>
            </a:r>
            <a:endParaRPr lang="en-US" dirty="0">
              <a:solidFill>
                <a:srgbClr val="0070C0"/>
              </a:solidFill>
            </a:endParaRPr>
          </a:p>
          <a:p>
            <a:endParaRPr lang="en-US" dirty="0"/>
          </a:p>
        </p:txBody>
      </p:sp>
      <p:sp>
        <p:nvSpPr>
          <p:cNvPr id="4" name="Slide Number Placeholder 3">
            <a:extLst>
              <a:ext uri="{FF2B5EF4-FFF2-40B4-BE49-F238E27FC236}">
                <a16:creationId xmlns:a16="http://schemas.microsoft.com/office/drawing/2014/main" id="{93933FD1-E95B-4E6E-8DAC-BE224FD7210E}"/>
              </a:ext>
            </a:extLst>
          </p:cNvPr>
          <p:cNvSpPr>
            <a:spLocks noGrp="1"/>
          </p:cNvSpPr>
          <p:nvPr>
            <p:ph type="sldNum" sz="quarter" idx="12"/>
          </p:nvPr>
        </p:nvSpPr>
        <p:spPr/>
        <p:txBody>
          <a:bodyPr/>
          <a:lstStyle/>
          <a:p>
            <a:fld id="{786D7D0F-3A27-45D3-AB4A-EEE967871401}" type="slidenum">
              <a:rPr lang="en-US" smtClean="0"/>
              <a:t>4</a:t>
            </a:fld>
            <a:endParaRPr lang="en-US" dirty="0"/>
          </a:p>
        </p:txBody>
      </p:sp>
    </p:spTree>
    <p:extLst>
      <p:ext uri="{BB962C8B-B14F-4D97-AF65-F5344CB8AC3E}">
        <p14:creationId xmlns:p14="http://schemas.microsoft.com/office/powerpoint/2010/main" val="599788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2D30A-F884-40B9-8671-D92CC4ACA5BE}"/>
              </a:ext>
            </a:extLst>
          </p:cNvPr>
          <p:cNvSpPr>
            <a:spLocks noGrp="1"/>
          </p:cNvSpPr>
          <p:nvPr>
            <p:ph type="title"/>
          </p:nvPr>
        </p:nvSpPr>
        <p:spPr/>
        <p:txBody>
          <a:bodyPr/>
          <a:lstStyle/>
          <a:p>
            <a:r>
              <a:rPr lang="en-US" dirty="0"/>
              <a:t>Medicare &amp; Medicaid Coverage</a:t>
            </a:r>
          </a:p>
        </p:txBody>
      </p:sp>
      <p:sp>
        <p:nvSpPr>
          <p:cNvPr id="3" name="Content Placeholder 2">
            <a:extLst>
              <a:ext uri="{FF2B5EF4-FFF2-40B4-BE49-F238E27FC236}">
                <a16:creationId xmlns:a16="http://schemas.microsoft.com/office/drawing/2014/main" id="{B6C3247D-3368-4AB0-8690-41C5ABEE433E}"/>
              </a:ext>
            </a:extLst>
          </p:cNvPr>
          <p:cNvSpPr>
            <a:spLocks noGrp="1"/>
          </p:cNvSpPr>
          <p:nvPr>
            <p:ph idx="1"/>
          </p:nvPr>
        </p:nvSpPr>
        <p:spPr/>
        <p:txBody>
          <a:bodyPr/>
          <a:lstStyle/>
          <a:p>
            <a:pPr marL="452628" indent="-342900"/>
            <a:r>
              <a:rPr lang="en-US" sz="2400" dirty="0"/>
              <a:t>Medically necessary durable medical equipment a doctor prescribes for use in home. Only the doctor can prescribe medical equipment for a member. </a:t>
            </a:r>
          </a:p>
          <a:p>
            <a:pPr marL="452628" indent="-342900"/>
            <a:r>
              <a:rPr lang="en-US" sz="2400" dirty="0"/>
              <a:t>DME criteria:</a:t>
            </a:r>
          </a:p>
          <a:p>
            <a:pPr lvl="1"/>
            <a:r>
              <a:rPr lang="en-US" sz="2200" dirty="0"/>
              <a:t>Durable (long-lasting) </a:t>
            </a:r>
          </a:p>
          <a:p>
            <a:pPr lvl="1"/>
            <a:r>
              <a:rPr lang="en-US" sz="2200" dirty="0"/>
              <a:t>Used for a medical reason </a:t>
            </a:r>
          </a:p>
          <a:p>
            <a:pPr lvl="1"/>
            <a:r>
              <a:rPr lang="en-US" sz="2200" dirty="0"/>
              <a:t>Not usually useful to someone who isn't sick or injured </a:t>
            </a:r>
          </a:p>
          <a:p>
            <a:pPr lvl="1"/>
            <a:r>
              <a:rPr lang="en-US" sz="2200" dirty="0"/>
              <a:t>Used in your home </a:t>
            </a:r>
          </a:p>
          <a:p>
            <a:endParaRPr lang="en-US" dirty="0"/>
          </a:p>
        </p:txBody>
      </p:sp>
      <p:sp>
        <p:nvSpPr>
          <p:cNvPr id="4" name="Slide Number Placeholder 3">
            <a:extLst>
              <a:ext uri="{FF2B5EF4-FFF2-40B4-BE49-F238E27FC236}">
                <a16:creationId xmlns:a16="http://schemas.microsoft.com/office/drawing/2014/main" id="{9A5283E0-CFB3-453E-BEE7-2F9D6591452C}"/>
              </a:ext>
            </a:extLst>
          </p:cNvPr>
          <p:cNvSpPr>
            <a:spLocks noGrp="1"/>
          </p:cNvSpPr>
          <p:nvPr>
            <p:ph type="sldNum" sz="quarter" idx="12"/>
          </p:nvPr>
        </p:nvSpPr>
        <p:spPr/>
        <p:txBody>
          <a:bodyPr/>
          <a:lstStyle/>
          <a:p>
            <a:fld id="{786D7D0F-3A27-45D3-AB4A-EEE967871401}" type="slidenum">
              <a:rPr lang="en-US" smtClean="0"/>
              <a:t>5</a:t>
            </a:fld>
            <a:endParaRPr lang="en-US" dirty="0"/>
          </a:p>
        </p:txBody>
      </p:sp>
    </p:spTree>
    <p:extLst>
      <p:ext uri="{BB962C8B-B14F-4D97-AF65-F5344CB8AC3E}">
        <p14:creationId xmlns:p14="http://schemas.microsoft.com/office/powerpoint/2010/main" val="3017953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27EF1-E08B-4EE0-A86B-459C315BD17C}"/>
              </a:ext>
            </a:extLst>
          </p:cNvPr>
          <p:cNvSpPr>
            <a:spLocks noGrp="1"/>
          </p:cNvSpPr>
          <p:nvPr>
            <p:ph type="title"/>
          </p:nvPr>
        </p:nvSpPr>
        <p:spPr/>
        <p:txBody>
          <a:bodyPr/>
          <a:lstStyle/>
          <a:p>
            <a:r>
              <a:rPr lang="en-US" dirty="0"/>
              <a:t>Medicare Coverage</a:t>
            </a:r>
          </a:p>
        </p:txBody>
      </p:sp>
      <p:sp>
        <p:nvSpPr>
          <p:cNvPr id="3" name="Content Placeholder 2">
            <a:extLst>
              <a:ext uri="{FF2B5EF4-FFF2-40B4-BE49-F238E27FC236}">
                <a16:creationId xmlns:a16="http://schemas.microsoft.com/office/drawing/2014/main" id="{0B6BA26D-C80E-49FA-A770-B06FFDAE7937}"/>
              </a:ext>
            </a:extLst>
          </p:cNvPr>
          <p:cNvSpPr>
            <a:spLocks noGrp="1"/>
          </p:cNvSpPr>
          <p:nvPr>
            <p:ph idx="1"/>
          </p:nvPr>
        </p:nvSpPr>
        <p:spPr/>
        <p:txBody>
          <a:bodyPr>
            <a:normAutofit fontScale="70000" lnSpcReduction="20000"/>
          </a:bodyPr>
          <a:lstStyle/>
          <a:p>
            <a:pPr marL="109728" indent="0">
              <a:buNone/>
            </a:pPr>
            <a:r>
              <a:rPr lang="en-US" sz="2400" dirty="0"/>
              <a:t>Medicare coverage includes, but is not limited to:</a:t>
            </a:r>
          </a:p>
          <a:p>
            <a:r>
              <a:rPr lang="en-US" dirty="0">
                <a:hlinkClick r:id="rId2" tooltip="Blood sugar monitors ">
                  <a:extLst>
                    <a:ext uri="{A12FA001-AC4F-418D-AE19-62706E023703}">
                      <ahyp:hlinkClr xmlns:ahyp="http://schemas.microsoft.com/office/drawing/2018/hyperlinkcolor" val="tx"/>
                    </a:ext>
                  </a:extLst>
                </a:hlinkClick>
              </a:rPr>
              <a:t>Blood sugar monitors</a:t>
            </a:r>
            <a:endParaRPr lang="en-US" dirty="0"/>
          </a:p>
          <a:p>
            <a:r>
              <a:rPr lang="en-US" dirty="0">
                <a:hlinkClick r:id="rId3" tooltip="Blood sugar test strips">
                  <a:extLst>
                    <a:ext uri="{A12FA001-AC4F-418D-AE19-62706E023703}">
                      <ahyp:hlinkClr xmlns:ahyp="http://schemas.microsoft.com/office/drawing/2018/hyperlinkcolor" val="tx"/>
                    </a:ext>
                  </a:extLst>
                </a:hlinkClick>
              </a:rPr>
              <a:t>Blood sugar test strips</a:t>
            </a:r>
            <a:endParaRPr lang="en-US" dirty="0"/>
          </a:p>
          <a:p>
            <a:r>
              <a:rPr lang="en-US" dirty="0">
                <a:hlinkClick r:id="rId4" tooltip="Canes">
                  <a:extLst>
                    <a:ext uri="{A12FA001-AC4F-418D-AE19-62706E023703}">
                      <ahyp:hlinkClr xmlns:ahyp="http://schemas.microsoft.com/office/drawing/2018/hyperlinkcolor" val="tx"/>
                    </a:ext>
                  </a:extLst>
                </a:hlinkClick>
              </a:rPr>
              <a:t>Canes</a:t>
            </a:r>
            <a:r>
              <a:rPr lang="en-US" dirty="0"/>
              <a:t> </a:t>
            </a:r>
          </a:p>
          <a:p>
            <a:r>
              <a:rPr lang="en-US" dirty="0">
                <a:hlinkClick r:id="rId5" tooltip="Commode chairs">
                  <a:extLst>
                    <a:ext uri="{A12FA001-AC4F-418D-AE19-62706E023703}">
                      <ahyp:hlinkClr xmlns:ahyp="http://schemas.microsoft.com/office/drawing/2018/hyperlinkcolor" val="tx"/>
                    </a:ext>
                  </a:extLst>
                </a:hlinkClick>
              </a:rPr>
              <a:t>Commode chairs</a:t>
            </a:r>
            <a:endParaRPr lang="en-US" dirty="0"/>
          </a:p>
          <a:p>
            <a:r>
              <a:rPr lang="en-US" dirty="0">
                <a:hlinkClick r:id="rId6" tooltip="Continuous passive motion devices">
                  <a:extLst>
                    <a:ext uri="{A12FA001-AC4F-418D-AE19-62706E023703}">
                      <ahyp:hlinkClr xmlns:ahyp="http://schemas.microsoft.com/office/drawing/2018/hyperlinkcolor" val="tx"/>
                    </a:ext>
                  </a:extLst>
                </a:hlinkClick>
              </a:rPr>
              <a:t>Continuous passive motion devices </a:t>
            </a:r>
            <a:endParaRPr lang="en-US" dirty="0"/>
          </a:p>
          <a:p>
            <a:r>
              <a:rPr lang="en-US" dirty="0">
                <a:hlinkClick r:id="rId7" tooltip="Continuous Positive Airway Pressure devices, accessories, &amp; therapy">
                  <a:extLst>
                    <a:ext uri="{A12FA001-AC4F-418D-AE19-62706E023703}">
                      <ahyp:hlinkClr xmlns:ahyp="http://schemas.microsoft.com/office/drawing/2018/hyperlinkcolor" val="tx"/>
                    </a:ext>
                  </a:extLst>
                </a:hlinkClick>
              </a:rPr>
              <a:t>Continuous Positive Airway Pressure (CPAP) devices</a:t>
            </a:r>
            <a:endParaRPr lang="en-US" dirty="0"/>
          </a:p>
          <a:p>
            <a:r>
              <a:rPr lang="en-US" dirty="0">
                <a:hlinkClick r:id="rId8" tooltip="Crutches">
                  <a:extLst>
                    <a:ext uri="{A12FA001-AC4F-418D-AE19-62706E023703}">
                      <ahyp:hlinkClr xmlns:ahyp="http://schemas.microsoft.com/office/drawing/2018/hyperlinkcolor" val="tx"/>
                    </a:ext>
                  </a:extLst>
                </a:hlinkClick>
              </a:rPr>
              <a:t>Crutches</a:t>
            </a:r>
            <a:endParaRPr lang="en-US" dirty="0"/>
          </a:p>
          <a:p>
            <a:r>
              <a:rPr lang="en-US" dirty="0">
                <a:hlinkClick r:id="rId9" tooltip="Hospital beds">
                  <a:extLst>
                    <a:ext uri="{A12FA001-AC4F-418D-AE19-62706E023703}">
                      <ahyp:hlinkClr xmlns:ahyp="http://schemas.microsoft.com/office/drawing/2018/hyperlinkcolor" val="tx"/>
                    </a:ext>
                  </a:extLst>
                </a:hlinkClick>
              </a:rPr>
              <a:t>Hospital beds</a:t>
            </a:r>
            <a:endParaRPr lang="en-US" dirty="0"/>
          </a:p>
          <a:p>
            <a:r>
              <a:rPr lang="en-US" dirty="0">
                <a:hlinkClick r:id="rId10" tooltip="Infusion pumps &amp; supplies">
                  <a:extLst>
                    <a:ext uri="{A12FA001-AC4F-418D-AE19-62706E023703}">
                      <ahyp:hlinkClr xmlns:ahyp="http://schemas.microsoft.com/office/drawing/2018/hyperlinkcolor" val="tx"/>
                    </a:ext>
                  </a:extLst>
                </a:hlinkClick>
              </a:rPr>
              <a:t>Infusion pumps &amp; supplies</a:t>
            </a:r>
            <a:endParaRPr lang="en-US" dirty="0"/>
          </a:p>
          <a:p>
            <a:r>
              <a:rPr lang="en-US" dirty="0">
                <a:hlinkClick r:id="rId11" tooltip="Lancet devices &amp; lancets">
                  <a:extLst>
                    <a:ext uri="{A12FA001-AC4F-418D-AE19-62706E023703}">
                      <ahyp:hlinkClr xmlns:ahyp="http://schemas.microsoft.com/office/drawing/2018/hyperlinkcolor" val="tx"/>
                    </a:ext>
                  </a:extLst>
                </a:hlinkClick>
              </a:rPr>
              <a:t>Lancet devices &amp; lancets</a:t>
            </a:r>
            <a:endParaRPr lang="en-US" dirty="0"/>
          </a:p>
          <a:p>
            <a:r>
              <a:rPr lang="en-US" dirty="0">
                <a:hlinkClick r:id="rId12" tooltip="Nebulizers &amp; nebulizer medications">
                  <a:extLst>
                    <a:ext uri="{A12FA001-AC4F-418D-AE19-62706E023703}">
                      <ahyp:hlinkClr xmlns:ahyp="http://schemas.microsoft.com/office/drawing/2018/hyperlinkcolor" val="tx"/>
                    </a:ext>
                  </a:extLst>
                </a:hlinkClick>
              </a:rPr>
              <a:t>Nebulizers &amp; nebulizer medications</a:t>
            </a:r>
            <a:endParaRPr lang="en-US" dirty="0"/>
          </a:p>
          <a:p>
            <a:r>
              <a:rPr lang="en-US" dirty="0">
                <a:hlinkClick r:id="rId13" tooltip="Oxygen equipment &amp; accessories">
                  <a:extLst>
                    <a:ext uri="{A12FA001-AC4F-418D-AE19-62706E023703}">
                      <ahyp:hlinkClr xmlns:ahyp="http://schemas.microsoft.com/office/drawing/2018/hyperlinkcolor" val="tx"/>
                    </a:ext>
                  </a:extLst>
                </a:hlinkClick>
              </a:rPr>
              <a:t>Oxygen equipment &amp; accessories</a:t>
            </a:r>
            <a:endParaRPr lang="en-US" dirty="0"/>
          </a:p>
          <a:p>
            <a:r>
              <a:rPr lang="en-US" dirty="0">
                <a:hlinkClick r:id="rId14" tooltip="Patient lifts">
                  <a:extLst>
                    <a:ext uri="{A12FA001-AC4F-418D-AE19-62706E023703}">
                      <ahyp:hlinkClr xmlns:ahyp="http://schemas.microsoft.com/office/drawing/2018/hyperlinkcolor" val="tx"/>
                    </a:ext>
                  </a:extLst>
                </a:hlinkClick>
              </a:rPr>
              <a:t>Patient lifts</a:t>
            </a:r>
            <a:r>
              <a:rPr lang="en-US" dirty="0"/>
              <a:t> </a:t>
            </a:r>
          </a:p>
          <a:p>
            <a:r>
              <a:rPr lang="en-US" dirty="0"/>
              <a:t>Pressure-reducing beds, mattresses, and mattress overlays</a:t>
            </a:r>
          </a:p>
          <a:p>
            <a:r>
              <a:rPr lang="en-US" dirty="0">
                <a:hlinkClick r:id="rId15" tooltip="Suction pumps">
                  <a:extLst>
                    <a:ext uri="{A12FA001-AC4F-418D-AE19-62706E023703}">
                      <ahyp:hlinkClr xmlns:ahyp="http://schemas.microsoft.com/office/drawing/2018/hyperlinkcolor" val="tx"/>
                    </a:ext>
                  </a:extLst>
                </a:hlinkClick>
              </a:rPr>
              <a:t>Suction pumps</a:t>
            </a:r>
            <a:endParaRPr lang="en-US" dirty="0"/>
          </a:p>
          <a:p>
            <a:r>
              <a:rPr lang="en-US" dirty="0">
                <a:hlinkClick r:id="rId16" tooltip="Traction equipment">
                  <a:extLst>
                    <a:ext uri="{A12FA001-AC4F-418D-AE19-62706E023703}">
                      <ahyp:hlinkClr xmlns:ahyp="http://schemas.microsoft.com/office/drawing/2018/hyperlinkcolor" val="tx"/>
                    </a:ext>
                  </a:extLst>
                </a:hlinkClick>
              </a:rPr>
              <a:t>Traction equipment</a:t>
            </a:r>
            <a:endParaRPr lang="en-US" dirty="0"/>
          </a:p>
          <a:p>
            <a:r>
              <a:rPr lang="en-US" dirty="0">
                <a:hlinkClick r:id="rId17" tooltip="Walkers">
                  <a:extLst>
                    <a:ext uri="{A12FA001-AC4F-418D-AE19-62706E023703}">
                      <ahyp:hlinkClr xmlns:ahyp="http://schemas.microsoft.com/office/drawing/2018/hyperlinkcolor" val="tx"/>
                    </a:ext>
                  </a:extLst>
                </a:hlinkClick>
              </a:rPr>
              <a:t>Walkers</a:t>
            </a:r>
            <a:endParaRPr lang="en-US" dirty="0"/>
          </a:p>
          <a:p>
            <a:r>
              <a:rPr lang="en-US" dirty="0">
                <a:hlinkClick r:id="rId18" tooltip="Wheelchairs &amp; scooters">
                  <a:extLst>
                    <a:ext uri="{A12FA001-AC4F-418D-AE19-62706E023703}">
                      <ahyp:hlinkClr xmlns:ahyp="http://schemas.microsoft.com/office/drawing/2018/hyperlinkcolor" val="tx"/>
                    </a:ext>
                  </a:extLst>
                </a:hlinkClick>
              </a:rPr>
              <a:t>Wheelchairs &amp; scooters</a:t>
            </a:r>
            <a:endParaRPr lang="en-US" dirty="0"/>
          </a:p>
          <a:p>
            <a:endParaRPr lang="en-US" dirty="0"/>
          </a:p>
        </p:txBody>
      </p:sp>
      <p:sp>
        <p:nvSpPr>
          <p:cNvPr id="4" name="Slide Number Placeholder 3">
            <a:extLst>
              <a:ext uri="{FF2B5EF4-FFF2-40B4-BE49-F238E27FC236}">
                <a16:creationId xmlns:a16="http://schemas.microsoft.com/office/drawing/2014/main" id="{F593B9D2-E7C4-4036-B150-2626491722DB}"/>
              </a:ext>
            </a:extLst>
          </p:cNvPr>
          <p:cNvSpPr>
            <a:spLocks noGrp="1"/>
          </p:cNvSpPr>
          <p:nvPr>
            <p:ph type="sldNum" sz="quarter" idx="12"/>
          </p:nvPr>
        </p:nvSpPr>
        <p:spPr/>
        <p:txBody>
          <a:bodyPr/>
          <a:lstStyle/>
          <a:p>
            <a:fld id="{786D7D0F-3A27-45D3-AB4A-EEE967871401}" type="slidenum">
              <a:rPr lang="en-US" smtClean="0"/>
              <a:t>6</a:t>
            </a:fld>
            <a:endParaRPr lang="en-US" dirty="0"/>
          </a:p>
        </p:txBody>
      </p:sp>
    </p:spTree>
    <p:extLst>
      <p:ext uri="{BB962C8B-B14F-4D97-AF65-F5344CB8AC3E}">
        <p14:creationId xmlns:p14="http://schemas.microsoft.com/office/powerpoint/2010/main" val="3388211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4497F-6DC8-4F12-A9F0-D3E62DBE319E}"/>
              </a:ext>
            </a:extLst>
          </p:cNvPr>
          <p:cNvSpPr>
            <a:spLocks noGrp="1"/>
          </p:cNvSpPr>
          <p:nvPr>
            <p:ph type="title"/>
          </p:nvPr>
        </p:nvSpPr>
        <p:spPr/>
        <p:txBody>
          <a:bodyPr/>
          <a:lstStyle/>
          <a:p>
            <a:r>
              <a:rPr lang="en-US" dirty="0"/>
              <a:t>Medicaid Coverage </a:t>
            </a:r>
          </a:p>
        </p:txBody>
      </p:sp>
      <p:sp>
        <p:nvSpPr>
          <p:cNvPr id="3" name="Content Placeholder 2">
            <a:extLst>
              <a:ext uri="{FF2B5EF4-FFF2-40B4-BE49-F238E27FC236}">
                <a16:creationId xmlns:a16="http://schemas.microsoft.com/office/drawing/2014/main" id="{CFD4CF99-8CEA-4994-8AFE-7DAAE40D4A7B}"/>
              </a:ext>
            </a:extLst>
          </p:cNvPr>
          <p:cNvSpPr>
            <a:spLocks noGrp="1"/>
          </p:cNvSpPr>
          <p:nvPr>
            <p:ph idx="1"/>
          </p:nvPr>
        </p:nvSpPr>
        <p:spPr/>
        <p:txBody>
          <a:bodyPr>
            <a:normAutofit lnSpcReduction="10000"/>
          </a:bodyPr>
          <a:lstStyle/>
          <a:p>
            <a:pPr marL="114300" indent="0">
              <a:buNone/>
            </a:pPr>
            <a:r>
              <a:rPr lang="en-US" sz="1800" dirty="0"/>
              <a:t>Medicaid coverage includes, but is not limited to:</a:t>
            </a:r>
            <a:endParaRPr lang="en-US" sz="1800" u="sng" dirty="0">
              <a:hlinkClick r:id="rId2" tooltip="Back-up or Secondary Durable Medical Equipment">
                <a:extLst>
                  <a:ext uri="{A12FA001-AC4F-418D-AE19-62706E023703}">
                    <ahyp:hlinkClr xmlns:ahyp="http://schemas.microsoft.com/office/drawing/2018/hyperlinkcolor" val="tx"/>
                  </a:ext>
                </a:extLst>
              </a:hlinkClick>
            </a:endParaRPr>
          </a:p>
          <a:p>
            <a:r>
              <a:rPr lang="en-US" sz="1800" u="sng" dirty="0">
                <a:hlinkClick r:id="rId2" tooltip="Back-up or Secondary Durable Medical Equipment">
                  <a:extLst>
                    <a:ext uri="{A12FA001-AC4F-418D-AE19-62706E023703}">
                      <ahyp:hlinkClr xmlns:ahyp="http://schemas.microsoft.com/office/drawing/2018/hyperlinkcolor" val="tx"/>
                    </a:ext>
                  </a:extLst>
                </a:hlinkClick>
              </a:rPr>
              <a:t>Back-up or Secondary Durable Medical Equipment</a:t>
            </a:r>
            <a:endParaRPr lang="en-US" sz="1800" u="sng" dirty="0"/>
          </a:p>
          <a:p>
            <a:r>
              <a:rPr lang="en-US" sz="1800" u="sng" dirty="0">
                <a:hlinkClick r:id="rId2" tooltip="Codes">
                  <a:extLst>
                    <a:ext uri="{A12FA001-AC4F-418D-AE19-62706E023703}">
                      <ahyp:hlinkClr xmlns:ahyp="http://schemas.microsoft.com/office/drawing/2018/hyperlinkcolor" val="tx"/>
                    </a:ext>
                  </a:extLst>
                </a:hlinkClick>
              </a:rPr>
              <a:t>Codes</a:t>
            </a:r>
            <a:endParaRPr lang="en-US" sz="1800" u="sng" dirty="0"/>
          </a:p>
          <a:p>
            <a:r>
              <a:rPr lang="en-US" sz="1800" u="sng" dirty="0">
                <a:hlinkClick r:id="rId2" tooltip="Compression Garments">
                  <a:extLst>
                    <a:ext uri="{A12FA001-AC4F-418D-AE19-62706E023703}">
                      <ahyp:hlinkClr xmlns:ahyp="http://schemas.microsoft.com/office/drawing/2018/hyperlinkcolor" val="tx"/>
                    </a:ext>
                  </a:extLst>
                </a:hlinkClick>
              </a:rPr>
              <a:t>Compression Garments</a:t>
            </a:r>
            <a:endParaRPr lang="en-US" sz="1800" u="sng" dirty="0"/>
          </a:p>
          <a:p>
            <a:r>
              <a:rPr lang="en-US" sz="1800" u="sng" dirty="0">
                <a:hlinkClick r:id="rId2" tooltip="Covered Services and Requirements">
                  <a:extLst>
                    <a:ext uri="{A12FA001-AC4F-418D-AE19-62706E023703}">
                      <ahyp:hlinkClr xmlns:ahyp="http://schemas.microsoft.com/office/drawing/2018/hyperlinkcolor" val="tx"/>
                    </a:ext>
                  </a:extLst>
                </a:hlinkClick>
              </a:rPr>
              <a:t>Covered Services and Requirements</a:t>
            </a:r>
            <a:endParaRPr lang="en-US" sz="1800" u="sng" dirty="0"/>
          </a:p>
          <a:p>
            <a:r>
              <a:rPr lang="en-US" sz="1800" u="sng" dirty="0">
                <a:hlinkClick r:id="rId2" tooltip="Diabetic Supplies">
                  <a:extLst>
                    <a:ext uri="{A12FA001-AC4F-418D-AE19-62706E023703}">
                      <ahyp:hlinkClr xmlns:ahyp="http://schemas.microsoft.com/office/drawing/2018/hyperlinkcolor" val="tx"/>
                    </a:ext>
                  </a:extLst>
                </a:hlinkClick>
              </a:rPr>
              <a:t>Diabetic Supplies</a:t>
            </a:r>
            <a:endParaRPr lang="en-US" sz="1800" u="sng" dirty="0"/>
          </a:p>
          <a:p>
            <a:r>
              <a:rPr lang="en-US" sz="1800" u="sng" dirty="0" err="1">
                <a:hlinkClick r:id="rId2" tooltip="HealthCheck &quot;Other Services&quot;">
                  <a:extLst>
                    <a:ext uri="{A12FA001-AC4F-418D-AE19-62706E023703}">
                      <ahyp:hlinkClr xmlns:ahyp="http://schemas.microsoft.com/office/drawing/2018/hyperlinkcolor" val="tx"/>
                    </a:ext>
                  </a:extLst>
                </a:hlinkClick>
              </a:rPr>
              <a:t>HealthCheck</a:t>
            </a:r>
            <a:r>
              <a:rPr lang="en-US" sz="1800" u="sng" dirty="0">
                <a:hlinkClick r:id="rId2" tooltip="HealthCheck &quot;Other Services&quot;">
                  <a:extLst>
                    <a:ext uri="{A12FA001-AC4F-418D-AE19-62706E023703}">
                      <ahyp:hlinkClr xmlns:ahyp="http://schemas.microsoft.com/office/drawing/2018/hyperlinkcolor" val="tx"/>
                    </a:ext>
                  </a:extLst>
                </a:hlinkClick>
              </a:rPr>
              <a:t> "Other Services“</a:t>
            </a:r>
            <a:endParaRPr lang="en-US" sz="1800" u="sng" dirty="0"/>
          </a:p>
          <a:p>
            <a:r>
              <a:rPr lang="en-US" sz="1800" u="sng" dirty="0">
                <a:hlinkClick r:id="rId2" tooltip="Home Health Equipment">
                  <a:extLst>
                    <a:ext uri="{A12FA001-AC4F-418D-AE19-62706E023703}">
                      <ahyp:hlinkClr xmlns:ahyp="http://schemas.microsoft.com/office/drawing/2018/hyperlinkcolor" val="tx"/>
                    </a:ext>
                  </a:extLst>
                </a:hlinkClick>
              </a:rPr>
              <a:t>Home Health Equipment</a:t>
            </a:r>
            <a:endParaRPr lang="en-US" sz="1800" u="sng" dirty="0"/>
          </a:p>
          <a:p>
            <a:r>
              <a:rPr lang="en-US" sz="1800" u="sng" dirty="0">
                <a:hlinkClick r:id="rId2" tooltip="Implants">
                  <a:extLst>
                    <a:ext uri="{A12FA001-AC4F-418D-AE19-62706E023703}">
                      <ahyp:hlinkClr xmlns:ahyp="http://schemas.microsoft.com/office/drawing/2018/hyperlinkcolor" val="tx"/>
                    </a:ext>
                  </a:extLst>
                </a:hlinkClick>
              </a:rPr>
              <a:t>Implants</a:t>
            </a:r>
            <a:endParaRPr lang="en-US" sz="1800" u="sng" dirty="0"/>
          </a:p>
          <a:p>
            <a:r>
              <a:rPr lang="en-US" sz="1800" u="sng" dirty="0">
                <a:hlinkClick r:id="rId2" tooltip="Mobility Devices and Accessories">
                  <a:extLst>
                    <a:ext uri="{A12FA001-AC4F-418D-AE19-62706E023703}">
                      <ahyp:hlinkClr xmlns:ahyp="http://schemas.microsoft.com/office/drawing/2018/hyperlinkcolor" val="tx"/>
                    </a:ext>
                  </a:extLst>
                </a:hlinkClick>
              </a:rPr>
              <a:t>Mobility Devices and Accessories</a:t>
            </a:r>
            <a:endParaRPr lang="en-US" sz="1800" u="sng" dirty="0"/>
          </a:p>
          <a:p>
            <a:r>
              <a:rPr lang="en-US" sz="1800" u="sng" dirty="0">
                <a:hlinkClick r:id="rId2" tooltip="Noncovered Services">
                  <a:extLst>
                    <a:ext uri="{A12FA001-AC4F-418D-AE19-62706E023703}">
                      <ahyp:hlinkClr xmlns:ahyp="http://schemas.microsoft.com/office/drawing/2018/hyperlinkcolor" val="tx"/>
                    </a:ext>
                  </a:extLst>
                </a:hlinkClick>
              </a:rPr>
              <a:t>Noncovered Services</a:t>
            </a:r>
            <a:endParaRPr lang="en-US" sz="1800" u="sng" dirty="0"/>
          </a:p>
          <a:p>
            <a:r>
              <a:rPr lang="en-US" sz="1800" dirty="0">
                <a:hlinkClick r:id="rId2" tooltip="Nursing Home Members and Durable Medical Equipment">
                  <a:extLst>
                    <a:ext uri="{A12FA001-AC4F-418D-AE19-62706E023703}">
                      <ahyp:hlinkClr xmlns:ahyp="http://schemas.microsoft.com/office/drawing/2018/hyperlinkcolor" val="tx"/>
                    </a:ext>
                  </a:extLst>
                </a:hlinkClick>
              </a:rPr>
              <a:t>Nursing Home Members and Durable Medical Equipment</a:t>
            </a:r>
            <a:endParaRPr lang="en-US" sz="1800" dirty="0"/>
          </a:p>
          <a:p>
            <a:r>
              <a:rPr lang="en-US" sz="1800" u="sng" dirty="0">
                <a:hlinkClick r:id="rId2" tooltip="Oxygen and Respiratory Equipment">
                  <a:extLst>
                    <a:ext uri="{A12FA001-AC4F-418D-AE19-62706E023703}">
                      <ahyp:hlinkClr xmlns:ahyp="http://schemas.microsoft.com/office/drawing/2018/hyperlinkcolor" val="tx"/>
                    </a:ext>
                  </a:extLst>
                </a:hlinkClick>
              </a:rPr>
              <a:t>Oxygen and Respiratory Equipment</a:t>
            </a:r>
            <a:endParaRPr lang="en-US" sz="1800" u="sng" dirty="0"/>
          </a:p>
          <a:p>
            <a:r>
              <a:rPr lang="en-US" sz="1800" u="sng" dirty="0">
                <a:hlinkClick r:id="rId2" tooltip="Prosthetic Procedures">
                  <a:extLst>
                    <a:ext uri="{A12FA001-AC4F-418D-AE19-62706E023703}">
                      <ahyp:hlinkClr xmlns:ahyp="http://schemas.microsoft.com/office/drawing/2018/hyperlinkcolor" val="tx"/>
                    </a:ext>
                  </a:extLst>
                </a:hlinkClick>
              </a:rPr>
              <a:t>Prosthetic Procedures</a:t>
            </a:r>
            <a:endParaRPr lang="en-US" sz="1800" u="sng" dirty="0"/>
          </a:p>
          <a:p>
            <a:r>
              <a:rPr lang="en-US" sz="1800" u="sng" dirty="0">
                <a:hlinkClick r:id="rId2" tooltip="Repair of Durable Medical Equipment">
                  <a:extLst>
                    <a:ext uri="{A12FA001-AC4F-418D-AE19-62706E023703}">
                      <ahyp:hlinkClr xmlns:ahyp="http://schemas.microsoft.com/office/drawing/2018/hyperlinkcolor" val="tx"/>
                    </a:ext>
                  </a:extLst>
                </a:hlinkClick>
              </a:rPr>
              <a:t>Repair of Durable Medical Equipment</a:t>
            </a:r>
            <a:endParaRPr lang="en-US" sz="1800" dirty="0"/>
          </a:p>
          <a:p>
            <a:endParaRPr lang="en-US" dirty="0"/>
          </a:p>
        </p:txBody>
      </p:sp>
      <p:sp>
        <p:nvSpPr>
          <p:cNvPr id="4" name="Slide Number Placeholder 3">
            <a:extLst>
              <a:ext uri="{FF2B5EF4-FFF2-40B4-BE49-F238E27FC236}">
                <a16:creationId xmlns:a16="http://schemas.microsoft.com/office/drawing/2014/main" id="{435DC545-1025-4C0B-A601-CCE4F2DBADA7}"/>
              </a:ext>
            </a:extLst>
          </p:cNvPr>
          <p:cNvSpPr>
            <a:spLocks noGrp="1"/>
          </p:cNvSpPr>
          <p:nvPr>
            <p:ph type="sldNum" sz="quarter" idx="12"/>
          </p:nvPr>
        </p:nvSpPr>
        <p:spPr/>
        <p:txBody>
          <a:bodyPr/>
          <a:lstStyle/>
          <a:p>
            <a:fld id="{786D7D0F-3A27-45D3-AB4A-EEE967871401}" type="slidenum">
              <a:rPr lang="en-US" smtClean="0"/>
              <a:t>7</a:t>
            </a:fld>
            <a:endParaRPr lang="en-US" dirty="0"/>
          </a:p>
        </p:txBody>
      </p:sp>
    </p:spTree>
    <p:extLst>
      <p:ext uri="{BB962C8B-B14F-4D97-AF65-F5344CB8AC3E}">
        <p14:creationId xmlns:p14="http://schemas.microsoft.com/office/powerpoint/2010/main" val="2760874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190B0-CFB4-4E61-97D8-C0A18EB224DE}"/>
              </a:ext>
            </a:extLst>
          </p:cNvPr>
          <p:cNvSpPr>
            <a:spLocks noGrp="1"/>
          </p:cNvSpPr>
          <p:nvPr>
            <p:ph type="title"/>
          </p:nvPr>
        </p:nvSpPr>
        <p:spPr/>
        <p:txBody>
          <a:bodyPr/>
          <a:lstStyle/>
          <a:p>
            <a:r>
              <a:rPr lang="en-US" dirty="0"/>
              <a:t>DME/DMS Frequently Asked Questions (FAQ)</a:t>
            </a:r>
          </a:p>
        </p:txBody>
      </p:sp>
      <p:sp>
        <p:nvSpPr>
          <p:cNvPr id="3" name="Content Placeholder 2">
            <a:extLst>
              <a:ext uri="{FF2B5EF4-FFF2-40B4-BE49-F238E27FC236}">
                <a16:creationId xmlns:a16="http://schemas.microsoft.com/office/drawing/2014/main" id="{9EB6C814-FBEB-4097-A0F6-3725AAC8671E}"/>
              </a:ext>
            </a:extLst>
          </p:cNvPr>
          <p:cNvSpPr>
            <a:spLocks noGrp="1"/>
          </p:cNvSpPr>
          <p:nvPr>
            <p:ph idx="1"/>
          </p:nvPr>
        </p:nvSpPr>
        <p:spPr/>
        <p:txBody>
          <a:bodyPr>
            <a:normAutofit/>
          </a:bodyPr>
          <a:lstStyle/>
          <a:p>
            <a:pPr marL="338328">
              <a:buFont typeface="+mj-lt"/>
              <a:buAutoNum type="arabicPeriod"/>
            </a:pPr>
            <a:r>
              <a:rPr lang="en-US" sz="1200" dirty="0"/>
              <a:t>How will Medicare pay for oxygen and oxygen equipment rental?</a:t>
            </a:r>
          </a:p>
          <a:p>
            <a:pPr marL="402336" lvl="1" indent="0">
              <a:buNone/>
            </a:pPr>
            <a:r>
              <a:rPr lang="en-US" sz="1200" b="1" dirty="0">
                <a:solidFill>
                  <a:srgbClr val="0033CC"/>
                </a:solidFill>
              </a:rPr>
              <a:t> Answer</a:t>
            </a:r>
            <a:r>
              <a:rPr lang="en-US" sz="1200" dirty="0">
                <a:solidFill>
                  <a:srgbClr val="0033CC"/>
                </a:solidFill>
              </a:rPr>
              <a:t>: Medicare payment for oxygen and oxygen equipment is made on a monthly basis. One bundled monthly payment amount is made for all covered stationary  equipment, stationary and portable contents,  and all  accessories used  in conjunction with the oxygen equipment. An add-on payment may also be made for those  beneficiaries who require portable oxygen. Per the Medicare Improvements for Patients and  Providers Act of 2008 (MIPPA),  effective January 1, 2009, Medicare payment for  oxygen equipment may not continue beyond 36 months of continuous use. After the 36 month rental cap, Medicare will continue  to make monthly rental payments for  oxygen contents. In  addition, payment for in-home maintenance and servicing of supplier-owned oxygen concentrators and trans filling equipment will be made every 6   months, beginning 6 months after the rental cap, for any period of medical need for the  remainder of the reasonable useful lifetime of the equipment. Payment is made on a  monthly basis for oxygen contents for  beneficiaries who own liquid or gaseous oxygen equipment. </a:t>
            </a:r>
          </a:p>
          <a:p>
            <a:pPr marL="109728" indent="0">
              <a:buNone/>
            </a:pPr>
            <a:endParaRPr lang="en-US" sz="1200" dirty="0">
              <a:solidFill>
                <a:srgbClr val="0033CC"/>
              </a:solidFill>
            </a:endParaRPr>
          </a:p>
          <a:p>
            <a:pPr marL="109728" indent="0">
              <a:buNone/>
            </a:pPr>
            <a:r>
              <a:rPr lang="en-US" sz="1200" dirty="0">
                <a:solidFill>
                  <a:srgbClr val="0033CC"/>
                </a:solidFill>
              </a:rPr>
              <a:t>2. </a:t>
            </a:r>
            <a:r>
              <a:rPr lang="en-US" sz="1200" dirty="0"/>
              <a:t>For dual FCP members. Should I receive two prior authorizations for both lines of business (LOB)?</a:t>
            </a:r>
          </a:p>
          <a:p>
            <a:pPr marL="402336" lvl="1" indent="0">
              <a:buNone/>
            </a:pPr>
            <a:r>
              <a:rPr lang="en-US" sz="1200" dirty="0">
                <a:solidFill>
                  <a:srgbClr val="0033CC"/>
                </a:solidFill>
              </a:rPr>
              <a:t> </a:t>
            </a:r>
            <a:r>
              <a:rPr lang="en-US" sz="1200" b="1" dirty="0">
                <a:solidFill>
                  <a:srgbClr val="0033CC"/>
                </a:solidFill>
              </a:rPr>
              <a:t>    Answer </a:t>
            </a:r>
            <a:r>
              <a:rPr lang="en-US" sz="1200" dirty="0">
                <a:solidFill>
                  <a:srgbClr val="0033CC"/>
                </a:solidFill>
              </a:rPr>
              <a:t>:   No, you will only receive one authorization to support both LOBs and date range. </a:t>
            </a:r>
          </a:p>
          <a:p>
            <a:pPr marL="109728" indent="0">
              <a:buNone/>
            </a:pPr>
            <a:r>
              <a:rPr lang="en-US" sz="1200" dirty="0">
                <a:solidFill>
                  <a:srgbClr val="0033CC"/>
                </a:solidFill>
              </a:rPr>
              <a:t>             </a:t>
            </a:r>
            <a:r>
              <a:rPr lang="en-US" sz="1200" b="1" dirty="0"/>
              <a:t>Note</a:t>
            </a:r>
            <a:r>
              <a:rPr lang="en-US" sz="1200" dirty="0">
                <a:solidFill>
                  <a:srgbClr val="0033CC"/>
                </a:solidFill>
              </a:rPr>
              <a:t>: For Traditional Medicare and Medicaid SSI member you will receive two authorizations.       	    One for each line of business and date range. </a:t>
            </a:r>
          </a:p>
          <a:p>
            <a:pPr marL="109728" indent="0">
              <a:buNone/>
            </a:pPr>
            <a:endParaRPr lang="en-US" sz="1200" dirty="0">
              <a:solidFill>
                <a:srgbClr val="0033CC"/>
              </a:solidFill>
            </a:endParaRPr>
          </a:p>
          <a:p>
            <a:pPr marL="109728" indent="0">
              <a:buNone/>
            </a:pPr>
            <a:r>
              <a:rPr lang="en-US" sz="1200" dirty="0">
                <a:solidFill>
                  <a:srgbClr val="0033CC"/>
                </a:solidFill>
              </a:rPr>
              <a:t>  </a:t>
            </a:r>
          </a:p>
          <a:p>
            <a:pPr marL="109728" indent="0">
              <a:buNone/>
            </a:pPr>
            <a:r>
              <a:rPr lang="en-US" sz="1200" dirty="0"/>
              <a:t> </a:t>
            </a:r>
            <a:endParaRPr lang="en-US" sz="1200" dirty="0">
              <a:solidFill>
                <a:srgbClr val="0033CC"/>
              </a:solidFill>
            </a:endParaRPr>
          </a:p>
        </p:txBody>
      </p:sp>
      <p:sp>
        <p:nvSpPr>
          <p:cNvPr id="4" name="Slide Number Placeholder 3">
            <a:extLst>
              <a:ext uri="{FF2B5EF4-FFF2-40B4-BE49-F238E27FC236}">
                <a16:creationId xmlns:a16="http://schemas.microsoft.com/office/drawing/2014/main" id="{A1B0AAD8-8770-4770-8210-BD16DE2AECDB}"/>
              </a:ext>
            </a:extLst>
          </p:cNvPr>
          <p:cNvSpPr>
            <a:spLocks noGrp="1"/>
          </p:cNvSpPr>
          <p:nvPr>
            <p:ph type="sldNum" sz="quarter" idx="12"/>
          </p:nvPr>
        </p:nvSpPr>
        <p:spPr/>
        <p:txBody>
          <a:bodyPr/>
          <a:lstStyle/>
          <a:p>
            <a:fld id="{786D7D0F-3A27-45D3-AB4A-EEE967871401}" type="slidenum">
              <a:rPr lang="en-US" smtClean="0"/>
              <a:t>8</a:t>
            </a:fld>
            <a:endParaRPr lang="en-US" dirty="0"/>
          </a:p>
        </p:txBody>
      </p:sp>
    </p:spTree>
    <p:extLst>
      <p:ext uri="{BB962C8B-B14F-4D97-AF65-F5344CB8AC3E}">
        <p14:creationId xmlns:p14="http://schemas.microsoft.com/office/powerpoint/2010/main" val="1221196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86195-BE82-4D96-8664-E7C71C0AD966}"/>
              </a:ext>
            </a:extLst>
          </p:cNvPr>
          <p:cNvSpPr>
            <a:spLocks noGrp="1"/>
          </p:cNvSpPr>
          <p:nvPr>
            <p:ph type="title"/>
          </p:nvPr>
        </p:nvSpPr>
        <p:spPr/>
        <p:txBody>
          <a:bodyPr/>
          <a:lstStyle/>
          <a:p>
            <a:r>
              <a:rPr lang="en-US" dirty="0"/>
              <a:t>Clean Claim Guidelines</a:t>
            </a:r>
          </a:p>
        </p:txBody>
      </p:sp>
      <p:pic>
        <p:nvPicPr>
          <p:cNvPr id="8" name="Content Placeholder 7">
            <a:extLst>
              <a:ext uri="{FF2B5EF4-FFF2-40B4-BE49-F238E27FC236}">
                <a16:creationId xmlns:a16="http://schemas.microsoft.com/office/drawing/2014/main" id="{5D9C3465-D1F5-404D-A039-8295F68EE19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11901" y="1600200"/>
            <a:ext cx="4910597" cy="4800600"/>
          </a:xfrm>
        </p:spPr>
      </p:pic>
      <p:sp>
        <p:nvSpPr>
          <p:cNvPr id="5" name="Slide Number Placeholder 4">
            <a:extLst>
              <a:ext uri="{FF2B5EF4-FFF2-40B4-BE49-F238E27FC236}">
                <a16:creationId xmlns:a16="http://schemas.microsoft.com/office/drawing/2014/main" id="{BE0B6614-A86B-4B65-B583-22D6EA32C130}"/>
              </a:ext>
            </a:extLst>
          </p:cNvPr>
          <p:cNvSpPr>
            <a:spLocks noGrp="1"/>
          </p:cNvSpPr>
          <p:nvPr>
            <p:ph type="sldNum" sz="quarter" idx="12"/>
          </p:nvPr>
        </p:nvSpPr>
        <p:spPr/>
        <p:txBody>
          <a:bodyPr/>
          <a:lstStyle/>
          <a:p>
            <a:fld id="{786D7D0F-3A27-45D3-AB4A-EEE967871401}" type="slidenum">
              <a:rPr lang="en-US" smtClean="0"/>
              <a:t>9</a:t>
            </a:fld>
            <a:endParaRPr lang="en-US" dirty="0"/>
          </a:p>
        </p:txBody>
      </p:sp>
    </p:spTree>
    <p:extLst>
      <p:ext uri="{BB962C8B-B14F-4D97-AF65-F5344CB8AC3E}">
        <p14:creationId xmlns:p14="http://schemas.microsoft.com/office/powerpoint/2010/main" val="8416183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Theme1" id="{FC8E0C6D-4D5E-4DE0-8A5A-FE5FB8133F31}" vid="{6FD0C8BA-9FD7-48F0-9B70-9AEE9E7CC7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298</TotalTime>
  <Words>1519</Words>
  <Application>Microsoft Office PowerPoint</Application>
  <PresentationFormat>On-screen Show (4:3)</PresentationFormat>
  <Paragraphs>150</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Open Sans</vt:lpstr>
      <vt:lpstr>Palatino Linotype</vt:lpstr>
      <vt:lpstr>Times New Roman</vt:lpstr>
      <vt:lpstr>Theme1</vt:lpstr>
      <vt:lpstr>PowerPoint Presentation</vt:lpstr>
      <vt:lpstr>Disclaimer:</vt:lpstr>
      <vt:lpstr>DME  &amp; DMS – Medical Management</vt:lpstr>
      <vt:lpstr>DME  &amp; DMS – Medical Management Cont.</vt:lpstr>
      <vt:lpstr>Medicare &amp; Medicaid Coverage</vt:lpstr>
      <vt:lpstr>Medicare Coverage</vt:lpstr>
      <vt:lpstr>Medicaid Coverage </vt:lpstr>
      <vt:lpstr>DME/DMS Frequently Asked Questions (FAQ)</vt:lpstr>
      <vt:lpstr>Clean Claim Guidelines</vt:lpstr>
      <vt:lpstr>Claims Filing Limits</vt:lpstr>
      <vt:lpstr>Claims Submission </vt:lpstr>
      <vt:lpstr>Electronic Funds Transfer (EFT)  and Electronic Remittance Advice (ERA)</vt:lpstr>
      <vt:lpstr>For More Information:</vt:lpstr>
      <vt:lpstr>iCare Provider Portal Access </vt:lpstr>
      <vt:lpstr>iCare 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Crystal Burgess</dc:creator>
  <cp:lastModifiedBy>Michelle Minogue</cp:lastModifiedBy>
  <cp:revision>31</cp:revision>
  <dcterms:created xsi:type="dcterms:W3CDTF">2019-07-23T16:06:26Z</dcterms:created>
  <dcterms:modified xsi:type="dcterms:W3CDTF">2024-02-01T16:02:54Z</dcterms:modified>
</cp:coreProperties>
</file>