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16"/>
  </p:notesMasterIdLst>
  <p:sldIdLst>
    <p:sldId id="256" r:id="rId2"/>
    <p:sldId id="257" r:id="rId3"/>
    <p:sldId id="259" r:id="rId4"/>
    <p:sldId id="260" r:id="rId5"/>
    <p:sldId id="261" r:id="rId6"/>
    <p:sldId id="274" r:id="rId7"/>
    <p:sldId id="262" r:id="rId8"/>
    <p:sldId id="271" r:id="rId9"/>
    <p:sldId id="272" r:id="rId10"/>
    <p:sldId id="270" r:id="rId11"/>
    <p:sldId id="273" r:id="rId12"/>
    <p:sldId id="276" r:id="rId13"/>
    <p:sldId id="267" r:id="rId14"/>
    <p:sldId id="264" r:id="rId1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444" y="7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9098D6C7-F04E-461F-BD25-A278E967AA16}" type="datetimeFigureOut">
              <a:rPr lang="en-US" smtClean="0"/>
              <a:t>2/1/2024</a:t>
            </a:fld>
            <a:endParaRPr lang="en-US"/>
          </a:p>
        </p:txBody>
      </p:sp>
      <p:sp>
        <p:nvSpPr>
          <p:cNvPr id="4" name="Slide Image Placeholder 3"/>
          <p:cNvSpPr>
            <a:spLocks noGrp="1" noRot="1" noChangeAspect="1"/>
          </p:cNvSpPr>
          <p:nvPr>
            <p:ph type="sldImg" idx="2"/>
          </p:nvPr>
        </p:nvSpPr>
        <p:spPr>
          <a:xfrm>
            <a:off x="13382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575"/>
            <a:ext cx="548640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675"/>
            <a:ext cx="2971800" cy="466725"/>
          </a:xfrm>
          <a:prstGeom prst="rect">
            <a:avLst/>
          </a:prstGeom>
        </p:spPr>
        <p:txBody>
          <a:bodyPr vert="horz" lIns="91440" tIns="45720" rIns="91440" bIns="45720" rtlCol="0" anchor="b"/>
          <a:lstStyle>
            <a:lvl1pPr algn="r">
              <a:defRPr sz="1200"/>
            </a:lvl1pPr>
          </a:lstStyle>
          <a:p>
            <a:fld id="{DADF8CD0-B1F2-4DDB-BBA7-F598749A03B3}" type="slidenum">
              <a:rPr lang="en-US" smtClean="0"/>
              <a:t>‹#›</a:t>
            </a:fld>
            <a:endParaRPr lang="en-US"/>
          </a:p>
        </p:txBody>
      </p:sp>
    </p:spTree>
    <p:extLst>
      <p:ext uri="{BB962C8B-B14F-4D97-AF65-F5344CB8AC3E}">
        <p14:creationId xmlns:p14="http://schemas.microsoft.com/office/powerpoint/2010/main" val="789523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C1BD43AA-2374-4666-98C7-70B96DEA861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6EF633C-397B-4ADC-8990-580AD2E4E91A}"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D7677F0-AD81-4C19-8270-4FA6D9908612}"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D759DEC-2B7E-49EF-922F-2D5E3F2898C1}"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52814A3-72A7-4955-B92E-BFB72E639926}" type="datetime1">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9600" y="1536192"/>
            <a:ext cx="3657600" cy="4590288"/>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vl2pPr>
              <a:defRPr sz="2400">
                <a:latin typeface="Open Sans" panose="020B0606030504020204" pitchFamily="34" charset="0"/>
                <a:ea typeface="Open Sans" panose="020B0606030504020204" pitchFamily="34" charset="0"/>
                <a:cs typeface="Open Sans" panose="020B0606030504020204" pitchFamily="34" charset="0"/>
              </a:defRPr>
            </a:lvl2pPr>
            <a:lvl3pPr>
              <a:defRPr sz="20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824329D-B14C-4B1D-84C6-0E2FC09FBCF4}"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atin typeface="Open Sans" panose="020B0606030504020204" pitchFamily="34" charset="0"/>
                <a:ea typeface="Open Sans" panose="020B0606030504020204" pitchFamily="34" charset="0"/>
                <a:cs typeface="Open Sans" panose="020B0606030504020204" pitchFamily="34" charset="0"/>
              </a:defRPr>
            </a:lvl1pPr>
            <a:lvl2pPr>
              <a:defRPr sz="20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600">
                <a:latin typeface="Open Sans" panose="020B0606030504020204" pitchFamily="34" charset="0"/>
                <a:ea typeface="Open Sans" panose="020B0606030504020204" pitchFamily="34" charset="0"/>
                <a:cs typeface="Open Sans" panose="020B0606030504020204" pitchFamily="34" charset="0"/>
              </a:defRPr>
            </a:lvl4pPr>
            <a:lvl5pPr>
              <a:defRPr sz="1600">
                <a:latin typeface="Open Sans" panose="020B0606030504020204" pitchFamily="34" charset="0"/>
                <a:ea typeface="Open Sans" panose="020B0606030504020204" pitchFamily="34" charset="0"/>
                <a:cs typeface="Open Sans" panose="020B0606030504020204"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97F266DA-BDFC-46C3-9FE1-59008DAA3B40}" type="datetime1">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13054B99-7257-489E-9E0B-860E17932C98}" type="datetime1">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E930D9-2D74-4377-AD66-AA3546CA582A}" type="datetime1">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6D7D0F-3A27-45D3-AB4A-EEE96787140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993DDA2D-996B-4A5E-B601-FDB4348C6E21}" type="datetime1">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6D7D0F-3A27-45D3-AB4A-EEE967871401}" type="slidenum">
              <a:rPr lang="en-US" smtClean="0"/>
              <a:t>‹#›</a:t>
            </a:fld>
            <a:endParaRPr lang="en-US" dirty="0"/>
          </a:p>
        </p:txBody>
      </p:sp>
      <p:sp>
        <p:nvSpPr>
          <p:cNvPr id="9" name="Content Placeholder 8"/>
          <p:cNvSpPr>
            <a:spLocks noGrp="1"/>
          </p:cNvSpPr>
          <p:nvPr>
            <p:ph sz="quarter" idx="13"/>
          </p:nvPr>
        </p:nvSpPr>
        <p:spPr>
          <a:xfrm>
            <a:off x="304800" y="381000"/>
            <a:ext cx="7772400" cy="4942840"/>
          </a:xfrm>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vl2pPr>
              <a:defRPr>
                <a:latin typeface="Open Sans" panose="020B0606030504020204" pitchFamily="34" charset="0"/>
                <a:ea typeface="Open Sans" panose="020B0606030504020204" pitchFamily="34" charset="0"/>
                <a:cs typeface="Open Sans" panose="020B0606030504020204" pitchFamily="34" charset="0"/>
              </a:defRPr>
            </a:lvl2pPr>
            <a:lvl3pPr>
              <a:defRPr>
                <a:latin typeface="Open Sans" panose="020B0606030504020204" pitchFamily="34" charset="0"/>
                <a:ea typeface="Open Sans" panose="020B0606030504020204" pitchFamily="34" charset="0"/>
                <a:cs typeface="Open Sans" panose="020B0606030504020204" pitchFamily="34" charset="0"/>
              </a:defRPr>
            </a:lvl3pPr>
            <a:lvl4pPr>
              <a:defRPr>
                <a:latin typeface="Open Sans" panose="020B0606030504020204" pitchFamily="34" charset="0"/>
                <a:ea typeface="Open Sans" panose="020B0606030504020204" pitchFamily="34" charset="0"/>
                <a:cs typeface="Open Sans" panose="020B0606030504020204" pitchFamily="34" charset="0"/>
              </a:defRPr>
            </a:lvl4pPr>
            <a:lvl5pPr>
              <a:defRPr>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Picture Placeholder 2"/>
          <p:cNvSpPr>
            <a:spLocks noGrp="1"/>
          </p:cNvSpPr>
          <p:nvPr>
            <p:ph type="pic" idx="1"/>
          </p:nvPr>
        </p:nvSpPr>
        <p:spPr>
          <a:xfrm>
            <a:off x="0" y="0"/>
            <a:ext cx="8458200" cy="5486400"/>
          </a:xfrm>
        </p:spPr>
        <p:txBody>
          <a:bodyPr/>
          <a:lstStyle>
            <a:lvl1pPr marL="0" indent="0">
              <a:buNone/>
              <a:defRPr sz="32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7"/>
          <p:cNvSpPr>
            <a:spLocks noGrp="1"/>
          </p:cNvSpPr>
          <p:nvPr>
            <p:ph type="dt" sz="half" idx="10"/>
          </p:nvPr>
        </p:nvSpPr>
        <p:spPr/>
        <p:txBody>
          <a:bodyPr/>
          <a:lstStyle/>
          <a:p>
            <a:fld id="{C08DBEF4-AB3E-4416-B915-FD55617A9298}" type="datetime1">
              <a:rPr lang="en-US" smtClean="0"/>
              <a:t>2/1/2024</a:t>
            </a:fld>
            <a:endParaRPr lang="en-US" dirty="0"/>
          </a:p>
        </p:txBody>
      </p:sp>
      <p:sp>
        <p:nvSpPr>
          <p:cNvPr id="9" name="Slide Number Placeholder 8"/>
          <p:cNvSpPr>
            <a:spLocks noGrp="1"/>
          </p:cNvSpPr>
          <p:nvPr>
            <p:ph type="sldNum" sz="quarter" idx="11"/>
          </p:nvPr>
        </p:nvSpPr>
        <p:spPr/>
        <p:txBody>
          <a:bodyPr/>
          <a:lstStyle/>
          <a:p>
            <a:fld id="{786D7D0F-3A27-45D3-AB4A-EEE967871401}" type="slidenum">
              <a:rPr lang="en-US" smtClean="0"/>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86D7D0F-3A27-45D3-AB4A-EEE967871401}" type="slidenum">
              <a:rPr lang="en-US" smtClean="0"/>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DCE3B5E-87A1-4FFD-9E77-DE7F922BC303}" type="datetime1">
              <a:rPr lang="en-US" smtClean="0"/>
              <a:t>2/1/2024</a:t>
            </a:fld>
            <a:endParaRPr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roducts3.ssigroup.com/ProviderRegistration/regist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stamed.com/eraeft" TargetMode="External"/><Relationship Id="rId2" Type="http://schemas.openxmlformats.org/officeDocument/2006/relationships/hyperlink" Target="https://register.instamed.com/eraeft" TargetMode="External"/><Relationship Id="rId1" Type="http://schemas.openxmlformats.org/officeDocument/2006/relationships/slideLayout" Target="../slideLayouts/slideLayout2.xml"/><Relationship Id="rId4" Type="http://schemas.openxmlformats.org/officeDocument/2006/relationships/hyperlink" Target="tel:+1-866-945-7990"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icarehealthplan.org/Files/Resources/PROVIDER-DOCS/iCare_Provider_Portal_Guide.pdf" TargetMode="External"/><Relationship Id="rId2" Type="http://schemas.openxmlformats.org/officeDocument/2006/relationships/hyperlink" Target="mailto:ProviderRelationsSpecialist@iCareHealthPlan.org" TargetMode="External"/><Relationship Id="rId1" Type="http://schemas.openxmlformats.org/officeDocument/2006/relationships/slideLayout" Target="../slideLayouts/slideLayout2.xml"/><Relationship Id="rId5" Type="http://schemas.openxmlformats.org/officeDocument/2006/relationships/hyperlink" Target="mailto:provideroutreach@icarehealthplan.org" TargetMode="External"/><Relationship Id="rId4" Type="http://schemas.openxmlformats.org/officeDocument/2006/relationships/hyperlink" Target="mailto:ProviderOutreach@iCareHealthPlan.org?subject=Question%20about%20the%20iCare%20Provider%20Portal%20"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mailto:providerservices@icarehealthpla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icare-wi.org/providers/forms.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icare-wi.org/providers/authorization.asp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forwardhealth.wi.gov/WIPortal/Subsystem/KW/Display.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cms.gov/files/document/medicare-mental-health.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edicare.gov/coverage/mental-health-care-inpatient" TargetMode="External"/><Relationship Id="rId2" Type="http://schemas.openxmlformats.org/officeDocument/2006/relationships/hyperlink" Target="https://www.medicare.gov/coverage/mental-health-care-outpatient" TargetMode="External"/><Relationship Id="rId1" Type="http://schemas.openxmlformats.org/officeDocument/2006/relationships/slideLayout" Target="../slideLayouts/slideLayout2.xml"/><Relationship Id="rId4" Type="http://schemas.openxmlformats.org/officeDocument/2006/relationships/hyperlink" Target="https://www.cms.gov/Outreach-and-Education/Medicare-Learning-Network-MLN/MLNMattersArticles/Downloads/SE1604.pdf"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45E87EB-1845-4E1F-B7E6-2A316847120F}"/>
              </a:ext>
            </a:extLst>
          </p:cNvPr>
          <p:cNvSpPr>
            <a:spLocks noGrp="1"/>
          </p:cNvSpPr>
          <p:nvPr>
            <p:ph type="subTitle" idx="1"/>
          </p:nvPr>
        </p:nvSpPr>
        <p:spPr/>
        <p:txBody>
          <a:bodyPr/>
          <a:lstStyle/>
          <a:p>
            <a:r>
              <a:rPr lang="en-US" dirty="0"/>
              <a:t> </a:t>
            </a:r>
            <a:r>
              <a:rPr lang="en-US" i="1" dirty="0"/>
              <a:t>i</a:t>
            </a:r>
            <a:r>
              <a:rPr lang="en-US" dirty="0"/>
              <a:t>Care Guide for Mental/</a:t>
            </a:r>
            <a:r>
              <a:rPr lang="en-US" dirty="0" err="1"/>
              <a:t>Behavoral</a:t>
            </a:r>
            <a:r>
              <a:rPr lang="en-US" dirty="0"/>
              <a:t> Health and Substance Abuse</a:t>
            </a:r>
            <a:br>
              <a:rPr lang="en-US" dirty="0"/>
            </a:br>
            <a:r>
              <a:rPr lang="en-US" dirty="0"/>
              <a:t>CLAIMS PROCESSING OVERVIEW</a:t>
            </a:r>
          </a:p>
        </p:txBody>
      </p:sp>
      <p:sp>
        <p:nvSpPr>
          <p:cNvPr id="4" name="Slide Number Placeholder 3">
            <a:extLst>
              <a:ext uri="{FF2B5EF4-FFF2-40B4-BE49-F238E27FC236}">
                <a16:creationId xmlns:a16="http://schemas.microsoft.com/office/drawing/2014/main" id="{9E674729-5763-405D-914A-074862DCF2C4}"/>
              </a:ext>
            </a:extLst>
          </p:cNvPr>
          <p:cNvSpPr>
            <a:spLocks noGrp="1"/>
          </p:cNvSpPr>
          <p:nvPr>
            <p:ph type="sldNum" sz="quarter" idx="12"/>
          </p:nvPr>
        </p:nvSpPr>
        <p:spPr/>
        <p:txBody>
          <a:bodyPr/>
          <a:lstStyle/>
          <a:p>
            <a:fld id="{786D7D0F-3A27-45D3-AB4A-EEE967871401}" type="slidenum">
              <a:rPr lang="en-US" smtClean="0"/>
              <a:t>1</a:t>
            </a:fld>
            <a:endParaRPr lang="en-US" dirty="0"/>
          </a:p>
        </p:txBody>
      </p:sp>
      <p:pic>
        <p:nvPicPr>
          <p:cNvPr id="5" name="Picture 4">
            <a:extLst>
              <a:ext uri="{FF2B5EF4-FFF2-40B4-BE49-F238E27FC236}">
                <a16:creationId xmlns:a16="http://schemas.microsoft.com/office/drawing/2014/main" id="{63726763-C80C-4550-BD61-E3834367E1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762000"/>
            <a:ext cx="4572000" cy="2057400"/>
          </a:xfrm>
          <a:prstGeom prst="rect">
            <a:avLst/>
          </a:prstGeom>
        </p:spPr>
      </p:pic>
      <p:sp>
        <p:nvSpPr>
          <p:cNvPr id="6" name="Footer Placeholder 5">
            <a:extLst>
              <a:ext uri="{FF2B5EF4-FFF2-40B4-BE49-F238E27FC236}">
                <a16:creationId xmlns:a16="http://schemas.microsoft.com/office/drawing/2014/main" id="{8A1D1BD7-CEF6-46F9-8755-0663EF50A738}"/>
              </a:ext>
            </a:extLst>
          </p:cNvPr>
          <p:cNvSpPr>
            <a:spLocks noGrp="1"/>
          </p:cNvSpPr>
          <p:nvPr>
            <p:ph type="ftr" sz="quarter" idx="11"/>
          </p:nvPr>
        </p:nvSpPr>
        <p:spPr/>
        <p:txBody>
          <a:bodyPr/>
          <a:lstStyle/>
          <a:p>
            <a:r>
              <a:rPr lang="en-US" dirty="0"/>
              <a:t>Reviewed:  January 2024</a:t>
            </a:r>
          </a:p>
        </p:txBody>
      </p:sp>
      <p:sp>
        <p:nvSpPr>
          <p:cNvPr id="7" name="TextBox 6">
            <a:extLst>
              <a:ext uri="{FF2B5EF4-FFF2-40B4-BE49-F238E27FC236}">
                <a16:creationId xmlns:a16="http://schemas.microsoft.com/office/drawing/2014/main" id="{EC2367B4-B74C-F7F5-61D1-1F323FE743D9}"/>
              </a:ext>
            </a:extLst>
          </p:cNvPr>
          <p:cNvSpPr txBox="1"/>
          <p:nvPr/>
        </p:nvSpPr>
        <p:spPr>
          <a:xfrm>
            <a:off x="3722914" y="2678667"/>
            <a:ext cx="4572000" cy="307777"/>
          </a:xfrm>
          <a:prstGeom prst="rect">
            <a:avLst/>
          </a:prstGeom>
          <a:noFill/>
        </p:spPr>
        <p:txBody>
          <a:bodyPr wrap="square">
            <a:spAutoFit/>
          </a:bodyPr>
          <a:lstStyle/>
          <a:p>
            <a:r>
              <a:rPr lang="en-US" sz="1400" dirty="0">
                <a:effectLst/>
                <a:latin typeface="Open Sans" panose="020B0606030504020204" pitchFamily="34" charset="0"/>
                <a:ea typeface="Open Sans" panose="020B0606030504020204" pitchFamily="34" charset="0"/>
                <a:cs typeface="Open Sans" panose="020B0606030504020204" pitchFamily="34" charset="0"/>
              </a:rPr>
              <a:t>a Humana Inc, subsidiary</a:t>
            </a:r>
            <a:endParaRPr lang="en-US"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8582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9B60D-AF73-4B4A-9CB5-BF926884A8D1}"/>
              </a:ext>
            </a:extLst>
          </p:cNvPr>
          <p:cNvSpPr>
            <a:spLocks noGrp="1"/>
          </p:cNvSpPr>
          <p:nvPr>
            <p:ph type="title"/>
          </p:nvPr>
        </p:nvSpPr>
        <p:spPr/>
        <p:txBody>
          <a:bodyPr/>
          <a:lstStyle/>
          <a:p>
            <a:r>
              <a:rPr lang="en-US" b="1" dirty="0"/>
              <a:t>Claims Filing Limits</a:t>
            </a:r>
            <a:endParaRPr lang="en-US" dirty="0"/>
          </a:p>
        </p:txBody>
      </p:sp>
      <p:sp>
        <p:nvSpPr>
          <p:cNvPr id="3" name="Content Placeholder 2">
            <a:extLst>
              <a:ext uri="{FF2B5EF4-FFF2-40B4-BE49-F238E27FC236}">
                <a16:creationId xmlns:a16="http://schemas.microsoft.com/office/drawing/2014/main" id="{D87909B8-9205-4D1E-9C3A-FF5C93F2BD6A}"/>
              </a:ext>
            </a:extLst>
          </p:cNvPr>
          <p:cNvSpPr>
            <a:spLocks noGrp="1"/>
          </p:cNvSpPr>
          <p:nvPr>
            <p:ph idx="1"/>
          </p:nvPr>
        </p:nvSpPr>
        <p:spPr/>
        <p:txBody>
          <a:bodyPr/>
          <a:lstStyle/>
          <a:p>
            <a:r>
              <a:rPr lang="en-US" dirty="0"/>
              <a:t>Timely filing limits for all providers is 120 days from the date of service, unless otherwise agreed upon and included in the Provider’s service agreement with </a:t>
            </a:r>
            <a:r>
              <a:rPr lang="en-US" i="1" dirty="0"/>
              <a:t>i</a:t>
            </a:r>
            <a:r>
              <a:rPr lang="en-US" dirty="0"/>
              <a:t>Care.</a:t>
            </a:r>
          </a:p>
          <a:p>
            <a:r>
              <a:rPr lang="en-US" dirty="0"/>
              <a:t>Providers are to submit all claims for services rendered where </a:t>
            </a:r>
            <a:r>
              <a:rPr lang="en-US" i="1" dirty="0"/>
              <a:t>i</a:t>
            </a:r>
            <a:r>
              <a:rPr lang="en-US" dirty="0"/>
              <a:t>Care Medicare is primary or </a:t>
            </a:r>
            <a:r>
              <a:rPr lang="en-US" i="1" dirty="0"/>
              <a:t>i</a:t>
            </a:r>
            <a:r>
              <a:rPr lang="en-US" dirty="0"/>
              <a:t>Care Medicaid is primary according to the terms of the contract. Timely filing limits apply to initial claim submissions, resubmissions and corrected claims.</a:t>
            </a:r>
          </a:p>
          <a:p>
            <a:endParaRPr lang="en-US" dirty="0"/>
          </a:p>
        </p:txBody>
      </p:sp>
      <p:sp>
        <p:nvSpPr>
          <p:cNvPr id="4" name="Slide Number Placeholder 3">
            <a:extLst>
              <a:ext uri="{FF2B5EF4-FFF2-40B4-BE49-F238E27FC236}">
                <a16:creationId xmlns:a16="http://schemas.microsoft.com/office/drawing/2014/main" id="{58266E63-AA6F-42E9-B797-F6F9ED3EF931}"/>
              </a:ext>
            </a:extLst>
          </p:cNvPr>
          <p:cNvSpPr>
            <a:spLocks noGrp="1"/>
          </p:cNvSpPr>
          <p:nvPr>
            <p:ph type="sldNum" sz="quarter" idx="12"/>
          </p:nvPr>
        </p:nvSpPr>
        <p:spPr/>
        <p:txBody>
          <a:bodyPr/>
          <a:lstStyle/>
          <a:p>
            <a:fld id="{786D7D0F-3A27-45D3-AB4A-EEE967871401}" type="slidenum">
              <a:rPr lang="en-US" smtClean="0"/>
              <a:t>10</a:t>
            </a:fld>
            <a:endParaRPr lang="en-US" dirty="0"/>
          </a:p>
        </p:txBody>
      </p:sp>
    </p:spTree>
    <p:extLst>
      <p:ext uri="{BB962C8B-B14F-4D97-AF65-F5344CB8AC3E}">
        <p14:creationId xmlns:p14="http://schemas.microsoft.com/office/powerpoint/2010/main" val="2028550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F502-A8E0-4732-AD1B-1433DB343CFE}"/>
              </a:ext>
            </a:extLst>
          </p:cNvPr>
          <p:cNvSpPr>
            <a:spLocks noGrp="1"/>
          </p:cNvSpPr>
          <p:nvPr>
            <p:ph type="title"/>
          </p:nvPr>
        </p:nvSpPr>
        <p:spPr/>
        <p:txBody>
          <a:bodyPr/>
          <a:lstStyle/>
          <a:p>
            <a:r>
              <a:rPr lang="en-US" b="1" dirty="0"/>
              <a:t>Claims Submission	</a:t>
            </a:r>
          </a:p>
        </p:txBody>
      </p:sp>
      <p:sp>
        <p:nvSpPr>
          <p:cNvPr id="3" name="Content Placeholder 2">
            <a:extLst>
              <a:ext uri="{FF2B5EF4-FFF2-40B4-BE49-F238E27FC236}">
                <a16:creationId xmlns:a16="http://schemas.microsoft.com/office/drawing/2014/main" id="{9A292B64-06A7-4A80-92C4-AC35579D411E}"/>
              </a:ext>
            </a:extLst>
          </p:cNvPr>
          <p:cNvSpPr>
            <a:spLocks noGrp="1"/>
          </p:cNvSpPr>
          <p:nvPr>
            <p:ph idx="1"/>
          </p:nvPr>
        </p:nvSpPr>
        <p:spPr/>
        <p:txBody>
          <a:bodyPr>
            <a:normAutofit fontScale="92500" lnSpcReduction="10000"/>
          </a:bodyPr>
          <a:lstStyle/>
          <a:p>
            <a:r>
              <a:rPr lang="en-US" u="sng" dirty="0"/>
              <a:t>Medicare/Medicaid Covered Services</a:t>
            </a:r>
          </a:p>
          <a:p>
            <a:pPr marL="114300" indent="0">
              <a:buNone/>
            </a:pPr>
            <a:r>
              <a:rPr lang="en-US" dirty="0"/>
              <a:t>	Independent Care Health Plan</a:t>
            </a:r>
          </a:p>
          <a:p>
            <a:pPr marL="114300" indent="0">
              <a:buNone/>
            </a:pPr>
            <a:r>
              <a:rPr lang="en-US" dirty="0"/>
              <a:t>	P.O. Box 280</a:t>
            </a:r>
          </a:p>
          <a:p>
            <a:pPr marL="114300" indent="0">
              <a:buNone/>
            </a:pPr>
            <a:r>
              <a:rPr lang="en-US" dirty="0"/>
              <a:t>	Glen Burnie, MD 21060-0280</a:t>
            </a:r>
          </a:p>
          <a:p>
            <a:r>
              <a:rPr lang="en-US" u="sng" dirty="0"/>
              <a:t>Long-Term Care Services</a:t>
            </a:r>
          </a:p>
          <a:p>
            <a:pPr marL="114300" indent="0">
              <a:buNone/>
            </a:pPr>
            <a:r>
              <a:rPr lang="en-US" dirty="0"/>
              <a:t>	Independent Care Health Plan</a:t>
            </a:r>
          </a:p>
          <a:p>
            <a:pPr marL="114300" indent="0">
              <a:buNone/>
            </a:pPr>
            <a:r>
              <a:rPr lang="en-US" dirty="0"/>
              <a:t>	P.O. Box 670</a:t>
            </a:r>
          </a:p>
          <a:p>
            <a:pPr marL="114300" indent="0">
              <a:buNone/>
            </a:pPr>
            <a:r>
              <a:rPr lang="en-US" dirty="0"/>
              <a:t>	Glen Burnie, MD 21060-0670</a:t>
            </a:r>
          </a:p>
          <a:p>
            <a:r>
              <a:rPr lang="en-US" i="1" dirty="0"/>
              <a:t>i</a:t>
            </a:r>
            <a:r>
              <a:rPr lang="en-US" dirty="0"/>
              <a:t>Care is partner with the claims clearinghouse, SSI Claimsnet, to allow electronic claims submission. </a:t>
            </a:r>
          </a:p>
          <a:p>
            <a:r>
              <a:rPr lang="en-US" dirty="0"/>
              <a:t>To register with SSI Claimsnet for electronic claims submission via the Internet, click </a:t>
            </a:r>
            <a:r>
              <a:rPr lang="en-US" u="sng" dirty="0">
                <a:hlinkClick r:id="rId2"/>
              </a:rPr>
              <a:t>here</a:t>
            </a:r>
            <a:r>
              <a:rPr lang="en-US" dirty="0"/>
              <a:t>. Select </a:t>
            </a:r>
            <a:r>
              <a:rPr lang="en-US" i="1" dirty="0"/>
              <a:t>i</a:t>
            </a:r>
            <a:r>
              <a:rPr lang="en-US" dirty="0"/>
              <a:t>Care in the payer drop down box on the registration form to avoid paying any set-up or submission fees for your </a:t>
            </a:r>
            <a:r>
              <a:rPr lang="en-US" i="1" dirty="0"/>
              <a:t>i</a:t>
            </a:r>
            <a:r>
              <a:rPr lang="en-US" dirty="0"/>
              <a:t>Care claims through SSI Claimsnet</a:t>
            </a:r>
          </a:p>
          <a:p>
            <a:endParaRPr lang="en-US" dirty="0"/>
          </a:p>
        </p:txBody>
      </p:sp>
      <p:sp>
        <p:nvSpPr>
          <p:cNvPr id="4" name="Slide Number Placeholder 3">
            <a:extLst>
              <a:ext uri="{FF2B5EF4-FFF2-40B4-BE49-F238E27FC236}">
                <a16:creationId xmlns:a16="http://schemas.microsoft.com/office/drawing/2014/main" id="{D26C9116-BE17-4DBF-B242-CCAAEC39A496}"/>
              </a:ext>
            </a:extLst>
          </p:cNvPr>
          <p:cNvSpPr>
            <a:spLocks noGrp="1"/>
          </p:cNvSpPr>
          <p:nvPr>
            <p:ph type="sldNum" sz="quarter" idx="12"/>
          </p:nvPr>
        </p:nvSpPr>
        <p:spPr/>
        <p:txBody>
          <a:bodyPr/>
          <a:lstStyle/>
          <a:p>
            <a:fld id="{786D7D0F-3A27-45D3-AB4A-EEE967871401}" type="slidenum">
              <a:rPr lang="en-US" smtClean="0"/>
              <a:t>11</a:t>
            </a:fld>
            <a:endParaRPr lang="en-US" dirty="0"/>
          </a:p>
        </p:txBody>
      </p:sp>
    </p:spTree>
    <p:extLst>
      <p:ext uri="{BB962C8B-B14F-4D97-AF65-F5344CB8AC3E}">
        <p14:creationId xmlns:p14="http://schemas.microsoft.com/office/powerpoint/2010/main" val="127470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04D7F-8546-7D1C-2129-729B3B39E0B8}"/>
              </a:ext>
            </a:extLst>
          </p:cNvPr>
          <p:cNvSpPr>
            <a:spLocks noGrp="1"/>
          </p:cNvSpPr>
          <p:nvPr>
            <p:ph type="title"/>
          </p:nvPr>
        </p:nvSpPr>
        <p:spPr/>
        <p:txBody>
          <a:bodyPr/>
          <a:lstStyle/>
          <a:p>
            <a:r>
              <a:rPr lang="en-US" sz="3200" dirty="0"/>
              <a:t>Electronic Funds Transfer (EFT)  and Electronic Remittance Advice (ERA)</a:t>
            </a:r>
          </a:p>
        </p:txBody>
      </p:sp>
      <p:sp>
        <p:nvSpPr>
          <p:cNvPr id="3" name="Content Placeholder 2">
            <a:extLst>
              <a:ext uri="{FF2B5EF4-FFF2-40B4-BE49-F238E27FC236}">
                <a16:creationId xmlns:a16="http://schemas.microsoft.com/office/drawing/2014/main" id="{44025E9C-F4AB-9F6E-F183-691EA2E5A0D7}"/>
              </a:ext>
            </a:extLst>
          </p:cNvPr>
          <p:cNvSpPr>
            <a:spLocks noGrp="1"/>
          </p:cNvSpPr>
          <p:nvPr>
            <p:ph idx="1"/>
          </p:nvPr>
        </p:nvSpPr>
        <p:spPr/>
        <p:txBody>
          <a:bodyPr>
            <a:normAutofit fontScale="77500" lnSpcReduction="20000"/>
          </a:bodyPr>
          <a:lstStyle/>
          <a:p>
            <a:pPr marL="114300" indent="0">
              <a:buNone/>
            </a:pPr>
            <a:r>
              <a:rPr lang="en-US" dirty="0"/>
              <a:t>Electronic Funds Transfer (EFT) </a:t>
            </a:r>
            <a:r>
              <a:rPr lang="en-US" dirty="0" err="1"/>
              <a:t>Enrollment</a:t>
            </a:r>
            <a:r>
              <a:rPr lang="en-US" i="1" dirty="0" err="1">
                <a:effectLst/>
                <a:latin typeface="Times New Roman" panose="02020603050405020304" pitchFamily="18" charset="0"/>
              </a:rPr>
              <a:t>i</a:t>
            </a:r>
            <a:r>
              <a:rPr lang="en-US" dirty="0" err="1">
                <a:effectLst/>
              </a:rPr>
              <a:t>Care</a:t>
            </a:r>
            <a:r>
              <a:rPr lang="en-US" dirty="0">
                <a:effectLst/>
              </a:rPr>
              <a:t> has joined the InstaMed Network to deliver your payments as free electronic remittance advice (ERA) and electronic funds transfer (EFT).</a:t>
            </a:r>
            <a:br>
              <a:rPr lang="en-US" dirty="0">
                <a:effectLst/>
              </a:rPr>
            </a:br>
            <a:br>
              <a:rPr lang="en-US" dirty="0">
                <a:effectLst/>
              </a:rPr>
            </a:br>
            <a:r>
              <a:rPr lang="en-US" u="sng" dirty="0">
                <a:solidFill>
                  <a:srgbClr val="E03200"/>
                </a:solidFill>
                <a:effectLst/>
                <a:hlinkClick r:id="rId2" tooltip="Leaves this website"/>
              </a:rPr>
              <a:t>Sign up now</a:t>
            </a:r>
            <a:r>
              <a:rPr lang="en-US" dirty="0">
                <a:effectLst/>
              </a:rPr>
              <a:t> to receive </a:t>
            </a:r>
            <a:r>
              <a:rPr lang="en-US" i="1" dirty="0">
                <a:effectLst/>
                <a:latin typeface="Times New Roman" panose="02020603050405020304" pitchFamily="18" charset="0"/>
              </a:rPr>
              <a:t>i</a:t>
            </a:r>
            <a:r>
              <a:rPr lang="en-US" dirty="0">
                <a:effectLst/>
              </a:rPr>
              <a:t>Care payments as direct deposits!</a:t>
            </a:r>
            <a:br>
              <a:rPr lang="en-US" dirty="0">
                <a:effectLst/>
              </a:rPr>
            </a:br>
            <a:br>
              <a:rPr lang="en-US" dirty="0">
                <a:effectLst/>
              </a:rPr>
            </a:br>
            <a:r>
              <a:rPr lang="en-US" dirty="0">
                <a:effectLst/>
              </a:rPr>
              <a:t>ERA/EFT is a convenient, paperless and secure way to receive claims payments. Funds are deposited directly into your designated bank account and include the TRN Reassociation Trace Number in accordance with CAQH CORE Phase III Operating Rules for HIPAA standard transactions. Additional benefits include:</a:t>
            </a:r>
          </a:p>
          <a:p>
            <a:r>
              <a:rPr lang="en-US" dirty="0">
                <a:effectLst/>
              </a:rPr>
              <a:t>Accelerated access to funds with direct deposit into your existing bank account</a:t>
            </a:r>
          </a:p>
          <a:p>
            <a:r>
              <a:rPr lang="en-US" dirty="0">
                <a:effectLst/>
              </a:rPr>
              <a:t>Reduced administrative costs by eliminating paper checks and remittances</a:t>
            </a:r>
          </a:p>
          <a:p>
            <a:r>
              <a:rPr lang="en-US" dirty="0">
                <a:effectLst/>
              </a:rPr>
              <a:t>No disruption to your current workflow — ERAs can also be routed to your existing clearinghouse</a:t>
            </a:r>
          </a:p>
          <a:p>
            <a:pPr marL="114300" indent="0">
              <a:buNone/>
            </a:pPr>
            <a:r>
              <a:rPr lang="en-US" dirty="0">
                <a:effectLst/>
              </a:rPr>
              <a:t>You have two simple options to register for free ERA/EFT from InstaMed:</a:t>
            </a:r>
          </a:p>
          <a:p>
            <a:r>
              <a:rPr lang="en-US" dirty="0">
                <a:effectLst/>
              </a:rPr>
              <a:t>Online: visit </a:t>
            </a:r>
            <a:r>
              <a:rPr lang="en-US" u="sng" dirty="0">
                <a:solidFill>
                  <a:srgbClr val="E03200"/>
                </a:solidFill>
                <a:effectLst/>
                <a:hlinkClick r:id="rId3" tooltip="Leaves this website"/>
              </a:rPr>
              <a:t>www.instamed.com/eraeft</a:t>
            </a:r>
            <a:endParaRPr lang="en-US" dirty="0">
              <a:effectLst/>
            </a:endParaRPr>
          </a:p>
          <a:p>
            <a:r>
              <a:rPr lang="en-US" dirty="0">
                <a:effectLst/>
              </a:rPr>
              <a:t>Phone: call us at </a:t>
            </a:r>
            <a:r>
              <a:rPr lang="en-US" u="sng" dirty="0">
                <a:solidFill>
                  <a:srgbClr val="E03200"/>
                </a:solidFill>
                <a:effectLst/>
                <a:hlinkClick r:id="rId4"/>
              </a:rPr>
              <a:t>(866) 945-7990</a:t>
            </a:r>
            <a:r>
              <a:rPr lang="en-US" dirty="0">
                <a:effectLst/>
              </a:rPr>
              <a:t> to speak with a live agent</a:t>
            </a:r>
          </a:p>
          <a:p>
            <a:pPr marL="114300" indent="0">
              <a:buNone/>
            </a:pPr>
            <a:endParaRPr lang="en-US" dirty="0"/>
          </a:p>
        </p:txBody>
      </p:sp>
      <p:sp>
        <p:nvSpPr>
          <p:cNvPr id="4" name="Slide Number Placeholder 3">
            <a:extLst>
              <a:ext uri="{FF2B5EF4-FFF2-40B4-BE49-F238E27FC236}">
                <a16:creationId xmlns:a16="http://schemas.microsoft.com/office/drawing/2014/main" id="{F560B08B-7C8C-52A2-0A64-1CF238CEE865}"/>
              </a:ext>
            </a:extLst>
          </p:cNvPr>
          <p:cNvSpPr>
            <a:spLocks noGrp="1"/>
          </p:cNvSpPr>
          <p:nvPr>
            <p:ph type="sldNum" sz="quarter" idx="12"/>
          </p:nvPr>
        </p:nvSpPr>
        <p:spPr/>
        <p:txBody>
          <a:bodyPr/>
          <a:lstStyle/>
          <a:p>
            <a:fld id="{786D7D0F-3A27-45D3-AB4A-EEE967871401}" type="slidenum">
              <a:rPr lang="en-US" smtClean="0"/>
              <a:t>12</a:t>
            </a:fld>
            <a:endParaRPr lang="en-US" dirty="0"/>
          </a:p>
        </p:txBody>
      </p:sp>
    </p:spTree>
    <p:extLst>
      <p:ext uri="{BB962C8B-B14F-4D97-AF65-F5344CB8AC3E}">
        <p14:creationId xmlns:p14="http://schemas.microsoft.com/office/powerpoint/2010/main" val="1071783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5D0A-9A90-401C-94A5-805592886A78}"/>
              </a:ext>
            </a:extLst>
          </p:cNvPr>
          <p:cNvSpPr>
            <a:spLocks noGrp="1"/>
          </p:cNvSpPr>
          <p:nvPr>
            <p:ph type="title"/>
          </p:nvPr>
        </p:nvSpPr>
        <p:spPr/>
        <p:txBody>
          <a:bodyPr/>
          <a:lstStyle/>
          <a:p>
            <a:r>
              <a:rPr lang="en-US" b="1" dirty="0"/>
              <a:t>iCare Provider Portal Access </a:t>
            </a:r>
            <a:endParaRPr lang="en-US" dirty="0"/>
          </a:p>
        </p:txBody>
      </p:sp>
      <p:sp>
        <p:nvSpPr>
          <p:cNvPr id="3" name="Content Placeholder 2">
            <a:extLst>
              <a:ext uri="{FF2B5EF4-FFF2-40B4-BE49-F238E27FC236}">
                <a16:creationId xmlns:a16="http://schemas.microsoft.com/office/drawing/2014/main" id="{E8F7C40D-1CA9-4766-A03E-163AD20E0D7A}"/>
              </a:ext>
            </a:extLst>
          </p:cNvPr>
          <p:cNvSpPr>
            <a:spLocks noGrp="1"/>
          </p:cNvSpPr>
          <p:nvPr>
            <p:ph idx="1"/>
          </p:nvPr>
        </p:nvSpPr>
        <p:spPr/>
        <p:txBody>
          <a:bodyPr>
            <a:normAutofit fontScale="70000" lnSpcReduction="20000"/>
          </a:bodyPr>
          <a:lstStyle/>
          <a:p>
            <a:pPr algn="l">
              <a:spcAft>
                <a:spcPts val="1500"/>
              </a:spcAft>
            </a:pPr>
            <a:r>
              <a:rPr lang="en-US" sz="1800" b="0" i="0" dirty="0">
                <a:solidFill>
                  <a:srgbClr val="333333"/>
                </a:solidFill>
                <a:effectLst/>
                <a:latin typeface="Open Sans" panose="020B0606030504020204" pitchFamily="34" charset="0"/>
              </a:rPr>
              <a:t>Your time is valuable.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Care's Provider Portal allows you to view prior authorizations, service requests, verify eligibility and view claim information for the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members you serve.</a:t>
            </a:r>
            <a:endParaRPr lang="en-US" b="0" i="0" dirty="0">
              <a:solidFill>
                <a:srgbClr val="333333"/>
              </a:solidFill>
              <a:effectLst/>
              <a:latin typeface="Open Sans" panose="020B0606030504020204" pitchFamily="34" charset="0"/>
            </a:endParaRPr>
          </a:p>
          <a:p>
            <a:pPr algn="l">
              <a:spcAft>
                <a:spcPts val="1500"/>
              </a:spcAft>
            </a:pPr>
            <a:r>
              <a:rPr lang="en-US" sz="1800" b="1" i="0" dirty="0">
                <a:solidFill>
                  <a:srgbClr val="333333"/>
                </a:solidFill>
                <a:effectLst/>
                <a:latin typeface="Open Sans" panose="020B0606030504020204" pitchFamily="34" charset="0"/>
              </a:rPr>
              <a:t>Getting Started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Registration can be completed with information already at your disposal using your TIN (Tax ID Number), NPI and most recent check number. Use the Facility/Group name as listed on your Explanation of Payment.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can also generate a one-time PIN, you can request a one-time PIN via the request button below. </a:t>
            </a:r>
            <a:r>
              <a:rPr lang="en-US" sz="1800" b="1" i="0" dirty="0">
                <a:solidFill>
                  <a:srgbClr val="333333"/>
                </a:solidFill>
                <a:effectLst/>
                <a:latin typeface="Open Sans" panose="020B0606030504020204" pitchFamily="34" charset="0"/>
              </a:rPr>
              <a:t>If you have checks with more than 20 claims processed your will need to request a PIN to register.</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you do not receive your PIN, please contact </a:t>
            </a:r>
            <a:r>
              <a:rPr lang="en-US" sz="1800" b="0" i="1" dirty="0">
                <a:solidFill>
                  <a:srgbClr val="333333"/>
                </a:solidFill>
                <a:effectLst/>
                <a:latin typeface="Times New Roman" panose="02020603050405020304" pitchFamily="18" charset="0"/>
              </a:rPr>
              <a:t>i</a:t>
            </a:r>
            <a:r>
              <a:rPr lang="en-US" sz="1800" b="0" i="0" dirty="0">
                <a:solidFill>
                  <a:srgbClr val="333333"/>
                </a:solidFill>
                <a:effectLst/>
                <a:latin typeface="Open Sans" panose="020B0606030504020204" pitchFamily="34" charset="0"/>
              </a:rPr>
              <a:t>Care at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for additional assistance.</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If an organization chooses to assign roles for the employees, the Office Manager will need to create a user account for the users within your organization. Office Managers can set up additional users individually and invite them to register or you can create user accounts in bulk via spreadsheet upload.</a:t>
            </a:r>
            <a:endParaRPr lang="en-US" b="0" i="0" dirty="0">
              <a:solidFill>
                <a:srgbClr val="333333"/>
              </a:solidFill>
              <a:effectLst/>
              <a:latin typeface="Open Sans" panose="020B0606030504020204" pitchFamily="34" charset="0"/>
            </a:endParaRPr>
          </a:p>
          <a:p>
            <a:pPr algn="l"/>
            <a:r>
              <a:rPr lang="en-US" sz="1800" b="0" i="0" dirty="0">
                <a:solidFill>
                  <a:srgbClr val="333333"/>
                </a:solidFill>
                <a:effectLst/>
                <a:latin typeface="Open Sans" panose="020B0606030504020204" pitchFamily="34" charset="0"/>
              </a:rPr>
              <a:t>The </a:t>
            </a:r>
            <a:r>
              <a:rPr lang="en-US" sz="1800" b="1" i="1" u="sng" dirty="0">
                <a:solidFill>
                  <a:srgbClr val="E03200"/>
                </a:solidFill>
                <a:effectLst/>
                <a:latin typeface="Times New Roman" panose="02020603050405020304" pitchFamily="18" charset="0"/>
                <a:hlinkClick r:id="rId3" tooltip="Opens a PDF Document"/>
              </a:rPr>
              <a:t>i</a:t>
            </a:r>
            <a:r>
              <a:rPr lang="en-US" sz="1800" b="1" i="0" u="sng" dirty="0">
                <a:solidFill>
                  <a:srgbClr val="E03200"/>
                </a:solidFill>
                <a:effectLst/>
                <a:latin typeface="Open Sans" panose="020B0606030504020204" pitchFamily="34" charset="0"/>
                <a:hlinkClick r:id="rId3" tooltip="Opens a PDF Document"/>
              </a:rPr>
              <a:t>Care Portal User Guide</a:t>
            </a:r>
            <a:r>
              <a:rPr lang="en-US" sz="1800" b="0" i="0" dirty="0">
                <a:solidFill>
                  <a:srgbClr val="333333"/>
                </a:solidFill>
                <a:effectLst/>
                <a:latin typeface="Open Sans" panose="020B0606030504020204" pitchFamily="34" charset="0"/>
              </a:rPr>
              <a:t> provides step by step instructions for registration and outlines functionalities. If you have any questions, please contact </a:t>
            </a:r>
            <a:r>
              <a:rPr lang="en-US" sz="1800" b="0" i="0" u="sng" dirty="0">
                <a:solidFill>
                  <a:srgbClr val="E03200"/>
                </a:solidFill>
                <a:effectLst/>
                <a:latin typeface="Open Sans" panose="020B0606030504020204" pitchFamily="34" charset="0"/>
                <a:hlinkClick r:id="rId4"/>
              </a:rPr>
              <a:t>ProviderOutreach@</a:t>
            </a:r>
            <a:r>
              <a:rPr lang="en-US" sz="1800" b="0" i="1" u="sng" dirty="0">
                <a:solidFill>
                  <a:srgbClr val="E03200"/>
                </a:solidFill>
                <a:effectLst/>
                <a:latin typeface="Times New Roman" panose="02020603050405020304" pitchFamily="18" charset="0"/>
                <a:hlinkClick r:id="rId4"/>
              </a:rPr>
              <a:t>i</a:t>
            </a:r>
            <a:r>
              <a:rPr lang="en-US" sz="1800" b="0" i="0" u="sng" dirty="0">
                <a:solidFill>
                  <a:srgbClr val="E03200"/>
                </a:solidFill>
                <a:effectLst/>
                <a:latin typeface="Open Sans" panose="020B0606030504020204" pitchFamily="34" charset="0"/>
                <a:hlinkClick r:id="rId4"/>
              </a:rPr>
              <a:t>CareHealthPlan.org</a:t>
            </a:r>
            <a:r>
              <a:rPr lang="en-US" sz="1800" b="0" i="0" dirty="0">
                <a:solidFill>
                  <a:srgbClr val="333333"/>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endParaRPr lang="en-US" b="0" i="0" dirty="0">
              <a:solidFill>
                <a:srgbClr val="333333"/>
              </a:solidFill>
              <a:effectLst/>
              <a:latin typeface="Open Sans" panose="020B0606030504020204" pitchFamily="34" charset="0"/>
            </a:endParaRPr>
          </a:p>
          <a:p>
            <a:pPr algn="l">
              <a:spcAft>
                <a:spcPts val="1500"/>
              </a:spcAft>
            </a:pPr>
            <a:r>
              <a:rPr lang="en-US" sz="1800" b="0" i="0" dirty="0">
                <a:solidFill>
                  <a:srgbClr val="333333"/>
                </a:solidFill>
                <a:effectLst/>
                <a:latin typeface="Open Sans" panose="020B0606030504020204" pitchFamily="34" charset="0"/>
              </a:rPr>
              <a:t>Use care when entering your password in the Provider Portal. If the incorrect password is attempted 3 times, your account will be locked. If you are not able to reset your own password or retrieve your forgotten password, email </a:t>
            </a:r>
            <a:r>
              <a:rPr lang="en-US" sz="1800" b="0" i="0" u="sng" dirty="0">
                <a:solidFill>
                  <a:srgbClr val="E03200"/>
                </a:solidFill>
                <a:effectLst/>
                <a:latin typeface="Open Sans" panose="020B0606030504020204" pitchFamily="34" charset="0"/>
                <a:hlinkClick r:id="rId5"/>
              </a:rPr>
              <a:t>ProviderOutreach@</a:t>
            </a:r>
            <a:r>
              <a:rPr lang="en-US" sz="1800" b="0" i="1" u="sng" dirty="0">
                <a:solidFill>
                  <a:srgbClr val="E03200"/>
                </a:solidFill>
                <a:effectLst/>
                <a:latin typeface="Times New Roman" panose="02020603050405020304" pitchFamily="18" charset="0"/>
                <a:hlinkClick r:id="rId5"/>
              </a:rPr>
              <a:t>i</a:t>
            </a:r>
            <a:r>
              <a:rPr lang="en-US" sz="1800" b="0" i="0" u="sng" dirty="0">
                <a:solidFill>
                  <a:srgbClr val="E03200"/>
                </a:solidFill>
                <a:effectLst/>
                <a:latin typeface="Open Sans" panose="020B0606030504020204" pitchFamily="34" charset="0"/>
                <a:hlinkClick r:id="rId5"/>
              </a:rPr>
              <a:t>CareHealthPlan.org</a:t>
            </a:r>
            <a:r>
              <a:rPr lang="en-US" b="0" i="0" dirty="0">
                <a:solidFill>
                  <a:srgbClr val="000000"/>
                </a:solidFill>
                <a:effectLst/>
                <a:latin typeface="Open Sans" panose="020B0606030504020204" pitchFamily="34" charset="0"/>
              </a:rPr>
              <a:t> or </a:t>
            </a:r>
            <a:r>
              <a:rPr lang="en-US" sz="1800" b="0" i="0" u="sng" dirty="0">
                <a:solidFill>
                  <a:srgbClr val="E03200"/>
                </a:solidFill>
                <a:effectLst/>
                <a:latin typeface="Open Sans" panose="020B0606030504020204" pitchFamily="34" charset="0"/>
                <a:hlinkClick r:id="rId2"/>
              </a:rPr>
              <a:t>ProviderRelationsSpecialist@</a:t>
            </a:r>
            <a:r>
              <a:rPr lang="en-US" sz="1800" b="0" i="1" u="sng" dirty="0">
                <a:solidFill>
                  <a:srgbClr val="E03200"/>
                </a:solidFill>
                <a:effectLst/>
                <a:latin typeface="Times New Roman" panose="02020603050405020304" pitchFamily="18" charset="0"/>
                <a:hlinkClick r:id="rId2"/>
              </a:rPr>
              <a:t>i</a:t>
            </a:r>
            <a:r>
              <a:rPr lang="en-US" sz="1800" b="0" i="0" u="sng" dirty="0">
                <a:solidFill>
                  <a:srgbClr val="E03200"/>
                </a:solidFill>
                <a:effectLst/>
                <a:latin typeface="Open Sans" panose="020B0606030504020204" pitchFamily="34" charset="0"/>
                <a:hlinkClick r:id="rId2"/>
              </a:rPr>
              <a:t>CareHealthPlan.org</a:t>
            </a:r>
            <a:r>
              <a:rPr lang="en-US" sz="1800" b="0" i="0" dirty="0">
                <a:solidFill>
                  <a:srgbClr val="333333"/>
                </a:solidFill>
                <a:effectLst/>
                <a:latin typeface="Open Sans" panose="020B0606030504020204" pitchFamily="34" charset="0"/>
              </a:rPr>
              <a:t>. Include your Username and your password will be reset within 24 </a:t>
            </a:r>
            <a:r>
              <a:rPr lang="en-US" sz="1800" b="0" i="0">
                <a:solidFill>
                  <a:srgbClr val="333333"/>
                </a:solidFill>
                <a:effectLst/>
                <a:latin typeface="Open Sans" panose="020B0606030504020204" pitchFamily="34" charset="0"/>
              </a:rPr>
              <a:t>hours.</a:t>
            </a:r>
            <a:endParaRPr lang="en-US" b="0" i="0" dirty="0">
              <a:solidFill>
                <a:srgbClr val="333333"/>
              </a:solidFill>
              <a:effectLst/>
              <a:latin typeface="Open Sans" panose="020B0606030504020204" pitchFamily="34" charset="0"/>
            </a:endParaRPr>
          </a:p>
        </p:txBody>
      </p:sp>
      <p:sp>
        <p:nvSpPr>
          <p:cNvPr id="4" name="Slide Number Placeholder 3">
            <a:extLst>
              <a:ext uri="{FF2B5EF4-FFF2-40B4-BE49-F238E27FC236}">
                <a16:creationId xmlns:a16="http://schemas.microsoft.com/office/drawing/2014/main" id="{F8219349-9D43-47D4-B96A-67E84F35FA23}"/>
              </a:ext>
            </a:extLst>
          </p:cNvPr>
          <p:cNvSpPr>
            <a:spLocks noGrp="1"/>
          </p:cNvSpPr>
          <p:nvPr>
            <p:ph type="sldNum" sz="quarter" idx="12"/>
          </p:nvPr>
        </p:nvSpPr>
        <p:spPr/>
        <p:txBody>
          <a:bodyPr/>
          <a:lstStyle/>
          <a:p>
            <a:fld id="{786D7D0F-3A27-45D3-AB4A-EEE967871401}" type="slidenum">
              <a:rPr lang="en-US" smtClean="0"/>
              <a:t>13</a:t>
            </a:fld>
            <a:endParaRPr lang="en-US" dirty="0"/>
          </a:p>
        </p:txBody>
      </p:sp>
    </p:spTree>
    <p:extLst>
      <p:ext uri="{BB962C8B-B14F-4D97-AF65-F5344CB8AC3E}">
        <p14:creationId xmlns:p14="http://schemas.microsoft.com/office/powerpoint/2010/main" val="1204954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AF502-A8E0-4732-AD1B-1433DB343CFE}"/>
              </a:ext>
            </a:extLst>
          </p:cNvPr>
          <p:cNvSpPr>
            <a:spLocks noGrp="1"/>
          </p:cNvSpPr>
          <p:nvPr>
            <p:ph type="title"/>
          </p:nvPr>
        </p:nvSpPr>
        <p:spPr/>
        <p:txBody>
          <a:bodyPr/>
          <a:lstStyle/>
          <a:p>
            <a:r>
              <a:rPr lang="en-US" sz="2400" b="1" dirty="0"/>
              <a:t>GENERAL CONTACT/INDIVIDUAL DEPARTMENT PHONE AND FAX NUMBERS</a:t>
            </a:r>
            <a:endParaRPr lang="en-US" sz="2400" dirty="0"/>
          </a:p>
        </p:txBody>
      </p:sp>
      <p:sp>
        <p:nvSpPr>
          <p:cNvPr id="3" name="Content Placeholder 2">
            <a:extLst>
              <a:ext uri="{FF2B5EF4-FFF2-40B4-BE49-F238E27FC236}">
                <a16:creationId xmlns:a16="http://schemas.microsoft.com/office/drawing/2014/main" id="{9A292B64-06A7-4A80-92C4-AC35579D411E}"/>
              </a:ext>
            </a:extLst>
          </p:cNvPr>
          <p:cNvSpPr>
            <a:spLocks noGrp="1"/>
          </p:cNvSpPr>
          <p:nvPr>
            <p:ph idx="1"/>
          </p:nvPr>
        </p:nvSpPr>
        <p:spPr/>
        <p:txBody>
          <a:bodyPr>
            <a:normAutofit fontScale="62500" lnSpcReduction="20000"/>
          </a:bodyPr>
          <a:lstStyle/>
          <a:p>
            <a:pPr marL="109728" indent="0">
              <a:buNone/>
            </a:pPr>
            <a:r>
              <a:rPr lang="en-US" b="1" dirty="0"/>
              <a:t>MAIN NUMBER </a:t>
            </a:r>
            <a:endParaRPr lang="en-US" dirty="0"/>
          </a:p>
          <a:p>
            <a:pPr marL="109728" indent="0">
              <a:buNone/>
            </a:pPr>
            <a:r>
              <a:rPr lang="en-US" b="1" dirty="0"/>
              <a:t>414-223-4847 or 800-777-4376 </a:t>
            </a:r>
          </a:p>
          <a:p>
            <a:pPr marL="109728" indent="0">
              <a:buNone/>
            </a:pPr>
            <a:endParaRPr lang="en-US" dirty="0"/>
          </a:p>
          <a:p>
            <a:pPr marL="109728" indent="0">
              <a:buNone/>
            </a:pPr>
            <a:r>
              <a:rPr lang="en-US" b="1" dirty="0"/>
              <a:t>Claims/Appeals/Reconsiderations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r>
              <a:rPr lang="en-US" dirty="0"/>
              <a:t>Email: </a:t>
            </a:r>
            <a:r>
              <a:rPr lang="en-US" u="sng" dirty="0">
                <a:solidFill>
                  <a:srgbClr val="0070C0"/>
                </a:solidFill>
              </a:rPr>
              <a:t>Department-</a:t>
            </a:r>
            <a:r>
              <a:rPr lang="en-US" u="sng" dirty="0">
                <a:solidFill>
                  <a:srgbClr val="0070C0"/>
                </a:solidFill>
                <a:hlinkClick r:id="rId2">
                  <a:extLst>
                    <a:ext uri="{A12FA001-AC4F-418D-AE19-62706E023703}">
                      <ahyp:hlinkClr xmlns:ahyp="http://schemas.microsoft.com/office/drawing/2018/hyperlinkcolor" val="tx"/>
                    </a:ext>
                  </a:extLst>
                </a:hlinkClick>
              </a:rPr>
              <a:t>providerservices@icarehealthplan.org</a:t>
            </a:r>
            <a:r>
              <a:rPr lang="en-US" u="sng" dirty="0">
                <a:solidFill>
                  <a:srgbClr val="0070C0"/>
                </a:solidFill>
              </a:rPr>
              <a:t> </a:t>
            </a:r>
          </a:p>
          <a:p>
            <a:pPr marL="109728" indent="0">
              <a:buNone/>
            </a:pPr>
            <a:endParaRPr lang="en-US" dirty="0"/>
          </a:p>
          <a:p>
            <a:pPr marL="109728" indent="0">
              <a:buNone/>
            </a:pPr>
            <a:r>
              <a:rPr lang="en-US" b="1" dirty="0"/>
              <a:t>Eligibility and Provider Services </a:t>
            </a:r>
          </a:p>
          <a:p>
            <a:pPr marL="109728" indent="0">
              <a:buNone/>
            </a:pPr>
            <a:r>
              <a:rPr lang="en-US" dirty="0"/>
              <a:t>Local: 414-231-1029 </a:t>
            </a:r>
          </a:p>
          <a:p>
            <a:pPr marL="109728" indent="0">
              <a:buNone/>
            </a:pPr>
            <a:r>
              <a:rPr lang="en-US" dirty="0"/>
              <a:t>Fax: 414-231-1094 </a:t>
            </a:r>
          </a:p>
          <a:p>
            <a:pPr marL="109728" indent="0">
              <a:buNone/>
            </a:pPr>
            <a:r>
              <a:rPr lang="en-US" dirty="0"/>
              <a:t>Out of Area: 877-333-6820 </a:t>
            </a:r>
          </a:p>
          <a:p>
            <a:pPr marL="109728" indent="0">
              <a:buNone/>
            </a:pPr>
            <a:endParaRPr lang="en-US" dirty="0"/>
          </a:p>
          <a:p>
            <a:pPr marL="109728" indent="0">
              <a:buNone/>
            </a:pPr>
            <a:r>
              <a:rPr lang="en-US" b="1" dirty="0"/>
              <a:t>Prior Authorization </a:t>
            </a:r>
          </a:p>
          <a:p>
            <a:pPr marL="0" indent="0">
              <a:buNone/>
            </a:pPr>
            <a:r>
              <a:rPr lang="en-US" dirty="0"/>
              <a:t>  Local: 414-299-5539</a:t>
            </a:r>
          </a:p>
          <a:p>
            <a:pPr marL="0" indent="0">
              <a:buNone/>
            </a:pPr>
            <a:r>
              <a:rPr lang="en-US" dirty="0"/>
              <a:t>  Out of Area: 855-839-1032</a:t>
            </a:r>
          </a:p>
          <a:p>
            <a:pPr marL="109728" indent="0">
              <a:buNone/>
            </a:pPr>
            <a:r>
              <a:rPr lang="en-US" dirty="0"/>
              <a:t>Fax: 414-231-1026 </a:t>
            </a:r>
          </a:p>
          <a:p>
            <a:pPr marL="109728" indent="0">
              <a:buNone/>
            </a:pPr>
            <a:endParaRPr lang="en-US" dirty="0"/>
          </a:p>
          <a:p>
            <a:pPr marL="109728" indent="0">
              <a:buNone/>
            </a:pPr>
            <a:r>
              <a:rPr lang="en-US" b="1" dirty="0"/>
              <a:t>Provider Contracting </a:t>
            </a:r>
          </a:p>
          <a:p>
            <a:pPr marL="109728" indent="0">
              <a:buNone/>
            </a:pPr>
            <a:r>
              <a:rPr lang="en-US" dirty="0"/>
              <a:t>414-225-4741 </a:t>
            </a:r>
          </a:p>
          <a:p>
            <a:pPr marL="109728" indent="0">
              <a:buNone/>
            </a:pPr>
            <a:r>
              <a:rPr lang="en-US" dirty="0"/>
              <a:t>Fax: 414-272-5618 </a:t>
            </a:r>
          </a:p>
          <a:p>
            <a:endParaRPr lang="en-US" dirty="0"/>
          </a:p>
        </p:txBody>
      </p:sp>
      <p:sp>
        <p:nvSpPr>
          <p:cNvPr id="4" name="Slide Number Placeholder 3">
            <a:extLst>
              <a:ext uri="{FF2B5EF4-FFF2-40B4-BE49-F238E27FC236}">
                <a16:creationId xmlns:a16="http://schemas.microsoft.com/office/drawing/2014/main" id="{D26C9116-BE17-4DBF-B242-CCAAEC39A496}"/>
              </a:ext>
            </a:extLst>
          </p:cNvPr>
          <p:cNvSpPr>
            <a:spLocks noGrp="1"/>
          </p:cNvSpPr>
          <p:nvPr>
            <p:ph type="sldNum" sz="quarter" idx="12"/>
          </p:nvPr>
        </p:nvSpPr>
        <p:spPr/>
        <p:txBody>
          <a:bodyPr/>
          <a:lstStyle/>
          <a:p>
            <a:fld id="{786D7D0F-3A27-45D3-AB4A-EEE967871401}" type="slidenum">
              <a:rPr lang="en-US" smtClean="0"/>
              <a:t>14</a:t>
            </a:fld>
            <a:endParaRPr lang="en-US" dirty="0"/>
          </a:p>
        </p:txBody>
      </p:sp>
    </p:spTree>
    <p:extLst>
      <p:ext uri="{BB962C8B-B14F-4D97-AF65-F5344CB8AC3E}">
        <p14:creationId xmlns:p14="http://schemas.microsoft.com/office/powerpoint/2010/main" val="1318530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6189B-CA8D-44C6-AF26-4CD10BB8900D}"/>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41C6B64-ABE3-40FF-AD61-F4DFC1DFC98A}"/>
              </a:ext>
            </a:extLst>
          </p:cNvPr>
          <p:cNvSpPr>
            <a:spLocks noGrp="1"/>
          </p:cNvSpPr>
          <p:nvPr>
            <p:ph idx="1"/>
          </p:nvPr>
        </p:nvSpPr>
        <p:spPr/>
        <p:txBody>
          <a:bodyPr/>
          <a:lstStyle/>
          <a:p>
            <a:r>
              <a:rPr lang="en-US" dirty="0"/>
              <a:t>This information is provided as a courtesy from </a:t>
            </a:r>
            <a:r>
              <a:rPr lang="en-US" i="1" dirty="0"/>
              <a:t>i</a:t>
            </a:r>
            <a:r>
              <a:rPr lang="en-US" dirty="0"/>
              <a:t>Care to assist you with claims submission and billing. This does not</a:t>
            </a:r>
            <a:r>
              <a:rPr lang="en-US" i="1" dirty="0"/>
              <a:t> </a:t>
            </a:r>
            <a:r>
              <a:rPr lang="en-US" dirty="0"/>
              <a:t>replace Forward Health and CMS Guidelines. </a:t>
            </a:r>
            <a:r>
              <a:rPr lang="en-US" i="1" dirty="0"/>
              <a:t>i</a:t>
            </a:r>
            <a:r>
              <a:rPr lang="en-US" dirty="0"/>
              <a:t>Care relies upon Forward Health and CMS for payment rules and regulations for claim submission.</a:t>
            </a:r>
          </a:p>
        </p:txBody>
      </p:sp>
      <p:sp>
        <p:nvSpPr>
          <p:cNvPr id="4" name="Slide Number Placeholder 3">
            <a:extLst>
              <a:ext uri="{FF2B5EF4-FFF2-40B4-BE49-F238E27FC236}">
                <a16:creationId xmlns:a16="http://schemas.microsoft.com/office/drawing/2014/main" id="{8F3A8213-DD5B-4AD1-ABF4-85A272BFE00E}"/>
              </a:ext>
            </a:extLst>
          </p:cNvPr>
          <p:cNvSpPr>
            <a:spLocks noGrp="1"/>
          </p:cNvSpPr>
          <p:nvPr>
            <p:ph type="sldNum" sz="quarter" idx="12"/>
          </p:nvPr>
        </p:nvSpPr>
        <p:spPr/>
        <p:txBody>
          <a:bodyPr/>
          <a:lstStyle/>
          <a:p>
            <a:fld id="{786D7D0F-3A27-45D3-AB4A-EEE967871401}" type="slidenum">
              <a:rPr lang="en-US" smtClean="0"/>
              <a:t>2</a:t>
            </a:fld>
            <a:endParaRPr lang="en-US" dirty="0"/>
          </a:p>
        </p:txBody>
      </p:sp>
    </p:spTree>
    <p:extLst>
      <p:ext uri="{BB962C8B-B14F-4D97-AF65-F5344CB8AC3E}">
        <p14:creationId xmlns:p14="http://schemas.microsoft.com/office/powerpoint/2010/main" val="1413953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11E69-7E5F-4ACC-A8BA-2765DF2B3CA8}"/>
              </a:ext>
            </a:extLst>
          </p:cNvPr>
          <p:cNvSpPr>
            <a:spLocks noGrp="1"/>
          </p:cNvSpPr>
          <p:nvPr>
            <p:ph type="title"/>
          </p:nvPr>
        </p:nvSpPr>
        <p:spPr/>
        <p:txBody>
          <a:bodyPr/>
          <a:lstStyle/>
          <a:p>
            <a:r>
              <a:rPr lang="en-US" sz="4000" dirty="0"/>
              <a:t>MH/BH and AODA Authorization</a:t>
            </a:r>
          </a:p>
        </p:txBody>
      </p:sp>
      <p:sp>
        <p:nvSpPr>
          <p:cNvPr id="3" name="Content Placeholder 2">
            <a:extLst>
              <a:ext uri="{FF2B5EF4-FFF2-40B4-BE49-F238E27FC236}">
                <a16:creationId xmlns:a16="http://schemas.microsoft.com/office/drawing/2014/main" id="{122C23AE-331F-4B2C-837F-F94B1E08419A}"/>
              </a:ext>
            </a:extLst>
          </p:cNvPr>
          <p:cNvSpPr>
            <a:spLocks noGrp="1"/>
          </p:cNvSpPr>
          <p:nvPr>
            <p:ph idx="1"/>
          </p:nvPr>
        </p:nvSpPr>
        <p:spPr/>
        <p:txBody>
          <a:bodyPr>
            <a:normAutofit fontScale="92500" lnSpcReduction="20000"/>
          </a:bodyPr>
          <a:lstStyle/>
          <a:p>
            <a:pPr marL="109728" indent="0">
              <a:buNone/>
            </a:pPr>
            <a:r>
              <a:rPr lang="en-US" sz="2400" dirty="0"/>
              <a:t>MH/BH and AODA services which require prior notification or authorization include: </a:t>
            </a:r>
          </a:p>
          <a:p>
            <a:pPr marL="109728" indent="0">
              <a:buNone/>
            </a:pPr>
            <a:r>
              <a:rPr lang="en-US" dirty="0"/>
              <a:t>• Inpatient hospitalization </a:t>
            </a:r>
          </a:p>
          <a:p>
            <a:pPr marL="109728" indent="0">
              <a:buNone/>
            </a:pPr>
            <a:r>
              <a:rPr lang="en-US" dirty="0"/>
              <a:t>• Partial hospitalization </a:t>
            </a:r>
          </a:p>
          <a:p>
            <a:pPr marL="109728" indent="0">
              <a:buNone/>
            </a:pPr>
            <a:r>
              <a:rPr lang="en-US" dirty="0"/>
              <a:t>• Intensive outpatient program </a:t>
            </a:r>
          </a:p>
          <a:p>
            <a:pPr marL="109728" indent="0">
              <a:buNone/>
            </a:pPr>
            <a:r>
              <a:rPr lang="en-US" dirty="0"/>
              <a:t>• Psychological testing greater than 4 hours </a:t>
            </a:r>
          </a:p>
          <a:p>
            <a:pPr marL="109728" indent="0">
              <a:buNone/>
            </a:pPr>
            <a:r>
              <a:rPr lang="en-US" dirty="0"/>
              <a:t>• In-home treatment </a:t>
            </a:r>
          </a:p>
          <a:p>
            <a:pPr marL="109728" indent="0">
              <a:buNone/>
            </a:pPr>
            <a:r>
              <a:rPr lang="en-US" dirty="0"/>
              <a:t>• Community day treatment </a:t>
            </a:r>
          </a:p>
          <a:p>
            <a:pPr marL="109728" indent="0">
              <a:buNone/>
            </a:pPr>
            <a:r>
              <a:rPr lang="en-US" dirty="0"/>
              <a:t>• Crisis stabilization</a:t>
            </a:r>
          </a:p>
          <a:p>
            <a:pPr marL="109728" indent="0">
              <a:buNone/>
            </a:pPr>
            <a:endParaRPr lang="en-US" dirty="0"/>
          </a:p>
          <a:p>
            <a:r>
              <a:rPr lang="en-US" sz="2400" dirty="0"/>
              <a:t>Prior authorization and outpatient notification forms are available on the iCare provider website at </a:t>
            </a:r>
            <a:r>
              <a:rPr lang="en-US" sz="2400" dirty="0">
                <a:solidFill>
                  <a:srgbClr val="0070C0"/>
                </a:solidFill>
                <a:hlinkClick r:id="rId2">
                  <a:extLst>
                    <a:ext uri="{A12FA001-AC4F-418D-AE19-62706E023703}">
                      <ahyp:hlinkClr xmlns:ahyp="http://schemas.microsoft.com/office/drawing/2018/hyperlinkcolor" val="tx"/>
                    </a:ext>
                  </a:extLst>
                </a:hlinkClick>
              </a:rPr>
              <a:t>http://www.icare-wi.org/providers/forms.aspx</a:t>
            </a:r>
            <a:r>
              <a:rPr lang="en-US" sz="2400" dirty="0">
                <a:solidFill>
                  <a:srgbClr val="0070C0"/>
                </a:solidFill>
              </a:rPr>
              <a:t>  </a:t>
            </a:r>
            <a:r>
              <a:rPr lang="en-US" sz="2400" dirty="0"/>
              <a:t>or can be obtained from an iCare behavioral health staff member at 1-855-893-0476.</a:t>
            </a:r>
          </a:p>
          <a:p>
            <a:endParaRPr lang="en-US" dirty="0"/>
          </a:p>
        </p:txBody>
      </p:sp>
      <p:sp>
        <p:nvSpPr>
          <p:cNvPr id="4" name="Slide Number Placeholder 3">
            <a:extLst>
              <a:ext uri="{FF2B5EF4-FFF2-40B4-BE49-F238E27FC236}">
                <a16:creationId xmlns:a16="http://schemas.microsoft.com/office/drawing/2014/main" id="{93933FD1-E95B-4E6E-8DAC-BE224FD7210E}"/>
              </a:ext>
            </a:extLst>
          </p:cNvPr>
          <p:cNvSpPr>
            <a:spLocks noGrp="1"/>
          </p:cNvSpPr>
          <p:nvPr>
            <p:ph type="sldNum" sz="quarter" idx="12"/>
          </p:nvPr>
        </p:nvSpPr>
        <p:spPr/>
        <p:txBody>
          <a:bodyPr/>
          <a:lstStyle/>
          <a:p>
            <a:fld id="{786D7D0F-3A27-45D3-AB4A-EEE967871401}" type="slidenum">
              <a:rPr lang="en-US" smtClean="0"/>
              <a:t>3</a:t>
            </a:fld>
            <a:endParaRPr lang="en-US" dirty="0"/>
          </a:p>
        </p:txBody>
      </p:sp>
    </p:spTree>
    <p:extLst>
      <p:ext uri="{BB962C8B-B14F-4D97-AF65-F5344CB8AC3E}">
        <p14:creationId xmlns:p14="http://schemas.microsoft.com/office/powerpoint/2010/main" val="599788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686195-BE82-4D96-8664-E7C71C0AD966}"/>
              </a:ext>
            </a:extLst>
          </p:cNvPr>
          <p:cNvSpPr>
            <a:spLocks noGrp="1"/>
          </p:cNvSpPr>
          <p:nvPr>
            <p:ph type="title"/>
          </p:nvPr>
        </p:nvSpPr>
        <p:spPr/>
        <p:txBody>
          <a:bodyPr/>
          <a:lstStyle/>
          <a:p>
            <a:r>
              <a:rPr lang="en-US" dirty="0"/>
              <a:t>Prior Authorization Cont.</a:t>
            </a:r>
          </a:p>
        </p:txBody>
      </p:sp>
      <p:sp>
        <p:nvSpPr>
          <p:cNvPr id="3" name="Content Placeholder 2">
            <a:extLst>
              <a:ext uri="{FF2B5EF4-FFF2-40B4-BE49-F238E27FC236}">
                <a16:creationId xmlns:a16="http://schemas.microsoft.com/office/drawing/2014/main" id="{206BEDDD-1282-4F89-96CB-2D53C23CF7A9}"/>
              </a:ext>
            </a:extLst>
          </p:cNvPr>
          <p:cNvSpPr>
            <a:spLocks noGrp="1"/>
          </p:cNvSpPr>
          <p:nvPr>
            <p:ph idx="1"/>
          </p:nvPr>
        </p:nvSpPr>
        <p:spPr/>
        <p:txBody>
          <a:bodyPr>
            <a:normAutofit/>
          </a:bodyPr>
          <a:lstStyle/>
          <a:p>
            <a:r>
              <a:rPr lang="en-US" sz="2400" dirty="0"/>
              <a:t>Please refer to Prior Authorization Procedure Specific Listing on the iCare website: </a:t>
            </a:r>
            <a:r>
              <a:rPr lang="en-US" sz="2400" dirty="0">
                <a:hlinkClick r:id="rId2"/>
              </a:rPr>
              <a:t>http://www.icarehealthplan.org/ </a:t>
            </a:r>
            <a:r>
              <a:rPr lang="en-US" sz="2400" dirty="0"/>
              <a:t>for services that require prior authorization.</a:t>
            </a:r>
          </a:p>
          <a:p>
            <a:endParaRPr lang="en-US" dirty="0"/>
          </a:p>
        </p:txBody>
      </p:sp>
      <p:sp>
        <p:nvSpPr>
          <p:cNvPr id="5" name="Slide Number Placeholder 4">
            <a:extLst>
              <a:ext uri="{FF2B5EF4-FFF2-40B4-BE49-F238E27FC236}">
                <a16:creationId xmlns:a16="http://schemas.microsoft.com/office/drawing/2014/main" id="{BE0B6614-A86B-4B65-B583-22D6EA32C130}"/>
              </a:ext>
            </a:extLst>
          </p:cNvPr>
          <p:cNvSpPr>
            <a:spLocks noGrp="1"/>
          </p:cNvSpPr>
          <p:nvPr>
            <p:ph type="sldNum" sz="quarter" idx="12"/>
          </p:nvPr>
        </p:nvSpPr>
        <p:spPr/>
        <p:txBody>
          <a:bodyPr/>
          <a:lstStyle/>
          <a:p>
            <a:fld id="{786D7D0F-3A27-45D3-AB4A-EEE967871401}" type="slidenum">
              <a:rPr lang="en-US" smtClean="0"/>
              <a:t>4</a:t>
            </a:fld>
            <a:endParaRPr lang="en-US" dirty="0"/>
          </a:p>
        </p:txBody>
      </p:sp>
    </p:spTree>
    <p:extLst>
      <p:ext uri="{BB962C8B-B14F-4D97-AF65-F5344CB8AC3E}">
        <p14:creationId xmlns:p14="http://schemas.microsoft.com/office/powerpoint/2010/main" val="841618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BE0EE-EAE4-4FA8-9171-4848C66D75FC}"/>
              </a:ext>
            </a:extLst>
          </p:cNvPr>
          <p:cNvSpPr>
            <a:spLocks noGrp="1"/>
          </p:cNvSpPr>
          <p:nvPr>
            <p:ph type="title"/>
          </p:nvPr>
        </p:nvSpPr>
        <p:spPr/>
        <p:txBody>
          <a:bodyPr/>
          <a:lstStyle/>
          <a:p>
            <a:r>
              <a:rPr lang="en-US" dirty="0"/>
              <a:t>MH/BH and AODA Medicaid Coverage</a:t>
            </a:r>
          </a:p>
        </p:txBody>
      </p:sp>
      <p:sp>
        <p:nvSpPr>
          <p:cNvPr id="3" name="Content Placeholder 2">
            <a:extLst>
              <a:ext uri="{FF2B5EF4-FFF2-40B4-BE49-F238E27FC236}">
                <a16:creationId xmlns:a16="http://schemas.microsoft.com/office/drawing/2014/main" id="{A137F9C1-FBE9-4B1A-9D58-C7EC26F53691}"/>
              </a:ext>
            </a:extLst>
          </p:cNvPr>
          <p:cNvSpPr>
            <a:spLocks noGrp="1"/>
          </p:cNvSpPr>
          <p:nvPr>
            <p:ph idx="1"/>
          </p:nvPr>
        </p:nvSpPr>
        <p:spPr/>
        <p:txBody>
          <a:bodyPr>
            <a:normAutofit lnSpcReduction="10000"/>
          </a:bodyPr>
          <a:lstStyle/>
          <a:p>
            <a:r>
              <a:rPr lang="en-US" dirty="0"/>
              <a:t>Visit ForwardHealth Online Handbook @ </a:t>
            </a:r>
            <a:r>
              <a:rPr lang="en-US" dirty="0">
                <a:solidFill>
                  <a:srgbClr val="0070C0"/>
                </a:solidFill>
                <a:hlinkClick r:id="rId2">
                  <a:extLst>
                    <a:ext uri="{A12FA001-AC4F-418D-AE19-62706E023703}">
                      <ahyp:hlinkClr xmlns:ahyp="http://schemas.microsoft.com/office/drawing/2018/hyperlinkcolor" val="tx"/>
                    </a:ext>
                  </a:extLst>
                </a:hlinkClick>
              </a:rPr>
              <a:t>https://www.forwardhealth.wi.gov/WIPortal/Subsystem/KW/Display.aspx</a:t>
            </a:r>
            <a:r>
              <a:rPr lang="en-US" dirty="0">
                <a:solidFill>
                  <a:srgbClr val="0070C0"/>
                </a:solidFill>
              </a:rPr>
              <a:t> </a:t>
            </a:r>
            <a:r>
              <a:rPr lang="en-US" dirty="0"/>
              <a:t>for claim and benefit information on</a:t>
            </a:r>
          </a:p>
          <a:p>
            <a:pPr lvl="1"/>
            <a:r>
              <a:rPr lang="en-US" dirty="0"/>
              <a:t>Adult Mental Health Day Treatment</a:t>
            </a:r>
          </a:p>
          <a:p>
            <a:pPr lvl="1"/>
            <a:r>
              <a:rPr lang="en-US" dirty="0"/>
              <a:t>Behavioral Health Treatment Benefit</a:t>
            </a:r>
          </a:p>
          <a:p>
            <a:pPr lvl="1"/>
            <a:r>
              <a:rPr lang="en-US" dirty="0"/>
              <a:t>Child/Adolescent Day Treatment, Health Check “other services”</a:t>
            </a:r>
          </a:p>
          <a:p>
            <a:pPr lvl="1"/>
            <a:r>
              <a:rPr lang="en-US" dirty="0"/>
              <a:t>Community Recovery Services</a:t>
            </a:r>
          </a:p>
          <a:p>
            <a:pPr lvl="1"/>
            <a:r>
              <a:rPr lang="en-US" dirty="0"/>
              <a:t>Community Support Program</a:t>
            </a:r>
          </a:p>
          <a:p>
            <a:pPr lvl="1"/>
            <a:r>
              <a:rPr lang="en-US" dirty="0"/>
              <a:t>Comprehensive Community Services</a:t>
            </a:r>
          </a:p>
          <a:p>
            <a:pPr lvl="1"/>
            <a:r>
              <a:rPr lang="en-US" dirty="0"/>
              <a:t>Crisis Intervention</a:t>
            </a:r>
          </a:p>
          <a:p>
            <a:pPr lvl="1"/>
            <a:r>
              <a:rPr lang="en-US" dirty="0"/>
              <a:t>In-Home Mental Health and Substance Abuse Treatment Services for Children</a:t>
            </a:r>
          </a:p>
          <a:p>
            <a:pPr lvl="1"/>
            <a:endParaRPr lang="en-US" dirty="0"/>
          </a:p>
        </p:txBody>
      </p:sp>
      <p:sp>
        <p:nvSpPr>
          <p:cNvPr id="4" name="Slide Number Placeholder 3">
            <a:extLst>
              <a:ext uri="{FF2B5EF4-FFF2-40B4-BE49-F238E27FC236}">
                <a16:creationId xmlns:a16="http://schemas.microsoft.com/office/drawing/2014/main" id="{6547F48C-6987-437B-9589-3061E7B82F83}"/>
              </a:ext>
            </a:extLst>
          </p:cNvPr>
          <p:cNvSpPr>
            <a:spLocks noGrp="1"/>
          </p:cNvSpPr>
          <p:nvPr>
            <p:ph type="sldNum" sz="quarter" idx="12"/>
          </p:nvPr>
        </p:nvSpPr>
        <p:spPr/>
        <p:txBody>
          <a:bodyPr/>
          <a:lstStyle/>
          <a:p>
            <a:fld id="{786D7D0F-3A27-45D3-AB4A-EEE967871401}" type="slidenum">
              <a:rPr lang="en-US" smtClean="0"/>
              <a:t>5</a:t>
            </a:fld>
            <a:endParaRPr lang="en-US" dirty="0"/>
          </a:p>
        </p:txBody>
      </p:sp>
    </p:spTree>
    <p:extLst>
      <p:ext uri="{BB962C8B-B14F-4D97-AF65-F5344CB8AC3E}">
        <p14:creationId xmlns:p14="http://schemas.microsoft.com/office/powerpoint/2010/main" val="225702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A0769-A4D0-47B3-AA96-A6121A12394E}"/>
              </a:ext>
            </a:extLst>
          </p:cNvPr>
          <p:cNvSpPr>
            <a:spLocks noGrp="1"/>
          </p:cNvSpPr>
          <p:nvPr>
            <p:ph type="title"/>
          </p:nvPr>
        </p:nvSpPr>
        <p:spPr/>
        <p:txBody>
          <a:bodyPr/>
          <a:lstStyle/>
          <a:p>
            <a:r>
              <a:rPr lang="en-US" dirty="0"/>
              <a:t>MH/BH and AODA Medicare Coverage</a:t>
            </a:r>
          </a:p>
        </p:txBody>
      </p:sp>
      <p:sp>
        <p:nvSpPr>
          <p:cNvPr id="3" name="Content Placeholder 2">
            <a:extLst>
              <a:ext uri="{FF2B5EF4-FFF2-40B4-BE49-F238E27FC236}">
                <a16:creationId xmlns:a16="http://schemas.microsoft.com/office/drawing/2014/main" id="{298C2ED9-F708-477D-8D8A-A4E6478E03A7}"/>
              </a:ext>
            </a:extLst>
          </p:cNvPr>
          <p:cNvSpPr>
            <a:spLocks noGrp="1"/>
          </p:cNvSpPr>
          <p:nvPr>
            <p:ph idx="1"/>
          </p:nvPr>
        </p:nvSpPr>
        <p:spPr/>
        <p:txBody>
          <a:bodyPr/>
          <a:lstStyle/>
          <a:p>
            <a:pPr marL="114300" indent="0">
              <a:buNone/>
            </a:pPr>
            <a:r>
              <a:rPr lang="en-US" dirty="0"/>
              <a:t>iCare follows CMS coverage and claim guidelines</a:t>
            </a:r>
          </a:p>
          <a:p>
            <a:pPr marL="114300" indent="0">
              <a:buNone/>
            </a:pPr>
            <a:r>
              <a:rPr lang="en-US" dirty="0">
                <a:hlinkClick r:id="rId2"/>
              </a:rPr>
              <a:t>https://www.cms.gov/files/document/medicare-mental-health.pdf</a:t>
            </a:r>
            <a:r>
              <a:rPr lang="en-US" dirty="0"/>
              <a:t> </a:t>
            </a:r>
          </a:p>
          <a:p>
            <a:pPr marL="114300" indent="0">
              <a:buNone/>
            </a:pPr>
            <a:endParaRPr lang="en-US" dirty="0"/>
          </a:p>
        </p:txBody>
      </p:sp>
      <p:sp>
        <p:nvSpPr>
          <p:cNvPr id="4" name="Slide Number Placeholder 3">
            <a:extLst>
              <a:ext uri="{FF2B5EF4-FFF2-40B4-BE49-F238E27FC236}">
                <a16:creationId xmlns:a16="http://schemas.microsoft.com/office/drawing/2014/main" id="{FE79D19B-CE33-4E39-97D9-D12AEC6DB83D}"/>
              </a:ext>
            </a:extLst>
          </p:cNvPr>
          <p:cNvSpPr>
            <a:spLocks noGrp="1"/>
          </p:cNvSpPr>
          <p:nvPr>
            <p:ph type="sldNum" sz="quarter" idx="12"/>
          </p:nvPr>
        </p:nvSpPr>
        <p:spPr/>
        <p:txBody>
          <a:bodyPr/>
          <a:lstStyle/>
          <a:p>
            <a:fld id="{786D7D0F-3A27-45D3-AB4A-EEE967871401}" type="slidenum">
              <a:rPr lang="en-US" smtClean="0"/>
              <a:t>6</a:t>
            </a:fld>
            <a:endParaRPr lang="en-US" dirty="0"/>
          </a:p>
        </p:txBody>
      </p:sp>
    </p:spTree>
    <p:extLst>
      <p:ext uri="{BB962C8B-B14F-4D97-AF65-F5344CB8AC3E}">
        <p14:creationId xmlns:p14="http://schemas.microsoft.com/office/powerpoint/2010/main" val="2803707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CA00-150B-42AA-99C0-0C8921D03D6D}"/>
              </a:ext>
            </a:extLst>
          </p:cNvPr>
          <p:cNvSpPr>
            <a:spLocks noGrp="1"/>
          </p:cNvSpPr>
          <p:nvPr>
            <p:ph type="title"/>
          </p:nvPr>
        </p:nvSpPr>
        <p:spPr/>
        <p:txBody>
          <a:bodyPr/>
          <a:lstStyle/>
          <a:p>
            <a:r>
              <a:rPr lang="en-US" dirty="0"/>
              <a:t>MH/BH and AODA Claims and Coverage Cont.</a:t>
            </a:r>
          </a:p>
        </p:txBody>
      </p:sp>
      <p:sp>
        <p:nvSpPr>
          <p:cNvPr id="3" name="Content Placeholder 2">
            <a:extLst>
              <a:ext uri="{FF2B5EF4-FFF2-40B4-BE49-F238E27FC236}">
                <a16:creationId xmlns:a16="http://schemas.microsoft.com/office/drawing/2014/main" id="{1115E514-D240-4E55-80F2-30186F560A7C}"/>
              </a:ext>
            </a:extLst>
          </p:cNvPr>
          <p:cNvSpPr>
            <a:spLocks noGrp="1"/>
          </p:cNvSpPr>
          <p:nvPr>
            <p:ph idx="1"/>
          </p:nvPr>
        </p:nvSpPr>
        <p:spPr/>
        <p:txBody>
          <a:bodyPr>
            <a:normAutofit fontScale="70000" lnSpcReduction="20000"/>
          </a:bodyPr>
          <a:lstStyle/>
          <a:p>
            <a:pPr lvl="1"/>
            <a:r>
              <a:rPr lang="en-US" dirty="0"/>
              <a:t>Outpatient Mental Health</a:t>
            </a:r>
          </a:p>
          <a:p>
            <a:pPr lvl="1"/>
            <a:r>
              <a:rPr lang="en-US" dirty="0"/>
              <a:t>Outpatient Mental Health and Substance Abuse Services in the Home or Community for Adults</a:t>
            </a:r>
          </a:p>
          <a:p>
            <a:pPr lvl="1"/>
            <a:r>
              <a:rPr lang="en-US" dirty="0"/>
              <a:t>Outpatient Substance Abuse</a:t>
            </a:r>
          </a:p>
          <a:p>
            <a:pPr lvl="1"/>
            <a:r>
              <a:rPr lang="en-US" dirty="0"/>
              <a:t>Substance Abuse Day Treatment</a:t>
            </a:r>
          </a:p>
          <a:p>
            <a:pPr marL="114300" indent="0">
              <a:buNone/>
            </a:pPr>
            <a:endParaRPr lang="en-US" sz="2400" b="1" i="1" dirty="0"/>
          </a:p>
          <a:p>
            <a:pPr marL="114300" indent="0">
              <a:buNone/>
            </a:pPr>
            <a:r>
              <a:rPr lang="en-US" sz="2400" b="1" i="1" dirty="0"/>
              <a:t>Opioid Treatment Program (OTP) Billing:</a:t>
            </a:r>
          </a:p>
          <a:p>
            <a:pPr marL="114300" indent="0">
              <a:buNone/>
            </a:pPr>
            <a:r>
              <a:rPr lang="en-US" sz="2300" dirty="0"/>
              <a:t>Proper Billing for OTP Weekly bundles HCPCS codes G2067–G2073 and G2075 and Take Home Medication Codes G2078 and G2079</a:t>
            </a:r>
          </a:p>
          <a:p>
            <a:r>
              <a:rPr lang="en-US" sz="2000" dirty="0"/>
              <a:t>Date of Service = the first date of care for that week. Do not span “From” and “To” dates. Do not cross months on one claim.</a:t>
            </a:r>
          </a:p>
          <a:p>
            <a:r>
              <a:rPr lang="en-US" sz="2000" dirty="0"/>
              <a:t>Units of Service – 1 (HCPCS description includes 7 days)</a:t>
            </a:r>
          </a:p>
          <a:p>
            <a:pPr marL="114300" indent="0">
              <a:buNone/>
            </a:pPr>
            <a:endParaRPr lang="en-US" dirty="0"/>
          </a:p>
          <a:p>
            <a:r>
              <a:rPr lang="en-US" dirty="0"/>
              <a:t>Visit </a:t>
            </a:r>
            <a:r>
              <a:rPr lang="en-US" dirty="0">
                <a:hlinkClick r:id="rId2"/>
              </a:rPr>
              <a:t>https://www.medicare.gov/coverage/mental-health-care-outpatient</a:t>
            </a:r>
            <a:r>
              <a:rPr lang="en-US" dirty="0"/>
              <a:t> for Outpatient Medicare benefits and coverage</a:t>
            </a:r>
          </a:p>
          <a:p>
            <a:r>
              <a:rPr lang="en-US" dirty="0"/>
              <a:t>Visit </a:t>
            </a:r>
            <a:r>
              <a:rPr lang="en-US" dirty="0">
                <a:hlinkClick r:id="rId3"/>
              </a:rPr>
              <a:t>https://www.medicare.gov/coverage/mental-health-care-inpatient</a:t>
            </a:r>
            <a:r>
              <a:rPr lang="en-US" dirty="0"/>
              <a:t> for Inpatient Medicare benefits and coverage</a:t>
            </a:r>
          </a:p>
          <a:p>
            <a:r>
              <a:rPr lang="en-US" dirty="0"/>
              <a:t>Medicare Substance Abuse: </a:t>
            </a:r>
            <a:r>
              <a:rPr lang="en-US" dirty="0">
                <a:hlinkClick r:id="rId4"/>
              </a:rPr>
              <a:t>https://www.cms.gov/Outreach-and-Education/Medicare-Learning-Network-MLN/MLNMattersArticles/Downloads/SE1604.pdf</a:t>
            </a:r>
            <a:endParaRPr lang="en-US" dirty="0"/>
          </a:p>
        </p:txBody>
      </p:sp>
      <p:sp>
        <p:nvSpPr>
          <p:cNvPr id="4" name="Slide Number Placeholder 3">
            <a:extLst>
              <a:ext uri="{FF2B5EF4-FFF2-40B4-BE49-F238E27FC236}">
                <a16:creationId xmlns:a16="http://schemas.microsoft.com/office/drawing/2014/main" id="{51ADE887-7302-4B9B-9B33-FC18D5382302}"/>
              </a:ext>
            </a:extLst>
          </p:cNvPr>
          <p:cNvSpPr>
            <a:spLocks noGrp="1"/>
          </p:cNvSpPr>
          <p:nvPr>
            <p:ph type="sldNum" sz="quarter" idx="12"/>
          </p:nvPr>
        </p:nvSpPr>
        <p:spPr/>
        <p:txBody>
          <a:bodyPr/>
          <a:lstStyle/>
          <a:p>
            <a:fld id="{786D7D0F-3A27-45D3-AB4A-EEE967871401}" type="slidenum">
              <a:rPr lang="en-US" smtClean="0"/>
              <a:t>7</a:t>
            </a:fld>
            <a:endParaRPr lang="en-US" dirty="0"/>
          </a:p>
        </p:txBody>
      </p:sp>
    </p:spTree>
    <p:extLst>
      <p:ext uri="{BB962C8B-B14F-4D97-AF65-F5344CB8AC3E}">
        <p14:creationId xmlns:p14="http://schemas.microsoft.com/office/powerpoint/2010/main" val="1720550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BF4F9-043B-4C8C-9310-07AFCEDE1BB0}"/>
              </a:ext>
            </a:extLst>
          </p:cNvPr>
          <p:cNvSpPr>
            <a:spLocks noGrp="1"/>
          </p:cNvSpPr>
          <p:nvPr>
            <p:ph type="title"/>
          </p:nvPr>
        </p:nvSpPr>
        <p:spPr/>
        <p:txBody>
          <a:bodyPr/>
          <a:lstStyle/>
          <a:p>
            <a:r>
              <a:rPr lang="en-US" sz="4200" dirty="0"/>
              <a:t>Clean Claim Guidelines – HCFA</a:t>
            </a:r>
            <a:r>
              <a:rPr lang="en-US" dirty="0"/>
              <a:t>	</a:t>
            </a:r>
          </a:p>
        </p:txBody>
      </p:sp>
      <p:pic>
        <p:nvPicPr>
          <p:cNvPr id="6" name="Content Placeholder 5">
            <a:extLst>
              <a:ext uri="{FF2B5EF4-FFF2-40B4-BE49-F238E27FC236}">
                <a16:creationId xmlns:a16="http://schemas.microsoft.com/office/drawing/2014/main" id="{49C13F6C-43D3-4436-8323-D6FD603B333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13987" y="1600200"/>
            <a:ext cx="4906425" cy="4800600"/>
          </a:xfrm>
        </p:spPr>
      </p:pic>
      <p:sp>
        <p:nvSpPr>
          <p:cNvPr id="4" name="Slide Number Placeholder 3">
            <a:extLst>
              <a:ext uri="{FF2B5EF4-FFF2-40B4-BE49-F238E27FC236}">
                <a16:creationId xmlns:a16="http://schemas.microsoft.com/office/drawing/2014/main" id="{CF8A6F29-BD93-4A75-9902-147AB1DD9A73}"/>
              </a:ext>
            </a:extLst>
          </p:cNvPr>
          <p:cNvSpPr>
            <a:spLocks noGrp="1"/>
          </p:cNvSpPr>
          <p:nvPr>
            <p:ph type="sldNum" sz="quarter" idx="12"/>
          </p:nvPr>
        </p:nvSpPr>
        <p:spPr/>
        <p:txBody>
          <a:bodyPr/>
          <a:lstStyle/>
          <a:p>
            <a:fld id="{786D7D0F-3A27-45D3-AB4A-EEE967871401}" type="slidenum">
              <a:rPr lang="en-US" smtClean="0"/>
              <a:t>8</a:t>
            </a:fld>
            <a:endParaRPr lang="en-US" dirty="0"/>
          </a:p>
        </p:txBody>
      </p:sp>
    </p:spTree>
    <p:extLst>
      <p:ext uri="{BB962C8B-B14F-4D97-AF65-F5344CB8AC3E}">
        <p14:creationId xmlns:p14="http://schemas.microsoft.com/office/powerpoint/2010/main" val="652955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7C9C6-71F0-4E39-9159-88D88B579F89}"/>
              </a:ext>
            </a:extLst>
          </p:cNvPr>
          <p:cNvSpPr>
            <a:spLocks noGrp="1"/>
          </p:cNvSpPr>
          <p:nvPr>
            <p:ph type="title"/>
          </p:nvPr>
        </p:nvSpPr>
        <p:spPr/>
        <p:txBody>
          <a:bodyPr/>
          <a:lstStyle/>
          <a:p>
            <a:r>
              <a:rPr lang="en-US" sz="4200" dirty="0"/>
              <a:t>Clean Claim Guidelines – UB04	</a:t>
            </a:r>
          </a:p>
        </p:txBody>
      </p:sp>
      <p:pic>
        <p:nvPicPr>
          <p:cNvPr id="6" name="Content Placeholder 5">
            <a:extLst>
              <a:ext uri="{FF2B5EF4-FFF2-40B4-BE49-F238E27FC236}">
                <a16:creationId xmlns:a16="http://schemas.microsoft.com/office/drawing/2014/main" id="{370A3FD3-8A8C-4BE0-BA10-6A2C07F90BB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50703" y="1600200"/>
            <a:ext cx="4232994" cy="4800600"/>
          </a:xfrm>
        </p:spPr>
      </p:pic>
      <p:sp>
        <p:nvSpPr>
          <p:cNvPr id="4" name="Slide Number Placeholder 3">
            <a:extLst>
              <a:ext uri="{FF2B5EF4-FFF2-40B4-BE49-F238E27FC236}">
                <a16:creationId xmlns:a16="http://schemas.microsoft.com/office/drawing/2014/main" id="{E038E0F9-3CA5-4427-BA18-B8140A2B8031}"/>
              </a:ext>
            </a:extLst>
          </p:cNvPr>
          <p:cNvSpPr>
            <a:spLocks noGrp="1"/>
          </p:cNvSpPr>
          <p:nvPr>
            <p:ph type="sldNum" sz="quarter" idx="12"/>
          </p:nvPr>
        </p:nvSpPr>
        <p:spPr/>
        <p:txBody>
          <a:bodyPr/>
          <a:lstStyle/>
          <a:p>
            <a:fld id="{786D7D0F-3A27-45D3-AB4A-EEE967871401}" type="slidenum">
              <a:rPr lang="en-US" smtClean="0"/>
              <a:t>9</a:t>
            </a:fld>
            <a:endParaRPr lang="en-US" dirty="0"/>
          </a:p>
        </p:txBody>
      </p:sp>
    </p:spTree>
    <p:extLst>
      <p:ext uri="{BB962C8B-B14F-4D97-AF65-F5344CB8AC3E}">
        <p14:creationId xmlns:p14="http://schemas.microsoft.com/office/powerpoint/2010/main" val="22744201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1" id="{FC8E0C6D-4D5E-4DE0-8A5A-FE5FB8133F31}" vid="{6FD0C8BA-9FD7-48F0-9B70-9AEE9E7CC7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12071</TotalTime>
  <Words>1223</Words>
  <Application>Microsoft Office PowerPoint</Application>
  <PresentationFormat>On-screen Show (4:3)</PresentationFormat>
  <Paragraphs>114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Open Sans</vt:lpstr>
      <vt:lpstr>Times New Roman</vt:lpstr>
      <vt:lpstr>Theme1</vt:lpstr>
      <vt:lpstr>PowerPoint Presentation</vt:lpstr>
      <vt:lpstr>Disclaimer:</vt:lpstr>
      <vt:lpstr>MH/BH and AODA Authorization</vt:lpstr>
      <vt:lpstr>Prior Authorization Cont.</vt:lpstr>
      <vt:lpstr>MH/BH and AODA Medicaid Coverage</vt:lpstr>
      <vt:lpstr>MH/BH and AODA Medicare Coverage</vt:lpstr>
      <vt:lpstr>MH/BH and AODA Claims and Coverage Cont.</vt:lpstr>
      <vt:lpstr>Clean Claim Guidelines – HCFA </vt:lpstr>
      <vt:lpstr>Clean Claim Guidelines – UB04 </vt:lpstr>
      <vt:lpstr>Claims Filing Limits</vt:lpstr>
      <vt:lpstr>Claims Submission </vt:lpstr>
      <vt:lpstr>Electronic Funds Transfer (EFT)  and Electronic Remittance Advice (ERA)</vt:lpstr>
      <vt:lpstr>iCare Provider Portal Access </vt:lpstr>
      <vt:lpstr>GENERAL CONTACT/INDIVIDUAL DEPARTMENT PHONE AND FAX NUMBERS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Crystal Burgess</dc:creator>
  <cp:lastModifiedBy>Michelle Minogue</cp:lastModifiedBy>
  <cp:revision>38</cp:revision>
  <dcterms:created xsi:type="dcterms:W3CDTF">2019-07-23T16:06:26Z</dcterms:created>
  <dcterms:modified xsi:type="dcterms:W3CDTF">2024-02-01T16:12:21Z</dcterms:modified>
</cp:coreProperties>
</file>