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sldIdLst>
    <p:sldId id="256" r:id="rId5"/>
    <p:sldId id="282" r:id="rId6"/>
    <p:sldId id="264" r:id="rId7"/>
    <p:sldId id="268" r:id="rId8"/>
    <p:sldId id="269" r:id="rId9"/>
    <p:sldId id="271" r:id="rId10"/>
    <p:sldId id="288" r:id="rId11"/>
    <p:sldId id="273" r:id="rId12"/>
    <p:sldId id="274" r:id="rId13"/>
    <p:sldId id="275" r:id="rId14"/>
    <p:sldId id="276" r:id="rId15"/>
    <p:sldId id="270" r:id="rId16"/>
    <p:sldId id="260" r:id="rId17"/>
    <p:sldId id="284" r:id="rId18"/>
    <p:sldId id="278" r:id="rId19"/>
    <p:sldId id="257" r:id="rId20"/>
    <p:sldId id="279" r:id="rId21"/>
    <p:sldId id="258" r:id="rId22"/>
    <p:sldId id="266" r:id="rId23"/>
    <p:sldId id="267" r:id="rId24"/>
    <p:sldId id="281" r:id="rId25"/>
    <p:sldId id="285" r:id="rId26"/>
    <p:sldId id="286" r:id="rId27"/>
    <p:sldId id="283" r:id="rId28"/>
    <p:sldId id="287" r:id="rId2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>
      <p:cViewPr varScale="1">
        <p:scale>
          <a:sx n="73" d="100"/>
          <a:sy n="73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2CE38-A8BB-4207-BEBA-1FD40F672A42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F20E1-319F-4DB3-AC98-263493D567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19436-2A75-40EE-ADCA-F4BF1D51B7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19436-2A75-40EE-ADCA-F4BF1D51B7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19436-2A75-40EE-ADCA-F4BF1D51B7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6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19436-2A75-40EE-ADCA-F4BF1D51B7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9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F20E1-319F-4DB3-AC98-263493D567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2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rehealthplan.org/Members/Plans-Benefits/Medicare-Plans/2024-iCare-Medicare-Plan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rehealthplan.org/Providers/ProviderEducation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63" y="2895600"/>
            <a:ext cx="7772400" cy="22098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accent2"/>
                </a:solidFill>
              </a:rPr>
              <a:t>Model of Care</a:t>
            </a:r>
            <a:br>
              <a:rPr lang="en-US" b="1" dirty="0"/>
            </a:br>
            <a:r>
              <a:rPr lang="en-US" sz="2700" dirty="0"/>
              <a:t>Medicare, Medicaid SSI, BadgerCare+, Family Care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63" y="304800"/>
            <a:ext cx="4572000" cy="2286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Review/Revised:  January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45126-3038-50AE-F2CC-A4C281EF6157}"/>
              </a:ext>
            </a:extLst>
          </p:cNvPr>
          <p:cNvSpPr txBox="1"/>
          <p:nvPr/>
        </p:nvSpPr>
        <p:spPr>
          <a:xfrm>
            <a:off x="3959788" y="24061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Humana Inc, subsidiary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5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Vulnerable Members –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iCare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Member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Behavioral and Mental Health needs of </a:t>
            </a:r>
            <a:r>
              <a:rPr lang="en-US" dirty="0" err="1"/>
              <a:t>iCare’s</a:t>
            </a:r>
            <a:r>
              <a:rPr lang="en-US" dirty="0"/>
              <a:t> Membership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64249"/>
            <a:ext cx="5410200" cy="45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74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i="1" dirty="0">
                <a:solidFill>
                  <a:schemeClr val="accent2">
                    <a:lumMod val="75000"/>
                  </a:schemeClr>
                </a:solidFill>
              </a:rPr>
              <a:t>Wisconsin Health Determinants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662751" cy="519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53025"/>
            <a:ext cx="152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867400"/>
            <a:ext cx="3200400" cy="2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4953000"/>
            <a:ext cx="3200400" cy="381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4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in 5 Medicare patients are readmitted to a hospital within 30 days of discharge</a:t>
            </a:r>
          </a:p>
          <a:p>
            <a:pPr lvl="1"/>
            <a:r>
              <a:rPr lang="en-US" dirty="0"/>
              <a:t>Medication discrepancies</a:t>
            </a:r>
          </a:p>
          <a:p>
            <a:pPr lvl="2"/>
            <a:r>
              <a:rPr lang="en-US" sz="1600" dirty="0"/>
              <a:t>NOTE: Providers should complete a Medication Reconciliation will all Members Post-Hospitalization Discharge/Follow-up within 30 days</a:t>
            </a:r>
          </a:p>
          <a:p>
            <a:pPr lvl="1"/>
            <a:r>
              <a:rPr lang="en-US" dirty="0"/>
              <a:t>Discharge instructions/order confusion</a:t>
            </a:r>
          </a:p>
          <a:p>
            <a:pPr lvl="1"/>
            <a:r>
              <a:rPr lang="en-US" dirty="0"/>
              <a:t>Social determinants</a:t>
            </a:r>
          </a:p>
          <a:p>
            <a:pPr lvl="1"/>
            <a:r>
              <a:rPr lang="en-US" dirty="0"/>
              <a:t>Lack of home support</a:t>
            </a:r>
          </a:p>
          <a:p>
            <a:pPr lvl="1"/>
            <a:r>
              <a:rPr lang="en-US" dirty="0"/>
              <a:t>Provider follow-up appointments</a:t>
            </a:r>
          </a:p>
          <a:p>
            <a:pPr lvl="2"/>
            <a:r>
              <a:rPr lang="en-US" sz="1700" dirty="0"/>
              <a:t>NOTE: Providers are strongly encouraged to verify Member Hospitalizations within the past 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781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6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Medicare SNP </a:t>
            </a:r>
            <a:br>
              <a:rPr lang="en-US" sz="49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49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Care Coordination</a:t>
            </a:r>
            <a:br>
              <a:rPr lang="en-US" sz="49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257799"/>
          </a:xfrm>
        </p:spPr>
        <p:txBody>
          <a:bodyPr>
            <a:normAutofit fontScale="85000" lnSpcReduction="10000"/>
          </a:bodyPr>
          <a:lstStyle/>
          <a:p>
            <a:pPr indent="-342900">
              <a:buClrTx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/>
              <a:t>i</a:t>
            </a:r>
            <a:r>
              <a:rPr lang="en-US" sz="2400" dirty="0"/>
              <a:t>Care’s  Medicare Plan is a Medicare Advantage program that offers health care benefits for all eligible Medicare beneficiaries with special needs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covers everything that original Medicare covers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also covers Part D drugs, and Part B drugs such as chemotherapy drugs and some drugs administered by the provider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elements of Care Coordination SNP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&amp; Annual Health Risk Assessments (HRA)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Care Plan (ICP)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Care Team (ICT)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Acute Changes in Condition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Transitions in care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Member’s Healthcare providers to maintain Member wellness</a:t>
            </a:r>
          </a:p>
          <a:p>
            <a:pPr marL="41148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555670"/>
            <a:ext cx="2667000" cy="1397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i</a:t>
            </a:r>
            <a:r>
              <a:rPr lang="en-US" b="1" dirty="0"/>
              <a:t>Care Team</a:t>
            </a:r>
          </a:p>
          <a:p>
            <a:pPr algn="ctr"/>
            <a:r>
              <a:rPr lang="en-US" dirty="0"/>
              <a:t>Care Coordinators</a:t>
            </a:r>
          </a:p>
          <a:p>
            <a:pPr algn="ctr"/>
            <a:r>
              <a:rPr lang="en-US" dirty="0"/>
              <a:t>RN’s</a:t>
            </a:r>
          </a:p>
        </p:txBody>
      </p:sp>
    </p:spTree>
    <p:extLst>
      <p:ext uri="{BB962C8B-B14F-4D97-AF65-F5344CB8AC3E}">
        <p14:creationId xmlns:p14="http://schemas.microsoft.com/office/powerpoint/2010/main" val="234763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F5BE-2C27-462D-AF90-48F25613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SNP Care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0D01-319E-4E4E-8277-641A0E4D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transition of care, iCare SNP Care Management team is available to:</a:t>
            </a:r>
          </a:p>
          <a:p>
            <a:pPr lvl="1"/>
            <a:r>
              <a:rPr lang="en-US" dirty="0"/>
              <a:t>Provide/reinforce education to members</a:t>
            </a:r>
          </a:p>
          <a:p>
            <a:pPr lvl="1"/>
            <a:r>
              <a:rPr lang="en-US" dirty="0"/>
              <a:t>Coordinate follow-up appointments</a:t>
            </a:r>
          </a:p>
          <a:p>
            <a:pPr lvl="1"/>
            <a:r>
              <a:rPr lang="en-US" dirty="0"/>
              <a:t>Ensure member’s understand post-discharge plan</a:t>
            </a:r>
          </a:p>
          <a:p>
            <a:pPr lvl="1"/>
            <a:r>
              <a:rPr lang="en-US" dirty="0"/>
              <a:t>Support caregivers</a:t>
            </a:r>
          </a:p>
          <a:p>
            <a:pPr lvl="1"/>
            <a:r>
              <a:rPr lang="en-US" dirty="0"/>
              <a:t>Update individualized Care Plan and share with primary provider</a:t>
            </a:r>
          </a:p>
          <a:p>
            <a:pPr lvl="1"/>
            <a:r>
              <a:rPr lang="en-US" dirty="0"/>
              <a:t>Engage and coordinate with other key participants in the interdisciplinary care team</a:t>
            </a:r>
          </a:p>
        </p:txBody>
      </p:sp>
    </p:spTree>
    <p:extLst>
      <p:ext uri="{BB962C8B-B14F-4D97-AF65-F5344CB8AC3E}">
        <p14:creationId xmlns:p14="http://schemas.microsoft.com/office/powerpoint/2010/main" val="313085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SNP Enhanced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Healthy Options Allowance </a:t>
            </a:r>
          </a:p>
          <a:p>
            <a:r>
              <a:rPr lang="en-US" dirty="0"/>
              <a:t>Hearing Benefit – NEW for 2024</a:t>
            </a:r>
          </a:p>
          <a:p>
            <a:r>
              <a:rPr lang="en-US" dirty="0"/>
              <a:t>Non-Emergency Transportation</a:t>
            </a:r>
          </a:p>
          <a:p>
            <a:r>
              <a:rPr lang="en-US" dirty="0"/>
              <a:t>Prescription Drug Benefit</a:t>
            </a:r>
          </a:p>
          <a:p>
            <a:r>
              <a:rPr lang="en-US" dirty="0"/>
              <a:t>Dental</a:t>
            </a:r>
          </a:p>
          <a:p>
            <a:r>
              <a:rPr lang="en-US" dirty="0"/>
              <a:t>Vision</a:t>
            </a:r>
          </a:p>
          <a:p>
            <a:r>
              <a:rPr lang="en-US" dirty="0"/>
              <a:t>Silver Sneakers Fitness</a:t>
            </a:r>
          </a:p>
          <a:p>
            <a:r>
              <a:rPr lang="en-US" dirty="0"/>
              <a:t>Acupuncture</a:t>
            </a:r>
          </a:p>
          <a:p>
            <a:r>
              <a:rPr lang="en-US" dirty="0"/>
              <a:t>Meals</a:t>
            </a:r>
          </a:p>
          <a:p>
            <a:r>
              <a:rPr lang="en-US" dirty="0"/>
              <a:t>Wellness and Health Care Planning</a:t>
            </a:r>
          </a:p>
          <a:p>
            <a:r>
              <a:rPr lang="en-US" dirty="0"/>
              <a:t>24/7 Nurse Advice Line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hlinkClick r:id="rId2"/>
              </a:rPr>
              <a:t>iCare Medicare Plan (icarehealthplan.org)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/>
              <a:t>*</a:t>
            </a:r>
            <a:r>
              <a:rPr lang="en-US" sz="2100" dirty="0"/>
              <a:t>Enhanced benefit availability should be verified with </a:t>
            </a:r>
            <a:r>
              <a:rPr lang="en-US" sz="2100" i="1" dirty="0"/>
              <a:t>i</a:t>
            </a:r>
            <a:r>
              <a:rPr lang="en-US" sz="2100" dirty="0"/>
              <a:t>Care prior to rendering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Medicaid – SSI </a:t>
            </a:r>
            <a:br>
              <a:rPr lang="en-US" sz="4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Care Coordination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expert team with varied educational and work experience is assigned to each member, who receive a comprehensive assessment, care plan, care coordination and  case management services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Elements of Care Coordination</a:t>
            </a:r>
            <a:r>
              <a:rPr lang="en-US" sz="2400" dirty="0"/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tial &amp; Annual HRA’s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Care Plan (ICP)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regularly with providers; Updates and/or modifications to the ICP as needed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transitions in care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acute change(s) in condition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specialist for high needs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Worker</a:t>
            </a:r>
          </a:p>
          <a:p>
            <a:pPr indent="-342900">
              <a:buClrTx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62600" y="2819400"/>
            <a:ext cx="27432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i</a:t>
            </a:r>
            <a:r>
              <a:rPr lang="en-US" b="1" dirty="0"/>
              <a:t>Care Team</a:t>
            </a:r>
          </a:p>
          <a:p>
            <a:pPr algn="ctr"/>
            <a:r>
              <a:rPr lang="en-US" dirty="0"/>
              <a:t>Care Coordinator</a:t>
            </a:r>
          </a:p>
          <a:p>
            <a:pPr algn="ctr"/>
            <a:r>
              <a:rPr lang="en-US" dirty="0"/>
              <a:t>Care Manager </a:t>
            </a:r>
          </a:p>
          <a:p>
            <a:pPr algn="ctr"/>
            <a:r>
              <a:rPr lang="en-US" dirty="0"/>
              <a:t>RN</a:t>
            </a:r>
          </a:p>
        </p:txBody>
      </p:sp>
    </p:spTree>
    <p:extLst>
      <p:ext uri="{BB962C8B-B14F-4D97-AF65-F5344CB8AC3E}">
        <p14:creationId xmlns:p14="http://schemas.microsoft.com/office/powerpoint/2010/main" val="66563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SSI – Enhanced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Gym Membership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0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BadgerCare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Childless adults up to 64 years of age (CLA)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and child (MCH)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caretaker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elements of Care Coordination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Health Needs Assessment (HNA)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care and promoting preventive screenings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appropriate medical and behavioral care and resources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desired outcomes and following up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prenatal/post-partum assessments </a:t>
            </a:r>
          </a:p>
          <a:p>
            <a:pPr marL="41148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coverage for Mom &amp; Baby program</a:t>
            </a:r>
          </a:p>
          <a:p>
            <a:pPr marL="41148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BC+ </a:t>
            </a:r>
          </a:p>
          <a:p>
            <a:pPr marL="41148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905000"/>
            <a:ext cx="30480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/>
              <a:t>i</a:t>
            </a:r>
            <a:r>
              <a:rPr lang="en-US" b="1" dirty="0" err="1"/>
              <a:t>Care</a:t>
            </a:r>
            <a:r>
              <a:rPr lang="en-US" b="1" dirty="0"/>
              <a:t> Team</a:t>
            </a:r>
          </a:p>
          <a:p>
            <a:pPr algn="ctr"/>
            <a:r>
              <a:rPr lang="en-US" dirty="0"/>
              <a:t>Care Coordinator</a:t>
            </a:r>
          </a:p>
          <a:p>
            <a:pPr algn="ctr"/>
            <a:r>
              <a:rPr lang="en-US" dirty="0"/>
              <a:t>Care Manager</a:t>
            </a:r>
          </a:p>
          <a:p>
            <a:pPr algn="ctr"/>
            <a:r>
              <a:rPr lang="en-US" dirty="0"/>
              <a:t>RN</a:t>
            </a:r>
          </a:p>
        </p:txBody>
      </p:sp>
    </p:spTree>
    <p:extLst>
      <p:ext uri="{BB962C8B-B14F-4D97-AF65-F5344CB8AC3E}">
        <p14:creationId xmlns:p14="http://schemas.microsoft.com/office/powerpoint/2010/main" val="72864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Family Care Partnership (FCP)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US" dirty="0"/>
              <a:t>Health and Long-Term Care (LTC) program that fully integrates all aspects of a Member’s care</a:t>
            </a:r>
          </a:p>
          <a:p>
            <a:r>
              <a:rPr lang="en-US" dirty="0"/>
              <a:t>Designed to meet the LTC needs of frail older adults and people with physical and/or developmental disabilities</a:t>
            </a:r>
          </a:p>
          <a:p>
            <a:r>
              <a:rPr lang="en-US" dirty="0"/>
              <a:t>Goal to help Members maintain their independence within the community setting working in collaboration with the PCP provider for home and community based LTC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2FCBE-B4D6-46EE-9607-99A614F4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00600" y="4724400"/>
            <a:ext cx="3505200" cy="1600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/>
              <a:t>i</a:t>
            </a:r>
            <a:r>
              <a:rPr lang="en-US" b="1" dirty="0" err="1"/>
              <a:t>Care</a:t>
            </a:r>
            <a:r>
              <a:rPr lang="en-US" b="1" dirty="0"/>
              <a:t> Interdisciplinary Team</a:t>
            </a:r>
          </a:p>
          <a:p>
            <a:pPr algn="ctr"/>
            <a:r>
              <a:rPr lang="en-US" dirty="0"/>
              <a:t>Nurse Practitioner</a:t>
            </a:r>
          </a:p>
          <a:p>
            <a:pPr algn="ctr"/>
            <a:r>
              <a:rPr lang="en-US" dirty="0"/>
              <a:t>RN</a:t>
            </a:r>
          </a:p>
          <a:p>
            <a:pPr algn="ctr"/>
            <a:r>
              <a:rPr lang="en-US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8680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iCare Benefit Plans</a:t>
            </a:r>
            <a:br>
              <a:rPr lang="en-US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 – SNP</a:t>
            </a:r>
          </a:p>
          <a:p>
            <a:pPr lvl="1"/>
            <a:r>
              <a:rPr lang="en-US" i="1" dirty="0"/>
              <a:t>i</a:t>
            </a:r>
            <a:r>
              <a:rPr lang="en-US" dirty="0"/>
              <a:t>Care Special Needs Plan</a:t>
            </a:r>
          </a:p>
          <a:p>
            <a:r>
              <a:rPr lang="en-US" dirty="0"/>
              <a:t>Medicaid – SSI</a:t>
            </a:r>
          </a:p>
          <a:p>
            <a:r>
              <a:rPr lang="en-US" dirty="0"/>
              <a:t>Medicaid - BadgerCare+</a:t>
            </a:r>
          </a:p>
          <a:p>
            <a:r>
              <a:rPr lang="en-US" dirty="0"/>
              <a:t>Family Care Partnership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It is essential as a provider that you verify a Member's eligibility, as it may change frequently</a:t>
            </a:r>
          </a:p>
          <a:p>
            <a:r>
              <a:rPr lang="en-US" dirty="0"/>
              <a:t>Check ForwardHealth &amp; </a:t>
            </a:r>
            <a:r>
              <a:rPr lang="en-US" i="1" dirty="0"/>
              <a:t>i</a:t>
            </a:r>
            <a:r>
              <a:rPr lang="en-US" dirty="0"/>
              <a:t>Care eligibility via Customer Service or </a:t>
            </a:r>
            <a:r>
              <a:rPr lang="en-US" i="1" dirty="0"/>
              <a:t>i</a:t>
            </a:r>
            <a:r>
              <a:rPr lang="en-US" dirty="0"/>
              <a:t>Care Portal  </a:t>
            </a:r>
          </a:p>
        </p:txBody>
      </p:sp>
    </p:spTree>
    <p:extLst>
      <p:ext uri="{BB962C8B-B14F-4D97-AF65-F5344CB8AC3E}">
        <p14:creationId xmlns:p14="http://schemas.microsoft.com/office/powerpoint/2010/main" val="225969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FCP Benefits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iCare FCP covers Medicare, Wisconsin Medicaid, and home and community-based LTC services</a:t>
            </a:r>
          </a:p>
          <a:p>
            <a:r>
              <a:rPr lang="en-US" dirty="0"/>
              <a:t>Services support the member’s best possible functioning in the least restrictive setting</a:t>
            </a:r>
          </a:p>
          <a:p>
            <a:r>
              <a:rPr lang="en-US" dirty="0"/>
              <a:t>Member centric approach emphasizes services provided in the location desired by the member by the providers desired by the member and embodies the needs of choice and autonomy and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D185-CAA9-42F2-9CCC-1310DAD3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6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FCP Enhanced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Dental</a:t>
            </a:r>
          </a:p>
          <a:p>
            <a:r>
              <a:rPr lang="en-US" dirty="0"/>
              <a:t>Vision</a:t>
            </a:r>
          </a:p>
          <a:p>
            <a:r>
              <a:rPr lang="en-US" dirty="0"/>
              <a:t>Hearing (</a:t>
            </a:r>
            <a:r>
              <a:rPr lang="en-US"/>
              <a:t>TruHearing)</a:t>
            </a:r>
            <a:endParaRPr lang="en-US" dirty="0"/>
          </a:p>
          <a:p>
            <a:r>
              <a:rPr lang="en-US" dirty="0"/>
              <a:t>Acupuncture for Low Back Pain</a:t>
            </a:r>
          </a:p>
          <a:p>
            <a:r>
              <a:rPr lang="en-US" dirty="0"/>
              <a:t>Healthy Options Allowance to spend at participating retailers towards purchase of OTC products, healthy foods or personal or home products and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i="1" dirty="0"/>
              <a:t>Enhanced benefit availability should be verified with </a:t>
            </a:r>
            <a:r>
              <a:rPr lang="en-US" i="1" dirty="0" err="1"/>
              <a:t>iCare</a:t>
            </a:r>
            <a:r>
              <a:rPr lang="en-US" i="1" dirty="0"/>
              <a:t> prior to rendering service</a:t>
            </a:r>
          </a:p>
        </p:txBody>
      </p:sp>
    </p:spTree>
    <p:extLst>
      <p:ext uri="{BB962C8B-B14F-4D97-AF65-F5344CB8AC3E}">
        <p14:creationId xmlns:p14="http://schemas.microsoft.com/office/powerpoint/2010/main" val="134366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687E-CC13-42D7-BA45-8019AF1A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CMS 5 Star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B0C4-EC92-44CD-B86D-C734FE7DF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 (Special Needs Plan and Family Care Partnership)</a:t>
            </a:r>
          </a:p>
          <a:p>
            <a:pPr lvl="1"/>
            <a:r>
              <a:rPr lang="en-US" dirty="0"/>
              <a:t>Preventive Screens (HEDIS)</a:t>
            </a:r>
          </a:p>
          <a:p>
            <a:pPr lvl="1"/>
            <a:r>
              <a:rPr lang="en-US" dirty="0"/>
              <a:t>Testing/Control</a:t>
            </a:r>
          </a:p>
          <a:p>
            <a:pPr lvl="1"/>
            <a:r>
              <a:rPr lang="en-US" dirty="0"/>
              <a:t>Follow-up Appointments</a:t>
            </a:r>
          </a:p>
          <a:p>
            <a:pPr lvl="1"/>
            <a:r>
              <a:rPr lang="en-US" dirty="0"/>
              <a:t>Member Satisfaction</a:t>
            </a:r>
          </a:p>
          <a:p>
            <a:pPr lvl="1"/>
            <a:r>
              <a:rPr lang="en-US" dirty="0"/>
              <a:t>Member Education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9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27AA-31E8-4026-9FE3-0D86F42C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i="1" dirty="0">
                <a:solidFill>
                  <a:schemeClr val="accent2"/>
                </a:solidFill>
              </a:rPr>
              <a:t>DHS Pay for Performance (P4P)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CC8A-5EC4-4739-B75E-49679DBD9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SSI and </a:t>
            </a:r>
            <a:r>
              <a:rPr lang="en-US" dirty="0" err="1"/>
              <a:t>BadgerCare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Preventive screening</a:t>
            </a:r>
          </a:p>
          <a:p>
            <a:pPr lvl="1"/>
            <a:r>
              <a:rPr lang="en-US" dirty="0"/>
              <a:t>Testing/Control</a:t>
            </a:r>
          </a:p>
          <a:p>
            <a:pPr lvl="1"/>
            <a:r>
              <a:rPr lang="en-US" dirty="0"/>
              <a:t>Follow-up Appointments</a:t>
            </a:r>
          </a:p>
          <a:p>
            <a:pPr lvl="1"/>
            <a:r>
              <a:rPr lang="en-US" dirty="0"/>
              <a:t>Member Satisfaction </a:t>
            </a:r>
          </a:p>
          <a:p>
            <a:pPr lvl="1"/>
            <a:r>
              <a:rPr lang="en-US" dirty="0"/>
              <a:t>Member Education</a:t>
            </a:r>
          </a:p>
        </p:txBody>
      </p:sp>
    </p:spTree>
    <p:extLst>
      <p:ext uri="{BB962C8B-B14F-4D97-AF65-F5344CB8AC3E}">
        <p14:creationId xmlns:p14="http://schemas.microsoft.com/office/powerpoint/2010/main" val="47413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Provider Education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Annually review </a:t>
            </a:r>
            <a:r>
              <a:rPr lang="en-US" sz="2000" i="1" dirty="0" err="1"/>
              <a:t>i</a:t>
            </a:r>
            <a:r>
              <a:rPr lang="en-US" sz="2000" dirty="0" err="1"/>
              <a:t>Care</a:t>
            </a:r>
            <a:r>
              <a:rPr lang="en-US" sz="2000" dirty="0"/>
              <a:t> Model of Care training</a:t>
            </a:r>
          </a:p>
          <a:p>
            <a:pPr lvl="1"/>
            <a:r>
              <a:rPr lang="en-US" dirty="0"/>
              <a:t>Provider information can be found on our </a:t>
            </a:r>
            <a:r>
              <a:rPr lang="en-US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dirty="0">
              <a:solidFill>
                <a:srgbClr val="FFC000"/>
              </a:solidFill>
            </a:endParaRPr>
          </a:p>
          <a:p>
            <a:pPr lvl="2"/>
            <a:r>
              <a:rPr lang="en-US" sz="2000" dirty="0"/>
              <a:t>Education&gt;Resources&gt;Model of Care</a:t>
            </a:r>
          </a:p>
          <a:p>
            <a:pPr marL="411480" lvl="1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000" dirty="0"/>
              <a:t> </a:t>
            </a:r>
          </a:p>
          <a:p>
            <a:pPr marL="114300" indent="0">
              <a:buNone/>
            </a:pPr>
            <a:r>
              <a:rPr lang="en-US" sz="2400" dirty="0"/>
              <a:t>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1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7844-CB75-400D-92EB-3DC25756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2"/>
                </a:solidFill>
              </a:rPr>
              <a:t>Thank you!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6A0D-4A69-4D4A-B34C-3F859006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Please contact us with any questions:</a:t>
            </a:r>
          </a:p>
          <a:p>
            <a:pPr marL="114300" indent="0">
              <a:buNone/>
            </a:pPr>
            <a:r>
              <a:rPr lang="en-US" sz="2400" dirty="0"/>
              <a:t>Customer Service – 1-800-777-4376</a:t>
            </a:r>
          </a:p>
        </p:txBody>
      </p:sp>
    </p:spTree>
    <p:extLst>
      <p:ext uri="{BB962C8B-B14F-4D97-AF65-F5344CB8AC3E}">
        <p14:creationId xmlns:p14="http://schemas.microsoft.com/office/powerpoint/2010/main" val="418022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iCare Model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i</a:t>
            </a:r>
            <a:r>
              <a:rPr lang="en-US" dirty="0"/>
              <a:t>Care Medicare Plan is a Medicare Advantage program that offers health care benefits for all eligible Medicare beneficiaries with special needs. </a:t>
            </a:r>
          </a:p>
          <a:p>
            <a:r>
              <a:rPr lang="en-US" i="1" dirty="0"/>
              <a:t>i</a:t>
            </a:r>
            <a:r>
              <a:rPr lang="en-US" dirty="0"/>
              <a:t>Care is a Coordinated Care plan with a Medicare contract and a contract with the State of Wisconsin Medicaid program. </a:t>
            </a:r>
          </a:p>
          <a:p>
            <a:r>
              <a:rPr lang="en-US" dirty="0"/>
              <a:t>iCare combines health care services provided by Medicaid and Medicare to offer members a complete package of benefits, including the Medicare Part D Prescription Drug program.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iCare acts as a partner to complement the efforts of its physicians, hospitals, and ancillary providers to achieve the following goals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iCare’s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Improve healthcare access for our Members</a:t>
            </a:r>
          </a:p>
          <a:p>
            <a:r>
              <a:rPr lang="en-US" dirty="0"/>
              <a:t>Improve health outcomes and quality of life for our Members</a:t>
            </a:r>
          </a:p>
          <a:p>
            <a:r>
              <a:rPr lang="en-US" dirty="0"/>
              <a:t>Improve communication together with Members and stakeholders</a:t>
            </a:r>
          </a:p>
          <a:p>
            <a:pPr lvl="1"/>
            <a:r>
              <a:rPr lang="en-US" dirty="0"/>
              <a:t>Providers including Physicians, Nurses, Therapists and administrative staff</a:t>
            </a:r>
          </a:p>
          <a:p>
            <a:pPr lvl="1"/>
            <a:r>
              <a:rPr lang="en-US" dirty="0"/>
              <a:t>HealthCare Facilities</a:t>
            </a:r>
          </a:p>
          <a:p>
            <a:pPr lvl="1"/>
            <a:r>
              <a:rPr lang="en-US" dirty="0"/>
              <a:t>Home caregiver</a:t>
            </a:r>
          </a:p>
          <a:p>
            <a:pPr lvl="1"/>
            <a:r>
              <a:rPr lang="en-US" dirty="0"/>
              <a:t>Personal care workers</a:t>
            </a:r>
          </a:p>
          <a:p>
            <a:pPr lvl="1"/>
            <a:r>
              <a:rPr lang="en-US" dirty="0"/>
              <a:t>Family and Friends</a:t>
            </a:r>
          </a:p>
          <a:p>
            <a:pPr lvl="1"/>
            <a:r>
              <a:rPr lang="en-US" dirty="0"/>
              <a:t>The MEMBER</a:t>
            </a:r>
          </a:p>
          <a:p>
            <a:r>
              <a:rPr lang="en-US" dirty="0"/>
              <a:t>Manage healthcare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4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Achieving our goals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Conducting a comprehensive assessment to identify the Members Medical, Behavioral and Social needs</a:t>
            </a:r>
          </a:p>
          <a:p>
            <a:r>
              <a:rPr lang="en-US" dirty="0"/>
              <a:t>Creating a dynamic care plan with the Member</a:t>
            </a:r>
          </a:p>
          <a:p>
            <a:r>
              <a:rPr lang="en-US" dirty="0"/>
              <a:t>Monitoring Member progress towards their goals</a:t>
            </a:r>
          </a:p>
          <a:p>
            <a:r>
              <a:rPr lang="en-US" dirty="0"/>
              <a:t>Identifying resources available to meet the Members needs</a:t>
            </a:r>
          </a:p>
          <a:p>
            <a:r>
              <a:rPr lang="en-US" dirty="0"/>
              <a:t>Coordinating service provisions</a:t>
            </a:r>
          </a:p>
          <a:p>
            <a:r>
              <a:rPr lang="en-US" dirty="0"/>
              <a:t>Assisting Members with accessing services</a:t>
            </a:r>
          </a:p>
          <a:p>
            <a:r>
              <a:rPr lang="en-US" dirty="0"/>
              <a:t>Working to promote behavioral change and self empowerment within our Members</a:t>
            </a:r>
          </a:p>
          <a:p>
            <a:r>
              <a:rPr lang="en-US" dirty="0"/>
              <a:t>Implementing quality improvement initiatives and so much more!!</a:t>
            </a:r>
          </a:p>
        </p:txBody>
      </p:sp>
    </p:spTree>
    <p:extLst>
      <p:ext uri="{BB962C8B-B14F-4D97-AF65-F5344CB8AC3E}">
        <p14:creationId xmlns:p14="http://schemas.microsoft.com/office/powerpoint/2010/main" val="122843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Who we serve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15964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96994"/>
            <a:ext cx="2205404" cy="303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1475"/>
            <a:ext cx="27051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24349"/>
            <a:ext cx="271035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3" y="137160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2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99FE3A8-F973-F08D-FFC7-B6FE7EBBD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600200"/>
            <a:ext cx="3181350" cy="237172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50F042B-CB05-DCBB-A698-B3591C9F0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1600200"/>
            <a:ext cx="3181350" cy="2371725"/>
          </a:xfrm>
          <a:prstGeom prst="rect">
            <a:avLst/>
          </a:prstGeom>
        </p:spPr>
      </p:pic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1A3CF4C7-6CC1-429A-B798-CC294BEFC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4030663"/>
            <a:ext cx="3181350" cy="2371725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9280221-B1E4-6018-65E0-231B13A40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4030663"/>
            <a:ext cx="3181350" cy="23717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D9B82-BF3E-7C95-94F4-7C8D57BE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en-US" b="1" i="1"/>
              <a:t>Where are members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8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Description of our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socioeconomic status</a:t>
            </a:r>
          </a:p>
          <a:p>
            <a:r>
              <a:rPr lang="en-US" dirty="0"/>
              <a:t>Low health literacy</a:t>
            </a:r>
          </a:p>
          <a:p>
            <a:r>
              <a:rPr lang="en-US" dirty="0"/>
              <a:t>Disabilities including mental health and substance abuse challenges</a:t>
            </a:r>
          </a:p>
          <a:p>
            <a:r>
              <a:rPr lang="en-US" dirty="0"/>
              <a:t>Unstable housing</a:t>
            </a:r>
          </a:p>
          <a:p>
            <a:r>
              <a:rPr lang="en-US" dirty="0"/>
              <a:t>Co-morbidities including serious health challenges such as diabetes, COPD, Cardiovascular Disease and others</a:t>
            </a:r>
          </a:p>
        </p:txBody>
      </p:sp>
    </p:spTree>
    <p:extLst>
      <p:ext uri="{BB962C8B-B14F-4D97-AF65-F5344CB8AC3E}">
        <p14:creationId xmlns:p14="http://schemas.microsoft.com/office/powerpoint/2010/main" val="371089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iCare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Member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dirty="0"/>
              <a:t>Race/Ethnicity</a:t>
            </a:r>
          </a:p>
          <a:p>
            <a:pPr lvl="1"/>
            <a:r>
              <a:rPr lang="en-US" sz="2900" dirty="0"/>
              <a:t>40% White</a:t>
            </a:r>
          </a:p>
          <a:p>
            <a:pPr lvl="1"/>
            <a:r>
              <a:rPr lang="en-US" sz="2900" dirty="0"/>
              <a:t>30% Black</a:t>
            </a:r>
          </a:p>
          <a:p>
            <a:pPr lvl="1"/>
            <a:r>
              <a:rPr lang="en-US" sz="2900" dirty="0"/>
              <a:t>13% Hispanic</a:t>
            </a:r>
          </a:p>
          <a:p>
            <a:pPr lvl="1"/>
            <a:r>
              <a:rPr lang="en-US" sz="2900" dirty="0"/>
              <a:t>&lt;5% Other</a:t>
            </a:r>
          </a:p>
          <a:p>
            <a:pPr lvl="1"/>
            <a:endParaRPr lang="en-US" sz="2900" dirty="0"/>
          </a:p>
          <a:p>
            <a:pPr marL="411480" lvl="1" indent="0">
              <a:buNone/>
            </a:pPr>
            <a:r>
              <a:rPr lang="en-US" sz="2900" dirty="0"/>
              <a:t>Language</a:t>
            </a:r>
          </a:p>
          <a:p>
            <a:pPr lvl="1"/>
            <a:r>
              <a:rPr lang="en-US" sz="2900" dirty="0"/>
              <a:t>68% Unknown</a:t>
            </a:r>
          </a:p>
          <a:p>
            <a:pPr lvl="1"/>
            <a:r>
              <a:rPr lang="en-US" sz="2900" dirty="0"/>
              <a:t>24% English</a:t>
            </a:r>
          </a:p>
          <a:p>
            <a:pPr lvl="1"/>
            <a:r>
              <a:rPr lang="en-US" sz="2900" dirty="0"/>
              <a:t>5.45% Spanish</a:t>
            </a:r>
          </a:p>
          <a:p>
            <a:pPr lvl="1"/>
            <a:r>
              <a:rPr lang="en-US" sz="2900" dirty="0"/>
              <a:t>&gt; 1% Other</a:t>
            </a:r>
          </a:p>
          <a:p>
            <a:pPr marL="411480" lvl="1" indent="0">
              <a:buNone/>
            </a:pPr>
            <a:endParaRPr lang="en-US" sz="2900" dirty="0"/>
          </a:p>
          <a:p>
            <a:pPr marL="411480" lvl="1" indent="0">
              <a:buNone/>
            </a:pPr>
            <a:r>
              <a:rPr lang="en-US" sz="2900" dirty="0"/>
              <a:t>Age</a:t>
            </a:r>
          </a:p>
          <a:p>
            <a:pPr lvl="1"/>
            <a:r>
              <a:rPr lang="en-US" sz="2900" dirty="0"/>
              <a:t>0-19      26%</a:t>
            </a:r>
          </a:p>
          <a:p>
            <a:pPr lvl="1"/>
            <a:r>
              <a:rPr lang="en-US" sz="2900" dirty="0"/>
              <a:t>20-40    31%</a:t>
            </a:r>
          </a:p>
          <a:p>
            <a:pPr lvl="1"/>
            <a:r>
              <a:rPr lang="en-US" sz="2900" dirty="0"/>
              <a:t>41-64    29%</a:t>
            </a:r>
          </a:p>
          <a:p>
            <a:pPr lvl="1"/>
            <a:r>
              <a:rPr lang="en-US" sz="2900" dirty="0"/>
              <a:t>65+       13%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/>
              <a:t>As reported by the Members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7" y="2133600"/>
            <a:ext cx="2809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5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ED11965830894CBC75C3CFEF47FD32" ma:contentTypeVersion="12" ma:contentTypeDescription="Create a new document." ma:contentTypeScope="" ma:versionID="f0fa8ea00abee3eb918529ccef9be71e">
  <xsd:schema xmlns:xsd="http://www.w3.org/2001/XMLSchema" xmlns:xs="http://www.w3.org/2001/XMLSchema" xmlns:p="http://schemas.microsoft.com/office/2006/metadata/properties" xmlns:ns3="794d6206-7f02-456f-b570-38327cc0375d" xmlns:ns4="92829633-561b-42c0-af25-fe0399a317a7" targetNamespace="http://schemas.microsoft.com/office/2006/metadata/properties" ma:root="true" ma:fieldsID="68f1965cd5cac4fef7a637806298eb5c" ns3:_="" ns4:_="">
    <xsd:import namespace="794d6206-7f02-456f-b570-38327cc0375d"/>
    <xsd:import namespace="92829633-561b-42c0-af25-fe0399a317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d6206-7f02-456f-b570-38327cc037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29633-561b-42c0-af25-fe0399a31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60CEB-0B8B-48D4-93B9-2C2A6E2A2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d6206-7f02-456f-b570-38327cc0375d"/>
    <ds:schemaRef ds:uri="92829633-561b-42c0-af25-fe0399a31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5A1F3-3274-46C8-82AA-D45E35099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204779-C8EB-49FA-96EF-2D5CF5829855}">
  <ds:schemaRefs>
    <ds:schemaRef ds:uri="http://schemas.microsoft.com/office/2006/documentManagement/types"/>
    <ds:schemaRef ds:uri="92829633-561b-42c0-af25-fe0399a317a7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794d6206-7f02-456f-b570-38327cc037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8757</TotalTime>
  <Words>1142</Words>
  <Application>Microsoft Office PowerPoint</Application>
  <PresentationFormat>On-screen Show (4:3)</PresentationFormat>
  <Paragraphs>219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Open Sans</vt:lpstr>
      <vt:lpstr>Times New Roman</vt:lpstr>
      <vt:lpstr>Adjacency</vt:lpstr>
      <vt:lpstr> Model of Care Medicare, Medicaid SSI, BadgerCare+, Family Care Partnership</vt:lpstr>
      <vt:lpstr>iCare Benefit Plans </vt:lpstr>
      <vt:lpstr>iCare Model of Care</vt:lpstr>
      <vt:lpstr>iCare’s Goals</vt:lpstr>
      <vt:lpstr>Achieving our goals together</vt:lpstr>
      <vt:lpstr>Who we serve</vt:lpstr>
      <vt:lpstr>Where are members are</vt:lpstr>
      <vt:lpstr>Description of our population</vt:lpstr>
      <vt:lpstr>iCare Member Demographics</vt:lpstr>
      <vt:lpstr>Vulnerable Members – iCare Member Demographics</vt:lpstr>
      <vt:lpstr>Wisconsin Health Determinants</vt:lpstr>
      <vt:lpstr>PowerPoint Presentation</vt:lpstr>
      <vt:lpstr>Medicare SNP  Care Coordination  </vt:lpstr>
      <vt:lpstr>SNP Care Transitions</vt:lpstr>
      <vt:lpstr>SNP Enhanced Benefits</vt:lpstr>
      <vt:lpstr>Medicaid – SSI  Care Coordination</vt:lpstr>
      <vt:lpstr>SSI – Enhanced Benefits</vt:lpstr>
      <vt:lpstr>BadgerCare +</vt:lpstr>
      <vt:lpstr>Family Care Partnership (FCP)</vt:lpstr>
      <vt:lpstr>FCP Benefits </vt:lpstr>
      <vt:lpstr>FCP Enhanced Benefits</vt:lpstr>
      <vt:lpstr>CMS 5 Star Measures</vt:lpstr>
      <vt:lpstr>DHS Pay for Performance (P4P)</vt:lpstr>
      <vt:lpstr>Provider Education Responsibilities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Medicaid Care Management Services includes SSI and BadgerCare Plus</dc:title>
  <dc:creator>Teena Wigley</dc:creator>
  <cp:lastModifiedBy>Michelle Minogue</cp:lastModifiedBy>
  <cp:revision>90</cp:revision>
  <cp:lastPrinted>2018-11-20T21:05:53Z</cp:lastPrinted>
  <dcterms:created xsi:type="dcterms:W3CDTF">2006-08-16T00:00:00Z</dcterms:created>
  <dcterms:modified xsi:type="dcterms:W3CDTF">2024-02-01T16:21:31Z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0x01010078ED11965830894CBC75C3CFEF47FD32</vt:lpwstr>
  </property>
</Properties>
</file>